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42"/>
  </p:notesMasterIdLst>
  <p:sldIdLst>
    <p:sldId id="256" r:id="rId2"/>
    <p:sldId id="257" r:id="rId3"/>
    <p:sldId id="813" r:id="rId4"/>
    <p:sldId id="394" r:id="rId5"/>
    <p:sldId id="779" r:id="rId6"/>
    <p:sldId id="780" r:id="rId7"/>
    <p:sldId id="781" r:id="rId8"/>
    <p:sldId id="782" r:id="rId9"/>
    <p:sldId id="783" r:id="rId10"/>
    <p:sldId id="784" r:id="rId11"/>
    <p:sldId id="785" r:id="rId12"/>
    <p:sldId id="786" r:id="rId13"/>
    <p:sldId id="787" r:id="rId14"/>
    <p:sldId id="788" r:id="rId15"/>
    <p:sldId id="789" r:id="rId16"/>
    <p:sldId id="790" r:id="rId17"/>
    <p:sldId id="791" r:id="rId18"/>
    <p:sldId id="792" r:id="rId19"/>
    <p:sldId id="793" r:id="rId20"/>
    <p:sldId id="794" r:id="rId21"/>
    <p:sldId id="795" r:id="rId22"/>
    <p:sldId id="796" r:id="rId23"/>
    <p:sldId id="797" r:id="rId24"/>
    <p:sldId id="798" r:id="rId25"/>
    <p:sldId id="799" r:id="rId26"/>
    <p:sldId id="800" r:id="rId27"/>
    <p:sldId id="801" r:id="rId28"/>
    <p:sldId id="802" r:id="rId29"/>
    <p:sldId id="804" r:id="rId30"/>
    <p:sldId id="805" r:id="rId31"/>
    <p:sldId id="806" r:id="rId32"/>
    <p:sldId id="807" r:id="rId33"/>
    <p:sldId id="808" r:id="rId34"/>
    <p:sldId id="809" r:id="rId35"/>
    <p:sldId id="810" r:id="rId36"/>
    <p:sldId id="811" r:id="rId37"/>
    <p:sldId id="812" r:id="rId38"/>
    <p:sldId id="778" r:id="rId39"/>
    <p:sldId id="395" r:id="rId40"/>
    <p:sldId id="396" r:id="rId41"/>
    <p:sldId id="397" r:id="rId42"/>
    <p:sldId id="398" r:id="rId43"/>
    <p:sldId id="399" r:id="rId44"/>
    <p:sldId id="400" r:id="rId45"/>
    <p:sldId id="401" r:id="rId46"/>
    <p:sldId id="402" r:id="rId47"/>
    <p:sldId id="403" r:id="rId48"/>
    <p:sldId id="404" r:id="rId49"/>
    <p:sldId id="405" r:id="rId50"/>
    <p:sldId id="406" r:id="rId51"/>
    <p:sldId id="407" r:id="rId52"/>
    <p:sldId id="408" r:id="rId53"/>
    <p:sldId id="409" r:id="rId54"/>
    <p:sldId id="410" r:id="rId55"/>
    <p:sldId id="411" r:id="rId56"/>
    <p:sldId id="412" r:id="rId57"/>
    <p:sldId id="413" r:id="rId58"/>
    <p:sldId id="414" r:id="rId59"/>
    <p:sldId id="415" r:id="rId60"/>
    <p:sldId id="416" r:id="rId61"/>
    <p:sldId id="417" r:id="rId62"/>
    <p:sldId id="419" r:id="rId63"/>
    <p:sldId id="420" r:id="rId64"/>
    <p:sldId id="421" r:id="rId65"/>
    <p:sldId id="422" r:id="rId66"/>
    <p:sldId id="423" r:id="rId67"/>
    <p:sldId id="424" r:id="rId68"/>
    <p:sldId id="425" r:id="rId69"/>
    <p:sldId id="426" r:id="rId70"/>
    <p:sldId id="427" r:id="rId71"/>
    <p:sldId id="428" r:id="rId72"/>
    <p:sldId id="429" r:id="rId73"/>
    <p:sldId id="430" r:id="rId74"/>
    <p:sldId id="431" r:id="rId75"/>
    <p:sldId id="432" r:id="rId76"/>
    <p:sldId id="433" r:id="rId77"/>
    <p:sldId id="434" r:id="rId78"/>
    <p:sldId id="435" r:id="rId79"/>
    <p:sldId id="436" r:id="rId80"/>
    <p:sldId id="437" r:id="rId81"/>
    <p:sldId id="438" r:id="rId82"/>
    <p:sldId id="439" r:id="rId83"/>
    <p:sldId id="440" r:id="rId84"/>
    <p:sldId id="441" r:id="rId85"/>
    <p:sldId id="442" r:id="rId86"/>
    <p:sldId id="443" r:id="rId87"/>
    <p:sldId id="444" r:id="rId88"/>
    <p:sldId id="445" r:id="rId89"/>
    <p:sldId id="446" r:id="rId90"/>
    <p:sldId id="447" r:id="rId91"/>
    <p:sldId id="448" r:id="rId92"/>
    <p:sldId id="449" r:id="rId93"/>
    <p:sldId id="450" r:id="rId94"/>
    <p:sldId id="451" r:id="rId95"/>
    <p:sldId id="452" r:id="rId96"/>
    <p:sldId id="453" r:id="rId97"/>
    <p:sldId id="454" r:id="rId98"/>
    <p:sldId id="455" r:id="rId99"/>
    <p:sldId id="456" r:id="rId100"/>
    <p:sldId id="457" r:id="rId101"/>
    <p:sldId id="458" r:id="rId102"/>
    <p:sldId id="459" r:id="rId103"/>
    <p:sldId id="460" r:id="rId104"/>
    <p:sldId id="461" r:id="rId105"/>
    <p:sldId id="487" r:id="rId106"/>
    <p:sldId id="488" r:id="rId107"/>
    <p:sldId id="489" r:id="rId108"/>
    <p:sldId id="490" r:id="rId109"/>
    <p:sldId id="491" r:id="rId110"/>
    <p:sldId id="492" r:id="rId111"/>
    <p:sldId id="493" r:id="rId112"/>
    <p:sldId id="494" r:id="rId113"/>
    <p:sldId id="495" r:id="rId114"/>
    <p:sldId id="497" r:id="rId115"/>
    <p:sldId id="498" r:id="rId116"/>
    <p:sldId id="499" r:id="rId117"/>
    <p:sldId id="500" r:id="rId118"/>
    <p:sldId id="501" r:id="rId119"/>
    <p:sldId id="502" r:id="rId120"/>
    <p:sldId id="504" r:id="rId121"/>
    <p:sldId id="503" r:id="rId122"/>
    <p:sldId id="505" r:id="rId123"/>
    <p:sldId id="506" r:id="rId124"/>
    <p:sldId id="508" r:id="rId125"/>
    <p:sldId id="507" r:id="rId126"/>
    <p:sldId id="509" r:id="rId127"/>
    <p:sldId id="510" r:id="rId128"/>
    <p:sldId id="511" r:id="rId129"/>
    <p:sldId id="512" r:id="rId130"/>
    <p:sldId id="513" r:id="rId131"/>
    <p:sldId id="515" r:id="rId132"/>
    <p:sldId id="514" r:id="rId133"/>
    <p:sldId id="516" r:id="rId134"/>
    <p:sldId id="517" r:id="rId135"/>
    <p:sldId id="518" r:id="rId136"/>
    <p:sldId id="519" r:id="rId137"/>
    <p:sldId id="520" r:id="rId138"/>
    <p:sldId id="521" r:id="rId139"/>
    <p:sldId id="522" r:id="rId140"/>
    <p:sldId id="523" r:id="rId141"/>
    <p:sldId id="524" r:id="rId142"/>
    <p:sldId id="525" r:id="rId143"/>
    <p:sldId id="526" r:id="rId144"/>
    <p:sldId id="527" r:id="rId145"/>
    <p:sldId id="528" r:id="rId146"/>
    <p:sldId id="529" r:id="rId147"/>
    <p:sldId id="530" r:id="rId148"/>
    <p:sldId id="531" r:id="rId149"/>
    <p:sldId id="532" r:id="rId150"/>
    <p:sldId id="533" r:id="rId151"/>
    <p:sldId id="534" r:id="rId152"/>
    <p:sldId id="535" r:id="rId153"/>
    <p:sldId id="536" r:id="rId154"/>
    <p:sldId id="537" r:id="rId155"/>
    <p:sldId id="538" r:id="rId156"/>
    <p:sldId id="539" r:id="rId157"/>
    <p:sldId id="540" r:id="rId158"/>
    <p:sldId id="541" r:id="rId159"/>
    <p:sldId id="542" r:id="rId160"/>
    <p:sldId id="543" r:id="rId161"/>
    <p:sldId id="598" r:id="rId162"/>
    <p:sldId id="599" r:id="rId163"/>
    <p:sldId id="600" r:id="rId164"/>
    <p:sldId id="601" r:id="rId165"/>
    <p:sldId id="602" r:id="rId166"/>
    <p:sldId id="603" r:id="rId167"/>
    <p:sldId id="604" r:id="rId168"/>
    <p:sldId id="605" r:id="rId169"/>
    <p:sldId id="606" r:id="rId170"/>
    <p:sldId id="607" r:id="rId171"/>
    <p:sldId id="608" r:id="rId172"/>
    <p:sldId id="609" r:id="rId173"/>
    <p:sldId id="610" r:id="rId174"/>
    <p:sldId id="611" r:id="rId175"/>
    <p:sldId id="612" r:id="rId176"/>
    <p:sldId id="613" r:id="rId177"/>
    <p:sldId id="614" r:id="rId178"/>
    <p:sldId id="615" r:id="rId179"/>
    <p:sldId id="616" r:id="rId180"/>
    <p:sldId id="617" r:id="rId181"/>
    <p:sldId id="618" r:id="rId182"/>
    <p:sldId id="619" r:id="rId183"/>
    <p:sldId id="620" r:id="rId184"/>
    <p:sldId id="621" r:id="rId185"/>
    <p:sldId id="622" r:id="rId186"/>
    <p:sldId id="623" r:id="rId187"/>
    <p:sldId id="624" r:id="rId188"/>
    <p:sldId id="625" r:id="rId189"/>
    <p:sldId id="626" r:id="rId190"/>
    <p:sldId id="627" r:id="rId191"/>
    <p:sldId id="628" r:id="rId192"/>
    <p:sldId id="629" r:id="rId193"/>
    <p:sldId id="630" r:id="rId194"/>
    <p:sldId id="631" r:id="rId195"/>
    <p:sldId id="632" r:id="rId196"/>
    <p:sldId id="633" r:id="rId197"/>
    <p:sldId id="634" r:id="rId198"/>
    <p:sldId id="635" r:id="rId199"/>
    <p:sldId id="636" r:id="rId200"/>
    <p:sldId id="637" r:id="rId201"/>
    <p:sldId id="638" r:id="rId202"/>
    <p:sldId id="639" r:id="rId203"/>
    <p:sldId id="640" r:id="rId204"/>
    <p:sldId id="641" r:id="rId205"/>
    <p:sldId id="642" r:id="rId206"/>
    <p:sldId id="643" r:id="rId207"/>
    <p:sldId id="644" r:id="rId208"/>
    <p:sldId id="645" r:id="rId209"/>
    <p:sldId id="646" r:id="rId210"/>
    <p:sldId id="647" r:id="rId211"/>
    <p:sldId id="648" r:id="rId212"/>
    <p:sldId id="649" r:id="rId213"/>
    <p:sldId id="650" r:id="rId214"/>
    <p:sldId id="713" r:id="rId215"/>
    <p:sldId id="714" r:id="rId216"/>
    <p:sldId id="715" r:id="rId217"/>
    <p:sldId id="716" r:id="rId218"/>
    <p:sldId id="717" r:id="rId219"/>
    <p:sldId id="718" r:id="rId220"/>
    <p:sldId id="719" r:id="rId221"/>
    <p:sldId id="720" r:id="rId222"/>
    <p:sldId id="721" r:id="rId223"/>
    <p:sldId id="722" r:id="rId224"/>
    <p:sldId id="723" r:id="rId225"/>
    <p:sldId id="724" r:id="rId226"/>
    <p:sldId id="725" r:id="rId227"/>
    <p:sldId id="726" r:id="rId228"/>
    <p:sldId id="727" r:id="rId229"/>
    <p:sldId id="728" r:id="rId230"/>
    <p:sldId id="729" r:id="rId231"/>
    <p:sldId id="730" r:id="rId232"/>
    <p:sldId id="731" r:id="rId233"/>
    <p:sldId id="732" r:id="rId234"/>
    <p:sldId id="733" r:id="rId235"/>
    <p:sldId id="734" r:id="rId236"/>
    <p:sldId id="735" r:id="rId237"/>
    <p:sldId id="736" r:id="rId238"/>
    <p:sldId id="737" r:id="rId239"/>
    <p:sldId id="738" r:id="rId240"/>
    <p:sldId id="739" r:id="rId241"/>
    <p:sldId id="740" r:id="rId242"/>
    <p:sldId id="741" r:id="rId243"/>
    <p:sldId id="742" r:id="rId244"/>
    <p:sldId id="743" r:id="rId245"/>
    <p:sldId id="744" r:id="rId246"/>
    <p:sldId id="745" r:id="rId247"/>
    <p:sldId id="746" r:id="rId248"/>
    <p:sldId id="747" r:id="rId249"/>
    <p:sldId id="748" r:id="rId250"/>
    <p:sldId id="749" r:id="rId251"/>
    <p:sldId id="750" r:id="rId252"/>
    <p:sldId id="751" r:id="rId253"/>
    <p:sldId id="752" r:id="rId254"/>
    <p:sldId id="753" r:id="rId255"/>
    <p:sldId id="754" r:id="rId256"/>
    <p:sldId id="755" r:id="rId257"/>
    <p:sldId id="756" r:id="rId258"/>
    <p:sldId id="757" r:id="rId259"/>
    <p:sldId id="758" r:id="rId260"/>
    <p:sldId id="759" r:id="rId261"/>
    <p:sldId id="760" r:id="rId262"/>
    <p:sldId id="761" r:id="rId263"/>
    <p:sldId id="762" r:id="rId264"/>
    <p:sldId id="651" r:id="rId265"/>
    <p:sldId id="652" r:id="rId266"/>
    <p:sldId id="653" r:id="rId267"/>
    <p:sldId id="654" r:id="rId268"/>
    <p:sldId id="655" r:id="rId269"/>
    <p:sldId id="656" r:id="rId270"/>
    <p:sldId id="657" r:id="rId271"/>
    <p:sldId id="658" r:id="rId272"/>
    <p:sldId id="659" r:id="rId273"/>
    <p:sldId id="660" r:id="rId274"/>
    <p:sldId id="661" r:id="rId275"/>
    <p:sldId id="662" r:id="rId276"/>
    <p:sldId id="663" r:id="rId277"/>
    <p:sldId id="664" r:id="rId278"/>
    <p:sldId id="665" r:id="rId279"/>
    <p:sldId id="666" r:id="rId280"/>
    <p:sldId id="667" r:id="rId281"/>
    <p:sldId id="668" r:id="rId282"/>
    <p:sldId id="669" r:id="rId283"/>
    <p:sldId id="670" r:id="rId284"/>
    <p:sldId id="671" r:id="rId285"/>
    <p:sldId id="672" r:id="rId286"/>
    <p:sldId id="673" r:id="rId287"/>
    <p:sldId id="674" r:id="rId288"/>
    <p:sldId id="675" r:id="rId289"/>
    <p:sldId id="676" r:id="rId290"/>
    <p:sldId id="677" r:id="rId291"/>
    <p:sldId id="678" r:id="rId292"/>
    <p:sldId id="679" r:id="rId293"/>
    <p:sldId id="680" r:id="rId294"/>
    <p:sldId id="681" r:id="rId295"/>
    <p:sldId id="682" r:id="rId296"/>
    <p:sldId id="683" r:id="rId297"/>
    <p:sldId id="684" r:id="rId298"/>
    <p:sldId id="685" r:id="rId299"/>
    <p:sldId id="686" r:id="rId300"/>
    <p:sldId id="687" r:id="rId301"/>
    <p:sldId id="688" r:id="rId302"/>
    <p:sldId id="689" r:id="rId303"/>
    <p:sldId id="690" r:id="rId304"/>
    <p:sldId id="691" r:id="rId305"/>
    <p:sldId id="692" r:id="rId306"/>
    <p:sldId id="693" r:id="rId307"/>
    <p:sldId id="694" r:id="rId308"/>
    <p:sldId id="696" r:id="rId309"/>
    <p:sldId id="697" r:id="rId310"/>
    <p:sldId id="698" r:id="rId311"/>
    <p:sldId id="699" r:id="rId312"/>
    <p:sldId id="700" r:id="rId313"/>
    <p:sldId id="701" r:id="rId314"/>
    <p:sldId id="702" r:id="rId315"/>
    <p:sldId id="703" r:id="rId316"/>
    <p:sldId id="704" r:id="rId317"/>
    <p:sldId id="705" r:id="rId318"/>
    <p:sldId id="706" r:id="rId319"/>
    <p:sldId id="707" r:id="rId320"/>
    <p:sldId id="708" r:id="rId321"/>
    <p:sldId id="709" r:id="rId322"/>
    <p:sldId id="710" r:id="rId323"/>
    <p:sldId id="711" r:id="rId324"/>
    <p:sldId id="712" r:id="rId325"/>
    <p:sldId id="695" r:id="rId326"/>
    <p:sldId id="763" r:id="rId327"/>
    <p:sldId id="764" r:id="rId328"/>
    <p:sldId id="765" r:id="rId329"/>
    <p:sldId id="766" r:id="rId330"/>
    <p:sldId id="767" r:id="rId331"/>
    <p:sldId id="768" r:id="rId332"/>
    <p:sldId id="769" r:id="rId333"/>
    <p:sldId id="770" r:id="rId334"/>
    <p:sldId id="771" r:id="rId335"/>
    <p:sldId id="772" r:id="rId336"/>
    <p:sldId id="773" r:id="rId337"/>
    <p:sldId id="774" r:id="rId338"/>
    <p:sldId id="775" r:id="rId339"/>
    <p:sldId id="776" r:id="rId340"/>
    <p:sldId id="777" r:id="rId341"/>
  </p:sldIdLst>
  <p:sldSz cx="12192000" cy="6858000"/>
  <p:notesSz cx="6858000" cy="9144000"/>
  <p:defaultTextStyle>
    <a:defPPr>
      <a:defRPr lang="es-V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05" userDrawn="1">
          <p15:clr>
            <a:srgbClr val="A4A3A4"/>
          </p15:clr>
        </p15:guide>
        <p15:guide id="2" pos="381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7941D"/>
    <a:srgbClr val="81828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85BE263C-DBD7-4A20-BB59-AAB30ACAA65A}" styleName="Estilo medio 3 - Énfasis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043" autoAdjust="0"/>
    <p:restoredTop sz="86897" autoAdjust="0"/>
  </p:normalViewPr>
  <p:slideViewPr>
    <p:cSldViewPr snapToGrid="0" showGuides="1">
      <p:cViewPr>
        <p:scale>
          <a:sx n="93" d="100"/>
          <a:sy n="93" d="100"/>
        </p:scale>
        <p:origin x="328" y="688"/>
      </p:cViewPr>
      <p:guideLst>
        <p:guide orient="horz" pos="2205"/>
        <p:guide pos="3817"/>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345" Type="http://schemas.openxmlformats.org/officeDocument/2006/relationships/theme" Target="theme/theme1.xml"/><Relationship Id="rId346" Type="http://schemas.openxmlformats.org/officeDocument/2006/relationships/tableStyles" Target="tableStyles.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170" Type="http://schemas.openxmlformats.org/officeDocument/2006/relationships/slide" Target="slides/slide169.xml"/><Relationship Id="rId171" Type="http://schemas.openxmlformats.org/officeDocument/2006/relationships/slide" Target="slides/slide170.xml"/><Relationship Id="rId172" Type="http://schemas.openxmlformats.org/officeDocument/2006/relationships/slide" Target="slides/slide171.xml"/><Relationship Id="rId173" Type="http://schemas.openxmlformats.org/officeDocument/2006/relationships/slide" Target="slides/slide172.xml"/><Relationship Id="rId174" Type="http://schemas.openxmlformats.org/officeDocument/2006/relationships/slide" Target="slides/slide173.xml"/><Relationship Id="rId175" Type="http://schemas.openxmlformats.org/officeDocument/2006/relationships/slide" Target="slides/slide174.xml"/><Relationship Id="rId176" Type="http://schemas.openxmlformats.org/officeDocument/2006/relationships/slide" Target="slides/slide175.xml"/><Relationship Id="rId177" Type="http://schemas.openxmlformats.org/officeDocument/2006/relationships/slide" Target="slides/slide176.xml"/><Relationship Id="rId178" Type="http://schemas.openxmlformats.org/officeDocument/2006/relationships/slide" Target="slides/slide177.xml"/><Relationship Id="rId179" Type="http://schemas.openxmlformats.org/officeDocument/2006/relationships/slide" Target="slides/slide178.xml"/><Relationship Id="rId260" Type="http://schemas.openxmlformats.org/officeDocument/2006/relationships/slide" Target="slides/slide259.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61" Type="http://schemas.openxmlformats.org/officeDocument/2006/relationships/slide" Target="slides/slide260.xml"/><Relationship Id="rId262" Type="http://schemas.openxmlformats.org/officeDocument/2006/relationships/slide" Target="slides/slide261.xml"/><Relationship Id="rId263" Type="http://schemas.openxmlformats.org/officeDocument/2006/relationships/slide" Target="slides/slide262.xml"/><Relationship Id="rId264" Type="http://schemas.openxmlformats.org/officeDocument/2006/relationships/slide" Target="slides/slide263.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200" Type="http://schemas.openxmlformats.org/officeDocument/2006/relationships/slide" Target="slides/slide199.xml"/><Relationship Id="rId201" Type="http://schemas.openxmlformats.org/officeDocument/2006/relationships/slide" Target="slides/slide200.xml"/><Relationship Id="rId202" Type="http://schemas.openxmlformats.org/officeDocument/2006/relationships/slide" Target="slides/slide201.xml"/><Relationship Id="rId203" Type="http://schemas.openxmlformats.org/officeDocument/2006/relationships/slide" Target="slides/slide202.xml"/><Relationship Id="rId204" Type="http://schemas.openxmlformats.org/officeDocument/2006/relationships/slide" Target="slides/slide203.xml"/><Relationship Id="rId205" Type="http://schemas.openxmlformats.org/officeDocument/2006/relationships/slide" Target="slides/slide204.xml"/><Relationship Id="rId206" Type="http://schemas.openxmlformats.org/officeDocument/2006/relationships/slide" Target="slides/slide205.xml"/><Relationship Id="rId207" Type="http://schemas.openxmlformats.org/officeDocument/2006/relationships/slide" Target="slides/slide206.xml"/><Relationship Id="rId208" Type="http://schemas.openxmlformats.org/officeDocument/2006/relationships/slide" Target="slides/slide207.xml"/><Relationship Id="rId209" Type="http://schemas.openxmlformats.org/officeDocument/2006/relationships/slide" Target="slides/slide208.xml"/><Relationship Id="rId265" Type="http://schemas.openxmlformats.org/officeDocument/2006/relationships/slide" Target="slides/slide264.xml"/><Relationship Id="rId266" Type="http://schemas.openxmlformats.org/officeDocument/2006/relationships/slide" Target="slides/slide265.xml"/><Relationship Id="rId267" Type="http://schemas.openxmlformats.org/officeDocument/2006/relationships/slide" Target="slides/slide266.xml"/><Relationship Id="rId268" Type="http://schemas.openxmlformats.org/officeDocument/2006/relationships/slide" Target="slides/slide267.xml"/><Relationship Id="rId269" Type="http://schemas.openxmlformats.org/officeDocument/2006/relationships/slide" Target="slides/slide26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 Id="rId180" Type="http://schemas.openxmlformats.org/officeDocument/2006/relationships/slide" Target="slides/slide179.xml"/><Relationship Id="rId181" Type="http://schemas.openxmlformats.org/officeDocument/2006/relationships/slide" Target="slides/slide180.xml"/><Relationship Id="rId182" Type="http://schemas.openxmlformats.org/officeDocument/2006/relationships/slide" Target="slides/slide181.xml"/><Relationship Id="rId183" Type="http://schemas.openxmlformats.org/officeDocument/2006/relationships/slide" Target="slides/slide182.xml"/><Relationship Id="rId184" Type="http://schemas.openxmlformats.org/officeDocument/2006/relationships/slide" Target="slides/slide183.xml"/><Relationship Id="rId185" Type="http://schemas.openxmlformats.org/officeDocument/2006/relationships/slide" Target="slides/slide184.xml"/><Relationship Id="rId186" Type="http://schemas.openxmlformats.org/officeDocument/2006/relationships/slide" Target="slides/slide185.xml"/><Relationship Id="rId187" Type="http://schemas.openxmlformats.org/officeDocument/2006/relationships/slide" Target="slides/slide186.xml"/><Relationship Id="rId188" Type="http://schemas.openxmlformats.org/officeDocument/2006/relationships/slide" Target="slides/slide187.xml"/><Relationship Id="rId189" Type="http://schemas.openxmlformats.org/officeDocument/2006/relationships/slide" Target="slides/slide188.xml"/><Relationship Id="rId270" Type="http://schemas.openxmlformats.org/officeDocument/2006/relationships/slide" Target="slides/slide269.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271" Type="http://schemas.openxmlformats.org/officeDocument/2006/relationships/slide" Target="slides/slide270.xml"/><Relationship Id="rId272" Type="http://schemas.openxmlformats.org/officeDocument/2006/relationships/slide" Target="slides/slide271.xml"/><Relationship Id="rId273" Type="http://schemas.openxmlformats.org/officeDocument/2006/relationships/slide" Target="slides/slide272.xml"/><Relationship Id="rId274" Type="http://schemas.openxmlformats.org/officeDocument/2006/relationships/slide" Target="slides/slide273.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slide" Target="slides/slide124.xml"/><Relationship Id="rId126" Type="http://schemas.openxmlformats.org/officeDocument/2006/relationships/slide" Target="slides/slide125.xml"/><Relationship Id="rId127" Type="http://schemas.openxmlformats.org/officeDocument/2006/relationships/slide" Target="slides/slide126.xml"/><Relationship Id="rId128" Type="http://schemas.openxmlformats.org/officeDocument/2006/relationships/slide" Target="slides/slide127.xml"/><Relationship Id="rId129" Type="http://schemas.openxmlformats.org/officeDocument/2006/relationships/slide" Target="slides/slide128.xml"/><Relationship Id="rId210" Type="http://schemas.openxmlformats.org/officeDocument/2006/relationships/slide" Target="slides/slide209.xml"/><Relationship Id="rId211" Type="http://schemas.openxmlformats.org/officeDocument/2006/relationships/slide" Target="slides/slide210.xml"/><Relationship Id="rId212" Type="http://schemas.openxmlformats.org/officeDocument/2006/relationships/slide" Target="slides/slide211.xml"/><Relationship Id="rId213" Type="http://schemas.openxmlformats.org/officeDocument/2006/relationships/slide" Target="slides/slide212.xml"/><Relationship Id="rId214" Type="http://schemas.openxmlformats.org/officeDocument/2006/relationships/slide" Target="slides/slide213.xml"/><Relationship Id="rId215" Type="http://schemas.openxmlformats.org/officeDocument/2006/relationships/slide" Target="slides/slide214.xml"/><Relationship Id="rId216" Type="http://schemas.openxmlformats.org/officeDocument/2006/relationships/slide" Target="slides/slide215.xml"/><Relationship Id="rId217" Type="http://schemas.openxmlformats.org/officeDocument/2006/relationships/slide" Target="slides/slide216.xml"/><Relationship Id="rId218" Type="http://schemas.openxmlformats.org/officeDocument/2006/relationships/slide" Target="slides/slide217.xml"/><Relationship Id="rId219" Type="http://schemas.openxmlformats.org/officeDocument/2006/relationships/slide" Target="slides/slide218.xml"/><Relationship Id="rId275" Type="http://schemas.openxmlformats.org/officeDocument/2006/relationships/slide" Target="slides/slide274.xml"/><Relationship Id="rId276" Type="http://schemas.openxmlformats.org/officeDocument/2006/relationships/slide" Target="slides/slide275.xml"/><Relationship Id="rId277" Type="http://schemas.openxmlformats.org/officeDocument/2006/relationships/slide" Target="slides/slide276.xml"/><Relationship Id="rId278" Type="http://schemas.openxmlformats.org/officeDocument/2006/relationships/slide" Target="slides/slide277.xml"/><Relationship Id="rId279" Type="http://schemas.openxmlformats.org/officeDocument/2006/relationships/slide" Target="slides/slide278.xml"/><Relationship Id="rId300" Type="http://schemas.openxmlformats.org/officeDocument/2006/relationships/slide" Target="slides/slide299.xml"/><Relationship Id="rId301" Type="http://schemas.openxmlformats.org/officeDocument/2006/relationships/slide" Target="slides/slide300.xml"/><Relationship Id="rId302" Type="http://schemas.openxmlformats.org/officeDocument/2006/relationships/slide" Target="slides/slide301.xml"/><Relationship Id="rId303" Type="http://schemas.openxmlformats.org/officeDocument/2006/relationships/slide" Target="slides/slide302.xml"/><Relationship Id="rId304" Type="http://schemas.openxmlformats.org/officeDocument/2006/relationships/slide" Target="slides/slide303.xml"/><Relationship Id="rId305" Type="http://schemas.openxmlformats.org/officeDocument/2006/relationships/slide" Target="slides/slide304.xml"/><Relationship Id="rId306" Type="http://schemas.openxmlformats.org/officeDocument/2006/relationships/slide" Target="slides/slide305.xml"/><Relationship Id="rId307" Type="http://schemas.openxmlformats.org/officeDocument/2006/relationships/slide" Target="slides/slide306.xml"/><Relationship Id="rId308" Type="http://schemas.openxmlformats.org/officeDocument/2006/relationships/slide" Target="slides/slide307.xml"/><Relationship Id="rId309" Type="http://schemas.openxmlformats.org/officeDocument/2006/relationships/slide" Target="slides/slide30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190" Type="http://schemas.openxmlformats.org/officeDocument/2006/relationships/slide" Target="slides/slide189.xml"/><Relationship Id="rId191" Type="http://schemas.openxmlformats.org/officeDocument/2006/relationships/slide" Target="slides/slide190.xml"/><Relationship Id="rId192" Type="http://schemas.openxmlformats.org/officeDocument/2006/relationships/slide" Target="slides/slide191.xml"/><Relationship Id="rId193" Type="http://schemas.openxmlformats.org/officeDocument/2006/relationships/slide" Target="slides/slide192.xml"/><Relationship Id="rId194" Type="http://schemas.openxmlformats.org/officeDocument/2006/relationships/slide" Target="slides/slide193.xml"/><Relationship Id="rId195" Type="http://schemas.openxmlformats.org/officeDocument/2006/relationships/slide" Target="slides/slide194.xml"/><Relationship Id="rId196" Type="http://schemas.openxmlformats.org/officeDocument/2006/relationships/slide" Target="slides/slide195.xml"/><Relationship Id="rId197" Type="http://schemas.openxmlformats.org/officeDocument/2006/relationships/slide" Target="slides/slide196.xml"/><Relationship Id="rId198" Type="http://schemas.openxmlformats.org/officeDocument/2006/relationships/slide" Target="slides/slide197.xml"/><Relationship Id="rId199" Type="http://schemas.openxmlformats.org/officeDocument/2006/relationships/slide" Target="slides/slide198.xml"/><Relationship Id="rId280" Type="http://schemas.openxmlformats.org/officeDocument/2006/relationships/slide" Target="slides/slide279.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81" Type="http://schemas.openxmlformats.org/officeDocument/2006/relationships/slide" Target="slides/slide280.xml"/><Relationship Id="rId282" Type="http://schemas.openxmlformats.org/officeDocument/2006/relationships/slide" Target="slides/slide281.xml"/><Relationship Id="rId283" Type="http://schemas.openxmlformats.org/officeDocument/2006/relationships/slide" Target="slides/slide282.xml"/><Relationship Id="rId284" Type="http://schemas.openxmlformats.org/officeDocument/2006/relationships/slide" Target="slides/slide283.xml"/><Relationship Id="rId130" Type="http://schemas.openxmlformats.org/officeDocument/2006/relationships/slide" Target="slides/slide129.xml"/><Relationship Id="rId131" Type="http://schemas.openxmlformats.org/officeDocument/2006/relationships/slide" Target="slides/slide130.xml"/><Relationship Id="rId132" Type="http://schemas.openxmlformats.org/officeDocument/2006/relationships/slide" Target="slides/slide131.xml"/><Relationship Id="rId133" Type="http://schemas.openxmlformats.org/officeDocument/2006/relationships/slide" Target="slides/slide132.xml"/><Relationship Id="rId220" Type="http://schemas.openxmlformats.org/officeDocument/2006/relationships/slide" Target="slides/slide219.xml"/><Relationship Id="rId221" Type="http://schemas.openxmlformats.org/officeDocument/2006/relationships/slide" Target="slides/slide220.xml"/><Relationship Id="rId222" Type="http://schemas.openxmlformats.org/officeDocument/2006/relationships/slide" Target="slides/slide221.xml"/><Relationship Id="rId223" Type="http://schemas.openxmlformats.org/officeDocument/2006/relationships/slide" Target="slides/slide222.xml"/><Relationship Id="rId224" Type="http://schemas.openxmlformats.org/officeDocument/2006/relationships/slide" Target="slides/slide223.xml"/><Relationship Id="rId225" Type="http://schemas.openxmlformats.org/officeDocument/2006/relationships/slide" Target="slides/slide224.xml"/><Relationship Id="rId226" Type="http://schemas.openxmlformats.org/officeDocument/2006/relationships/slide" Target="slides/slide225.xml"/><Relationship Id="rId227" Type="http://schemas.openxmlformats.org/officeDocument/2006/relationships/slide" Target="slides/slide226.xml"/><Relationship Id="rId228" Type="http://schemas.openxmlformats.org/officeDocument/2006/relationships/slide" Target="slides/slide227.xml"/><Relationship Id="rId229" Type="http://schemas.openxmlformats.org/officeDocument/2006/relationships/slide" Target="slides/slide228.xml"/><Relationship Id="rId134" Type="http://schemas.openxmlformats.org/officeDocument/2006/relationships/slide" Target="slides/slide133.xml"/><Relationship Id="rId135" Type="http://schemas.openxmlformats.org/officeDocument/2006/relationships/slide" Target="slides/slide134.xml"/><Relationship Id="rId136" Type="http://schemas.openxmlformats.org/officeDocument/2006/relationships/slide" Target="slides/slide135.xml"/><Relationship Id="rId137" Type="http://schemas.openxmlformats.org/officeDocument/2006/relationships/slide" Target="slides/slide136.xml"/><Relationship Id="rId138" Type="http://schemas.openxmlformats.org/officeDocument/2006/relationships/slide" Target="slides/slide137.xml"/><Relationship Id="rId139" Type="http://schemas.openxmlformats.org/officeDocument/2006/relationships/slide" Target="slides/slide138.xml"/><Relationship Id="rId285" Type="http://schemas.openxmlformats.org/officeDocument/2006/relationships/slide" Target="slides/slide284.xml"/><Relationship Id="rId286" Type="http://schemas.openxmlformats.org/officeDocument/2006/relationships/slide" Target="slides/slide285.xml"/><Relationship Id="rId287" Type="http://schemas.openxmlformats.org/officeDocument/2006/relationships/slide" Target="slides/slide286.xml"/><Relationship Id="rId288" Type="http://schemas.openxmlformats.org/officeDocument/2006/relationships/slide" Target="slides/slide287.xml"/><Relationship Id="rId289" Type="http://schemas.openxmlformats.org/officeDocument/2006/relationships/slide" Target="slides/slide288.xml"/><Relationship Id="rId310" Type="http://schemas.openxmlformats.org/officeDocument/2006/relationships/slide" Target="slides/slide309.xml"/><Relationship Id="rId311" Type="http://schemas.openxmlformats.org/officeDocument/2006/relationships/slide" Target="slides/slide310.xml"/><Relationship Id="rId312" Type="http://schemas.openxmlformats.org/officeDocument/2006/relationships/slide" Target="slides/slide311.xml"/><Relationship Id="rId313" Type="http://schemas.openxmlformats.org/officeDocument/2006/relationships/slide" Target="slides/slide312.xml"/><Relationship Id="rId314" Type="http://schemas.openxmlformats.org/officeDocument/2006/relationships/slide" Target="slides/slide313.xml"/><Relationship Id="rId315" Type="http://schemas.openxmlformats.org/officeDocument/2006/relationships/slide" Target="slides/slide314.xml"/><Relationship Id="rId316" Type="http://schemas.openxmlformats.org/officeDocument/2006/relationships/slide" Target="slides/slide315.xml"/><Relationship Id="rId317" Type="http://schemas.openxmlformats.org/officeDocument/2006/relationships/slide" Target="slides/slide316.xml"/><Relationship Id="rId318" Type="http://schemas.openxmlformats.org/officeDocument/2006/relationships/slide" Target="slides/slide317.xml"/><Relationship Id="rId319" Type="http://schemas.openxmlformats.org/officeDocument/2006/relationships/slide" Target="slides/slide318.xml"/><Relationship Id="rId290" Type="http://schemas.openxmlformats.org/officeDocument/2006/relationships/slide" Target="slides/slide289.xml"/><Relationship Id="rId291" Type="http://schemas.openxmlformats.org/officeDocument/2006/relationships/slide" Target="slides/slide290.xml"/><Relationship Id="rId292" Type="http://schemas.openxmlformats.org/officeDocument/2006/relationships/slide" Target="slides/slide291.xml"/><Relationship Id="rId293" Type="http://schemas.openxmlformats.org/officeDocument/2006/relationships/slide" Target="slides/slide292.xml"/><Relationship Id="rId294" Type="http://schemas.openxmlformats.org/officeDocument/2006/relationships/slide" Target="slides/slide293.xml"/><Relationship Id="rId295" Type="http://schemas.openxmlformats.org/officeDocument/2006/relationships/slide" Target="slides/slide294.xml"/><Relationship Id="rId296" Type="http://schemas.openxmlformats.org/officeDocument/2006/relationships/slide" Target="slides/slide295.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297" Type="http://schemas.openxmlformats.org/officeDocument/2006/relationships/slide" Target="slides/slide296.xml"/><Relationship Id="rId298" Type="http://schemas.openxmlformats.org/officeDocument/2006/relationships/slide" Target="slides/slide297.xml"/><Relationship Id="rId299" Type="http://schemas.openxmlformats.org/officeDocument/2006/relationships/slide" Target="slides/slide298.xml"/><Relationship Id="rId140" Type="http://schemas.openxmlformats.org/officeDocument/2006/relationships/slide" Target="slides/slide139.xml"/><Relationship Id="rId141" Type="http://schemas.openxmlformats.org/officeDocument/2006/relationships/slide" Target="slides/slide140.xml"/><Relationship Id="rId142" Type="http://schemas.openxmlformats.org/officeDocument/2006/relationships/slide" Target="slides/slide141.xml"/><Relationship Id="rId143" Type="http://schemas.openxmlformats.org/officeDocument/2006/relationships/slide" Target="slides/slide142.xml"/><Relationship Id="rId144" Type="http://schemas.openxmlformats.org/officeDocument/2006/relationships/slide" Target="slides/slide143.xml"/><Relationship Id="rId145" Type="http://schemas.openxmlformats.org/officeDocument/2006/relationships/slide" Target="slides/slide144.xml"/><Relationship Id="rId146" Type="http://schemas.openxmlformats.org/officeDocument/2006/relationships/slide" Target="slides/slide145.xml"/><Relationship Id="rId147" Type="http://schemas.openxmlformats.org/officeDocument/2006/relationships/slide" Target="slides/slide146.xml"/><Relationship Id="rId148" Type="http://schemas.openxmlformats.org/officeDocument/2006/relationships/slide" Target="slides/slide147.xml"/><Relationship Id="rId149" Type="http://schemas.openxmlformats.org/officeDocument/2006/relationships/slide" Target="slides/slide148.xml"/><Relationship Id="rId230" Type="http://schemas.openxmlformats.org/officeDocument/2006/relationships/slide" Target="slides/slide229.xml"/><Relationship Id="rId231" Type="http://schemas.openxmlformats.org/officeDocument/2006/relationships/slide" Target="slides/slide230.xml"/><Relationship Id="rId232" Type="http://schemas.openxmlformats.org/officeDocument/2006/relationships/slide" Target="slides/slide231.xml"/><Relationship Id="rId233" Type="http://schemas.openxmlformats.org/officeDocument/2006/relationships/slide" Target="slides/slide232.xml"/><Relationship Id="rId234" Type="http://schemas.openxmlformats.org/officeDocument/2006/relationships/slide" Target="slides/slide233.xml"/><Relationship Id="rId235" Type="http://schemas.openxmlformats.org/officeDocument/2006/relationships/slide" Target="slides/slide234.xml"/><Relationship Id="rId236" Type="http://schemas.openxmlformats.org/officeDocument/2006/relationships/slide" Target="slides/slide235.xml"/><Relationship Id="rId237" Type="http://schemas.openxmlformats.org/officeDocument/2006/relationships/slide" Target="slides/slide236.xml"/><Relationship Id="rId238" Type="http://schemas.openxmlformats.org/officeDocument/2006/relationships/slide" Target="slides/slide237.xml"/><Relationship Id="rId239" Type="http://schemas.openxmlformats.org/officeDocument/2006/relationships/slide" Target="slides/slide238.xml"/><Relationship Id="rId320" Type="http://schemas.openxmlformats.org/officeDocument/2006/relationships/slide" Target="slides/slide319.xml"/><Relationship Id="rId321" Type="http://schemas.openxmlformats.org/officeDocument/2006/relationships/slide" Target="slides/slide320.xml"/><Relationship Id="rId322" Type="http://schemas.openxmlformats.org/officeDocument/2006/relationships/slide" Target="slides/slide321.xml"/><Relationship Id="rId323" Type="http://schemas.openxmlformats.org/officeDocument/2006/relationships/slide" Target="slides/slide322.xml"/><Relationship Id="rId324" Type="http://schemas.openxmlformats.org/officeDocument/2006/relationships/slide" Target="slides/slide323.xml"/><Relationship Id="rId325" Type="http://schemas.openxmlformats.org/officeDocument/2006/relationships/slide" Target="slides/slide324.xml"/><Relationship Id="rId326" Type="http://schemas.openxmlformats.org/officeDocument/2006/relationships/slide" Target="slides/slide325.xml"/><Relationship Id="rId327" Type="http://schemas.openxmlformats.org/officeDocument/2006/relationships/slide" Target="slides/slide326.xml"/><Relationship Id="rId328" Type="http://schemas.openxmlformats.org/officeDocument/2006/relationships/slide" Target="slides/slide327.xml"/><Relationship Id="rId329" Type="http://schemas.openxmlformats.org/officeDocument/2006/relationships/slide" Target="slides/slide32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150" Type="http://schemas.openxmlformats.org/officeDocument/2006/relationships/slide" Target="slides/slide149.xml"/><Relationship Id="rId151" Type="http://schemas.openxmlformats.org/officeDocument/2006/relationships/slide" Target="slides/slide150.xml"/><Relationship Id="rId152" Type="http://schemas.openxmlformats.org/officeDocument/2006/relationships/slide" Target="slides/slide151.xml"/><Relationship Id="rId153" Type="http://schemas.openxmlformats.org/officeDocument/2006/relationships/slide" Target="slides/slide152.xml"/><Relationship Id="rId154" Type="http://schemas.openxmlformats.org/officeDocument/2006/relationships/slide" Target="slides/slide153.xml"/><Relationship Id="rId155" Type="http://schemas.openxmlformats.org/officeDocument/2006/relationships/slide" Target="slides/slide154.xml"/><Relationship Id="rId156" Type="http://schemas.openxmlformats.org/officeDocument/2006/relationships/slide" Target="slides/slide155.xml"/><Relationship Id="rId157" Type="http://schemas.openxmlformats.org/officeDocument/2006/relationships/slide" Target="slides/slide156.xml"/><Relationship Id="rId158" Type="http://schemas.openxmlformats.org/officeDocument/2006/relationships/slide" Target="slides/slide157.xml"/><Relationship Id="rId159" Type="http://schemas.openxmlformats.org/officeDocument/2006/relationships/slide" Target="slides/slide158.xml"/><Relationship Id="rId240" Type="http://schemas.openxmlformats.org/officeDocument/2006/relationships/slide" Target="slides/slide239.xml"/><Relationship Id="rId241" Type="http://schemas.openxmlformats.org/officeDocument/2006/relationships/slide" Target="slides/slide240.xml"/><Relationship Id="rId242" Type="http://schemas.openxmlformats.org/officeDocument/2006/relationships/slide" Target="slides/slide241.xml"/><Relationship Id="rId243" Type="http://schemas.openxmlformats.org/officeDocument/2006/relationships/slide" Target="slides/slide242.xml"/><Relationship Id="rId244" Type="http://schemas.openxmlformats.org/officeDocument/2006/relationships/slide" Target="slides/slide243.xml"/><Relationship Id="rId245" Type="http://schemas.openxmlformats.org/officeDocument/2006/relationships/slide" Target="slides/slide244.xml"/><Relationship Id="rId246" Type="http://schemas.openxmlformats.org/officeDocument/2006/relationships/slide" Target="slides/slide245.xml"/><Relationship Id="rId247" Type="http://schemas.openxmlformats.org/officeDocument/2006/relationships/slide" Target="slides/slide246.xml"/><Relationship Id="rId248" Type="http://schemas.openxmlformats.org/officeDocument/2006/relationships/slide" Target="slides/slide247.xml"/><Relationship Id="rId249" Type="http://schemas.openxmlformats.org/officeDocument/2006/relationships/slide" Target="slides/slide248.xml"/><Relationship Id="rId330" Type="http://schemas.openxmlformats.org/officeDocument/2006/relationships/slide" Target="slides/slide329.xml"/><Relationship Id="rId331" Type="http://schemas.openxmlformats.org/officeDocument/2006/relationships/slide" Target="slides/slide330.xml"/><Relationship Id="rId332" Type="http://schemas.openxmlformats.org/officeDocument/2006/relationships/slide" Target="slides/slide331.xml"/><Relationship Id="rId333" Type="http://schemas.openxmlformats.org/officeDocument/2006/relationships/slide" Target="slides/slide332.xml"/><Relationship Id="rId334" Type="http://schemas.openxmlformats.org/officeDocument/2006/relationships/slide" Target="slides/slide333.xml"/><Relationship Id="rId335" Type="http://schemas.openxmlformats.org/officeDocument/2006/relationships/slide" Target="slides/slide334.xml"/><Relationship Id="rId336" Type="http://schemas.openxmlformats.org/officeDocument/2006/relationships/slide" Target="slides/slide335.xml"/><Relationship Id="rId337" Type="http://schemas.openxmlformats.org/officeDocument/2006/relationships/slide" Target="slides/slide336.xml"/><Relationship Id="rId338" Type="http://schemas.openxmlformats.org/officeDocument/2006/relationships/slide" Target="slides/slide337.xml"/><Relationship Id="rId339" Type="http://schemas.openxmlformats.org/officeDocument/2006/relationships/slide" Target="slides/slide33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60" Type="http://schemas.openxmlformats.org/officeDocument/2006/relationships/slide" Target="slides/slide159.xml"/><Relationship Id="rId161" Type="http://schemas.openxmlformats.org/officeDocument/2006/relationships/slide" Target="slides/slide160.xml"/><Relationship Id="rId162" Type="http://schemas.openxmlformats.org/officeDocument/2006/relationships/slide" Target="slides/slide161.xml"/><Relationship Id="rId163" Type="http://schemas.openxmlformats.org/officeDocument/2006/relationships/slide" Target="slides/slide162.xml"/><Relationship Id="rId164" Type="http://schemas.openxmlformats.org/officeDocument/2006/relationships/slide" Target="slides/slide163.xml"/><Relationship Id="rId165" Type="http://schemas.openxmlformats.org/officeDocument/2006/relationships/slide" Target="slides/slide164.xml"/><Relationship Id="rId166" Type="http://schemas.openxmlformats.org/officeDocument/2006/relationships/slide" Target="slides/slide165.xml"/><Relationship Id="rId167" Type="http://schemas.openxmlformats.org/officeDocument/2006/relationships/slide" Target="slides/slide166.xml"/><Relationship Id="rId168" Type="http://schemas.openxmlformats.org/officeDocument/2006/relationships/slide" Target="slides/slide167.xml"/><Relationship Id="rId169" Type="http://schemas.openxmlformats.org/officeDocument/2006/relationships/slide" Target="slides/slide168.xml"/><Relationship Id="rId250" Type="http://schemas.openxmlformats.org/officeDocument/2006/relationships/slide" Target="slides/slide249.xml"/><Relationship Id="rId251" Type="http://schemas.openxmlformats.org/officeDocument/2006/relationships/slide" Target="slides/slide250.xml"/><Relationship Id="rId252" Type="http://schemas.openxmlformats.org/officeDocument/2006/relationships/slide" Target="slides/slide251.xml"/><Relationship Id="rId253" Type="http://schemas.openxmlformats.org/officeDocument/2006/relationships/slide" Target="slides/slide252.xml"/><Relationship Id="rId254" Type="http://schemas.openxmlformats.org/officeDocument/2006/relationships/slide" Target="slides/slide253.xml"/><Relationship Id="rId255" Type="http://schemas.openxmlformats.org/officeDocument/2006/relationships/slide" Target="slides/slide254.xml"/><Relationship Id="rId256" Type="http://schemas.openxmlformats.org/officeDocument/2006/relationships/slide" Target="slides/slide255.xml"/><Relationship Id="rId257" Type="http://schemas.openxmlformats.org/officeDocument/2006/relationships/slide" Target="slides/slide256.xml"/><Relationship Id="rId258" Type="http://schemas.openxmlformats.org/officeDocument/2006/relationships/slide" Target="slides/slide257.xml"/><Relationship Id="rId259" Type="http://schemas.openxmlformats.org/officeDocument/2006/relationships/slide" Target="slides/slide258.xml"/><Relationship Id="rId340" Type="http://schemas.openxmlformats.org/officeDocument/2006/relationships/slide" Target="slides/slide339.xml"/><Relationship Id="rId341" Type="http://schemas.openxmlformats.org/officeDocument/2006/relationships/slide" Target="slides/slide340.xml"/><Relationship Id="rId342" Type="http://schemas.openxmlformats.org/officeDocument/2006/relationships/notesMaster" Target="notesMasters/notesMaster1.xml"/><Relationship Id="rId343" Type="http://schemas.openxmlformats.org/officeDocument/2006/relationships/presProps" Target="presProps.xml"/><Relationship Id="rId344" Type="http://schemas.openxmlformats.org/officeDocument/2006/relationships/viewProps" Target="viewProps.xml"/><Relationship Id="rId100" Type="http://schemas.openxmlformats.org/officeDocument/2006/relationships/slide" Target="slides/slide99.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VE" dirty="0"/>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D739724-E685-499E-BB6E-431A39EA1BBD}" type="datetimeFigureOut">
              <a:rPr lang="es-VE" smtClean="0"/>
              <a:t>11/6/19</a:t>
            </a:fld>
            <a:endParaRPr lang="es-VE" dirty="0"/>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VE" dirty="0"/>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VE"/>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VE" dirty="0"/>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CB16BB8-5F0B-4AE8-B7C4-0765A4981364}" type="slidenum">
              <a:rPr lang="es-VE" smtClean="0"/>
              <a:t>‹#›</a:t>
            </a:fld>
            <a:endParaRPr lang="es-VE" dirty="0"/>
          </a:p>
        </p:txBody>
      </p:sp>
    </p:spTree>
    <p:extLst>
      <p:ext uri="{BB962C8B-B14F-4D97-AF65-F5344CB8AC3E}">
        <p14:creationId xmlns:p14="http://schemas.microsoft.com/office/powerpoint/2010/main" val="18415785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2.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3.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4.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6.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7.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8.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6.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7.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8.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0.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2.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4.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6.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3.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5.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7.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0.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2.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4.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5.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6.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7.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8.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2.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3.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7.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8.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9.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0.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2.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3.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4.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5.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8.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9.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5.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8.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4.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5.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7.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8.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0.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3.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5.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6.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0.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6.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2.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6.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7.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8.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0.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5.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0.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3.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6.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7.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7.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7.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7.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8.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0.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4.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5.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6.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7.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9.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28600" indent="-228600">
              <a:buAutoNum type="arabicPeriod"/>
            </a:pPr>
            <a:r>
              <a:rPr lang="en-US" dirty="0" smtClean="0"/>
              <a:t>It is available only in Enterprise Edition of Oracle Database. </a:t>
            </a:r>
          </a:p>
          <a:p>
            <a:pPr marL="228600" indent="-228600">
              <a:buAutoNum type="arabicPeriod"/>
            </a:pPr>
            <a:r>
              <a:rPr lang="en-US" dirty="0" smtClean="0"/>
              <a:t>This means that a user can access either the entire data in a table or no data. </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US" dirty="0" smtClean="0"/>
              <a:t>Using VPD, you can restrict access to data at row level or column level.</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VPD doesn't replace DAC, but it is complimentary to DAC. VPD can further restrict access to users who have been given access to data by DAC.</a:t>
            </a:r>
            <a:endParaRPr lang="es-VE" dirty="0" smtClean="0"/>
          </a:p>
          <a:p>
            <a:pPr marL="228600" indent="-228600">
              <a:buAutoNum type="arabicPeriod"/>
            </a:pPr>
            <a:endParaRPr lang="en-US" dirty="0" smtClean="0"/>
          </a:p>
          <a:p>
            <a:pPr marL="228600" indent="-228600">
              <a:buAutoNum type="arabicPeriod"/>
            </a:pPr>
            <a:endParaRPr lang="es-VE" dirty="0"/>
          </a:p>
        </p:txBody>
      </p:sp>
      <p:sp>
        <p:nvSpPr>
          <p:cNvPr id="4" name="Marcador de número de diapositiva 3"/>
          <p:cNvSpPr>
            <a:spLocks noGrp="1"/>
          </p:cNvSpPr>
          <p:nvPr>
            <p:ph type="sldNum" sz="quarter" idx="10"/>
          </p:nvPr>
        </p:nvSpPr>
        <p:spPr/>
        <p:txBody>
          <a:bodyPr/>
          <a:lstStyle/>
          <a:p>
            <a:fld id="{ACB16BB8-5F0B-4AE8-B7C4-0765A4981364}" type="slidenum">
              <a:rPr lang="es-VE" smtClean="0"/>
              <a:t>40</a:t>
            </a:fld>
            <a:endParaRPr lang="es-VE"/>
          </a:p>
        </p:txBody>
      </p:sp>
    </p:spTree>
    <p:extLst>
      <p:ext uri="{BB962C8B-B14F-4D97-AF65-F5344CB8AC3E}">
        <p14:creationId xmlns:p14="http://schemas.microsoft.com/office/powerpoint/2010/main" val="29841832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VE" dirty="0" smtClean="0"/>
              <a:t>4. </a:t>
            </a:r>
            <a:r>
              <a:rPr lang="en-US" dirty="0" smtClean="0"/>
              <a:t>to disable the policy, you set enable parameter to false</a:t>
            </a:r>
            <a:endParaRPr lang="es-VE" dirty="0" smtClean="0"/>
          </a:p>
          <a:p>
            <a:endParaRPr lang="es-VE" dirty="0"/>
          </a:p>
        </p:txBody>
      </p:sp>
      <p:sp>
        <p:nvSpPr>
          <p:cNvPr id="4" name="Marcador de número de diapositiva 3"/>
          <p:cNvSpPr>
            <a:spLocks noGrp="1"/>
          </p:cNvSpPr>
          <p:nvPr>
            <p:ph type="sldNum" sz="quarter" idx="10"/>
          </p:nvPr>
        </p:nvSpPr>
        <p:spPr/>
        <p:txBody>
          <a:bodyPr/>
          <a:lstStyle/>
          <a:p>
            <a:fld id="{ACB16BB8-5F0B-4AE8-B7C4-0765A4981364}" type="slidenum">
              <a:rPr lang="es-VE" smtClean="0"/>
              <a:t>55</a:t>
            </a:fld>
            <a:endParaRPr lang="es-VE"/>
          </a:p>
        </p:txBody>
      </p:sp>
    </p:spTree>
    <p:extLst>
      <p:ext uri="{BB962C8B-B14F-4D97-AF65-F5344CB8AC3E}">
        <p14:creationId xmlns:p14="http://schemas.microsoft.com/office/powerpoint/2010/main" val="4212525083"/>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VE" dirty="0" smtClean="0"/>
              <a:t>2. </a:t>
            </a:r>
            <a:r>
              <a:rPr lang="en-US" dirty="0" smtClean="0"/>
              <a:t>when database session is created (By Session), each time factor is accessed (By Access), and when a database session starts (On Startup). </a:t>
            </a:r>
            <a:endParaRPr lang="es-VE" dirty="0" smtClean="0"/>
          </a:p>
          <a:p>
            <a:endParaRPr lang="es-VE"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Factor labeling is relevant for integration with Oracle Label Security.</a:t>
            </a:r>
            <a:endParaRPr lang="es-VE" dirty="0" smtClean="0"/>
          </a:p>
          <a:p>
            <a:endParaRPr lang="es-VE" dirty="0"/>
          </a:p>
        </p:txBody>
      </p:sp>
      <p:sp>
        <p:nvSpPr>
          <p:cNvPr id="4" name="Marcador de número de diapositiva 3"/>
          <p:cNvSpPr>
            <a:spLocks noGrp="1"/>
          </p:cNvSpPr>
          <p:nvPr>
            <p:ph type="sldNum" sz="quarter" idx="10"/>
          </p:nvPr>
        </p:nvSpPr>
        <p:spPr/>
        <p:txBody>
          <a:bodyPr/>
          <a:lstStyle/>
          <a:p>
            <a:fld id="{0BF0348A-FFB9-4DAA-AC3C-05969C825BB6}" type="slidenum">
              <a:rPr lang="es-VE" smtClean="0">
                <a:solidFill>
                  <a:prstClr val="black"/>
                </a:solidFill>
              </a:rPr>
              <a:pPr/>
              <a:t>281</a:t>
            </a:fld>
            <a:endParaRPr lang="es-VE">
              <a:solidFill>
                <a:prstClr val="black"/>
              </a:solidFill>
            </a:endParaRPr>
          </a:p>
        </p:txBody>
      </p:sp>
    </p:spTree>
    <p:extLst>
      <p:ext uri="{BB962C8B-B14F-4D97-AF65-F5344CB8AC3E}">
        <p14:creationId xmlns:p14="http://schemas.microsoft.com/office/powerpoint/2010/main" val="670530822"/>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28600" indent="-228600">
              <a:buAutoNum type="arabicPeriod"/>
            </a:pPr>
            <a:r>
              <a:rPr lang="en-US" dirty="0" smtClean="0"/>
              <a:t>(in case when it is SUNDAY and a holiday at the same time)</a:t>
            </a:r>
          </a:p>
          <a:p>
            <a:pPr marL="0" indent="0">
              <a:buNone/>
            </a:pPr>
            <a:endParaRPr lang="en-US" dirty="0" smtClean="0"/>
          </a:p>
          <a:p>
            <a:pPr marL="0" indent="0">
              <a:buNone/>
            </a:pPr>
            <a:r>
              <a:rPr lang="en-US" dirty="0" smtClean="0"/>
              <a:t>That </a:t>
            </a:r>
            <a:r>
              <a:rPr lang="en-US" dirty="0" err="1" smtClean="0"/>
              <a:t>happenes</a:t>
            </a:r>
            <a:r>
              <a:rPr lang="en-US" dirty="0" smtClean="0"/>
              <a:t> because factors that are based on other factors get actual value by evaluating identities in the order of their sorted ASCII identity values and first one that matches is assigned (evaluation stops). </a:t>
            </a:r>
            <a:endParaRPr lang="es-VE" dirty="0"/>
          </a:p>
        </p:txBody>
      </p:sp>
      <p:sp>
        <p:nvSpPr>
          <p:cNvPr id="4" name="Marcador de número de diapositiva 3"/>
          <p:cNvSpPr>
            <a:spLocks noGrp="1"/>
          </p:cNvSpPr>
          <p:nvPr>
            <p:ph type="sldNum" sz="quarter" idx="10"/>
          </p:nvPr>
        </p:nvSpPr>
        <p:spPr/>
        <p:txBody>
          <a:bodyPr/>
          <a:lstStyle/>
          <a:p>
            <a:fld id="{0BF0348A-FFB9-4DAA-AC3C-05969C825BB6}" type="slidenum">
              <a:rPr lang="es-VE" smtClean="0">
                <a:solidFill>
                  <a:prstClr val="black"/>
                </a:solidFill>
              </a:rPr>
              <a:pPr/>
              <a:t>282</a:t>
            </a:fld>
            <a:endParaRPr lang="es-VE">
              <a:solidFill>
                <a:prstClr val="black"/>
              </a:solidFill>
            </a:endParaRPr>
          </a:p>
        </p:txBody>
      </p:sp>
    </p:spTree>
    <p:extLst>
      <p:ext uri="{BB962C8B-B14F-4D97-AF65-F5344CB8AC3E}">
        <p14:creationId xmlns:p14="http://schemas.microsoft.com/office/powerpoint/2010/main" val="304682098"/>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(error ORA-47030: Factor Holiday is referred by one or more factor links).</a:t>
            </a:r>
          </a:p>
          <a:p>
            <a:endParaRPr lang="es-VE" dirty="0"/>
          </a:p>
        </p:txBody>
      </p:sp>
      <p:sp>
        <p:nvSpPr>
          <p:cNvPr id="4" name="Marcador de número de diapositiva 3"/>
          <p:cNvSpPr>
            <a:spLocks noGrp="1"/>
          </p:cNvSpPr>
          <p:nvPr>
            <p:ph type="sldNum" sz="quarter" idx="10"/>
          </p:nvPr>
        </p:nvSpPr>
        <p:spPr/>
        <p:txBody>
          <a:bodyPr/>
          <a:lstStyle/>
          <a:p>
            <a:fld id="{0BF0348A-FFB9-4DAA-AC3C-05969C825BB6}" type="slidenum">
              <a:rPr lang="es-VE" smtClean="0">
                <a:solidFill>
                  <a:prstClr val="black"/>
                </a:solidFill>
              </a:rPr>
              <a:pPr/>
              <a:t>283</a:t>
            </a:fld>
            <a:endParaRPr lang="es-VE">
              <a:solidFill>
                <a:prstClr val="black"/>
              </a:solidFill>
            </a:endParaRPr>
          </a:p>
        </p:txBody>
      </p:sp>
    </p:spTree>
    <p:extLst>
      <p:ext uri="{BB962C8B-B14F-4D97-AF65-F5344CB8AC3E}">
        <p14:creationId xmlns:p14="http://schemas.microsoft.com/office/powerpoint/2010/main" val="4093424520"/>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smtClean="0"/>
              <a:t>When you create the factor PL/SQL, a function is created in schema DVF with the name F$&lt;</a:t>
            </a:r>
            <a:r>
              <a:rPr lang="en-US" dirty="0" err="1" smtClean="0"/>
              <a:t>factor_name</a:t>
            </a:r>
            <a:r>
              <a:rPr lang="en-US" dirty="0" smtClean="0"/>
              <a:t>&gt;.</a:t>
            </a:r>
          </a:p>
          <a:p>
            <a:endParaRPr lang="en-US" dirty="0" smtClean="0"/>
          </a:p>
          <a:p>
            <a:endParaRPr lang="es-VE" dirty="0"/>
          </a:p>
        </p:txBody>
      </p:sp>
      <p:sp>
        <p:nvSpPr>
          <p:cNvPr id="4" name="Marcador de número de diapositiva 3"/>
          <p:cNvSpPr>
            <a:spLocks noGrp="1"/>
          </p:cNvSpPr>
          <p:nvPr>
            <p:ph type="sldNum" sz="quarter" idx="10"/>
          </p:nvPr>
        </p:nvSpPr>
        <p:spPr/>
        <p:txBody>
          <a:bodyPr/>
          <a:lstStyle/>
          <a:p>
            <a:fld id="{0BF0348A-FFB9-4DAA-AC3C-05969C825BB6}" type="slidenum">
              <a:rPr lang="es-VE" smtClean="0">
                <a:solidFill>
                  <a:prstClr val="black"/>
                </a:solidFill>
              </a:rPr>
              <a:pPr/>
              <a:t>284</a:t>
            </a:fld>
            <a:endParaRPr lang="es-VE">
              <a:solidFill>
                <a:prstClr val="black"/>
              </a:solidFill>
            </a:endParaRPr>
          </a:p>
        </p:txBody>
      </p:sp>
    </p:spTree>
    <p:extLst>
      <p:ext uri="{BB962C8B-B14F-4D97-AF65-F5344CB8AC3E}">
        <p14:creationId xmlns:p14="http://schemas.microsoft.com/office/powerpoint/2010/main" val="3499717001"/>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VE" dirty="0" smtClean="0"/>
              <a:t>2. </a:t>
            </a:r>
            <a:r>
              <a:rPr lang="en-US" dirty="0" smtClean="0"/>
              <a:t>There is only one </a:t>
            </a:r>
            <a:r>
              <a:rPr lang="en-US" dirty="0" err="1" smtClean="0"/>
              <a:t>keystore</a:t>
            </a:r>
            <a:r>
              <a:rPr lang="en-US" dirty="0" smtClean="0"/>
              <a:t> per entire container database, but that </a:t>
            </a:r>
            <a:r>
              <a:rPr lang="en-US" dirty="0" err="1" smtClean="0"/>
              <a:t>keystore</a:t>
            </a:r>
            <a:r>
              <a:rPr lang="en-US" dirty="0" smtClean="0"/>
              <a:t> contains multiple master keys (root container has its own master key, as well as every pluggable database in which transparent data encryption is used). </a:t>
            </a:r>
          </a:p>
          <a:p>
            <a:endParaRPr lang="en-US" dirty="0" smtClean="0"/>
          </a:p>
          <a:p>
            <a:endParaRPr lang="es-VE" dirty="0"/>
          </a:p>
        </p:txBody>
      </p:sp>
      <p:sp>
        <p:nvSpPr>
          <p:cNvPr id="4" name="Marcador de número de diapositiva 3"/>
          <p:cNvSpPr>
            <a:spLocks noGrp="1"/>
          </p:cNvSpPr>
          <p:nvPr>
            <p:ph type="sldNum" sz="quarter" idx="10"/>
          </p:nvPr>
        </p:nvSpPr>
        <p:spPr/>
        <p:txBody>
          <a:bodyPr/>
          <a:lstStyle/>
          <a:p>
            <a:fld id="{0BF0348A-FFB9-4DAA-AC3C-05969C825BB6}" type="slidenum">
              <a:rPr lang="es-VE" smtClean="0">
                <a:solidFill>
                  <a:prstClr val="black"/>
                </a:solidFill>
              </a:rPr>
              <a:pPr/>
              <a:t>286</a:t>
            </a:fld>
            <a:endParaRPr lang="es-VE">
              <a:solidFill>
                <a:prstClr val="black"/>
              </a:solidFill>
            </a:endParaRPr>
          </a:p>
        </p:txBody>
      </p:sp>
    </p:spTree>
    <p:extLst>
      <p:ext uri="{BB962C8B-B14F-4D97-AF65-F5344CB8AC3E}">
        <p14:creationId xmlns:p14="http://schemas.microsoft.com/office/powerpoint/2010/main" val="1490089019"/>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VE" dirty="0" smtClean="0"/>
              <a:t>1. </a:t>
            </a:r>
            <a:r>
              <a:rPr lang="en-US" dirty="0" smtClean="0"/>
              <a:t>This way, we are opening a </a:t>
            </a:r>
            <a:r>
              <a:rPr lang="en-US" dirty="0" err="1" smtClean="0"/>
              <a:t>keystore</a:t>
            </a:r>
            <a:r>
              <a:rPr lang="en-US" dirty="0" smtClean="0"/>
              <a:t> and creating master keys in all pluggable databases.</a:t>
            </a:r>
          </a:p>
          <a:p>
            <a:endParaRPr lang="es-VE" dirty="0"/>
          </a:p>
        </p:txBody>
      </p:sp>
      <p:sp>
        <p:nvSpPr>
          <p:cNvPr id="4" name="Marcador de número de diapositiva 3"/>
          <p:cNvSpPr>
            <a:spLocks noGrp="1"/>
          </p:cNvSpPr>
          <p:nvPr>
            <p:ph type="sldNum" sz="quarter" idx="10"/>
          </p:nvPr>
        </p:nvSpPr>
        <p:spPr/>
        <p:txBody>
          <a:bodyPr/>
          <a:lstStyle/>
          <a:p>
            <a:fld id="{0BF0348A-FFB9-4DAA-AC3C-05969C825BB6}" type="slidenum">
              <a:rPr lang="es-VE" smtClean="0">
                <a:solidFill>
                  <a:prstClr val="black"/>
                </a:solidFill>
              </a:rPr>
              <a:pPr/>
              <a:t>287</a:t>
            </a:fld>
            <a:endParaRPr lang="es-VE">
              <a:solidFill>
                <a:prstClr val="black"/>
              </a:solidFill>
            </a:endParaRPr>
          </a:p>
        </p:txBody>
      </p:sp>
    </p:spTree>
    <p:extLst>
      <p:ext uri="{BB962C8B-B14F-4D97-AF65-F5344CB8AC3E}">
        <p14:creationId xmlns:p14="http://schemas.microsoft.com/office/powerpoint/2010/main" val="198482050"/>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VE" dirty="0" smtClean="0"/>
              <a:t>2. </a:t>
            </a:r>
            <a:r>
              <a:rPr lang="en-US" dirty="0" smtClean="0"/>
              <a:t>When we try to open the pluggable database in step 20, we get an error (because the master key is missing). The pluggable database is opened but in restricted mode. We can ignore this error for now and connect to that pluggable database as SYS user, but if we try to select from table that has encrypted columns, we get an error because the master key is missing. </a:t>
            </a:r>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4. (now we can see that it can be opened without errors). And when we try to select from table that has encrypted columns, everything works perfectly.</a:t>
            </a:r>
            <a:endParaRPr lang="es-VE" dirty="0" smtClean="0"/>
          </a:p>
          <a:p>
            <a:endParaRPr lang="es-VE" dirty="0"/>
          </a:p>
        </p:txBody>
      </p:sp>
      <p:sp>
        <p:nvSpPr>
          <p:cNvPr id="4" name="Marcador de número de diapositiva 3"/>
          <p:cNvSpPr>
            <a:spLocks noGrp="1"/>
          </p:cNvSpPr>
          <p:nvPr>
            <p:ph type="sldNum" sz="quarter" idx="10"/>
          </p:nvPr>
        </p:nvSpPr>
        <p:spPr/>
        <p:txBody>
          <a:bodyPr/>
          <a:lstStyle/>
          <a:p>
            <a:fld id="{0BF0348A-FFB9-4DAA-AC3C-05969C825BB6}" type="slidenum">
              <a:rPr lang="es-VE" smtClean="0">
                <a:solidFill>
                  <a:prstClr val="black"/>
                </a:solidFill>
              </a:rPr>
              <a:pPr/>
              <a:t>288</a:t>
            </a:fld>
            <a:endParaRPr lang="es-VE">
              <a:solidFill>
                <a:prstClr val="black"/>
              </a:solidFill>
            </a:endParaRPr>
          </a:p>
        </p:txBody>
      </p:sp>
    </p:spTree>
    <p:extLst>
      <p:ext uri="{BB962C8B-B14F-4D97-AF65-F5344CB8AC3E}">
        <p14:creationId xmlns:p14="http://schemas.microsoft.com/office/powerpoint/2010/main" val="4042000963"/>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US" dirty="0" smtClean="0"/>
              <a:t>You can think of an application context as an array of attributes where every attribute has a name (key) and value. </a:t>
            </a:r>
          </a:p>
          <a:p>
            <a:endParaRPr lang="es-VE" dirty="0" smtClean="0"/>
          </a:p>
          <a:p>
            <a:r>
              <a:rPr lang="es-VE" dirty="0" smtClean="0"/>
              <a:t>2. </a:t>
            </a:r>
            <a:r>
              <a:rPr lang="en-US" dirty="0" smtClean="0"/>
              <a:t>(and there is no correlation between those attributes; they can store the same or different value).</a:t>
            </a:r>
            <a:endParaRPr lang="es-VE" dirty="0"/>
          </a:p>
        </p:txBody>
      </p:sp>
      <p:sp>
        <p:nvSpPr>
          <p:cNvPr id="4" name="Marcador de número de diapositiva 3"/>
          <p:cNvSpPr>
            <a:spLocks noGrp="1"/>
          </p:cNvSpPr>
          <p:nvPr>
            <p:ph type="sldNum" sz="quarter" idx="10"/>
          </p:nvPr>
        </p:nvSpPr>
        <p:spPr/>
        <p:txBody>
          <a:bodyPr/>
          <a:lstStyle/>
          <a:p>
            <a:fld id="{0BF0348A-FFB9-4DAA-AC3C-05969C825BB6}" type="slidenum">
              <a:rPr lang="es-VE" smtClean="0">
                <a:solidFill>
                  <a:prstClr val="black"/>
                </a:solidFill>
              </a:rPr>
              <a:pPr/>
              <a:t>291</a:t>
            </a:fld>
            <a:endParaRPr lang="es-VE">
              <a:solidFill>
                <a:prstClr val="black"/>
              </a:solidFill>
            </a:endParaRPr>
          </a:p>
        </p:txBody>
      </p:sp>
    </p:spTree>
    <p:extLst>
      <p:ext uri="{BB962C8B-B14F-4D97-AF65-F5344CB8AC3E}">
        <p14:creationId xmlns:p14="http://schemas.microsoft.com/office/powerpoint/2010/main" val="1036519312"/>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smtClean="0"/>
              <a:t>Note that in mixed auditing mode, the UNIFIED_AUDIT_SESSIONID value in the USERENV context is different from the SESSIONID value.</a:t>
            </a:r>
          </a:p>
          <a:p>
            <a:endParaRPr lang="en-US" dirty="0" smtClean="0"/>
          </a:p>
          <a:p>
            <a:endParaRPr lang="es-VE" dirty="0"/>
          </a:p>
        </p:txBody>
      </p:sp>
      <p:sp>
        <p:nvSpPr>
          <p:cNvPr id="4" name="Marcador de número de diapositiva 3"/>
          <p:cNvSpPr>
            <a:spLocks noGrp="1"/>
          </p:cNvSpPr>
          <p:nvPr>
            <p:ph type="sldNum" sz="quarter" idx="10"/>
          </p:nvPr>
        </p:nvSpPr>
        <p:spPr/>
        <p:txBody>
          <a:bodyPr/>
          <a:lstStyle/>
          <a:p>
            <a:fld id="{0BF0348A-FFB9-4DAA-AC3C-05969C825BB6}" type="slidenum">
              <a:rPr lang="es-VE" smtClean="0">
                <a:solidFill>
                  <a:prstClr val="black"/>
                </a:solidFill>
              </a:rPr>
              <a:pPr/>
              <a:t>296</a:t>
            </a:fld>
            <a:endParaRPr lang="es-VE">
              <a:solidFill>
                <a:prstClr val="black"/>
              </a:solidFill>
            </a:endParaRPr>
          </a:p>
        </p:txBody>
      </p:sp>
    </p:spTree>
    <p:extLst>
      <p:ext uri="{BB962C8B-B14F-4D97-AF65-F5344CB8AC3E}">
        <p14:creationId xmlns:p14="http://schemas.microsoft.com/office/powerpoint/2010/main" val="2102580282"/>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VE" dirty="0" smtClean="0"/>
              <a:t>2. </a:t>
            </a:r>
            <a:r>
              <a:rPr lang="en-US" dirty="0" smtClean="0"/>
              <a:t>For example, you'll create the </a:t>
            </a:r>
            <a:r>
              <a:rPr lang="en-US" dirty="0" err="1" smtClean="0"/>
              <a:t>test_role</a:t>
            </a:r>
            <a:r>
              <a:rPr lang="en-US" dirty="0" smtClean="0"/>
              <a:t> role, grant select privilege on </a:t>
            </a:r>
            <a:r>
              <a:rPr lang="en-US" dirty="0" err="1" smtClean="0"/>
              <a:t>hr.employees</a:t>
            </a:r>
            <a:r>
              <a:rPr lang="en-US" dirty="0" smtClean="0"/>
              <a:t> table, and grant the role to an existing user (for example, </a:t>
            </a:r>
            <a:r>
              <a:rPr lang="en-US" dirty="0" err="1" smtClean="0"/>
              <a:t>zoran</a:t>
            </a:r>
            <a:r>
              <a:rPr lang="en-US" dirty="0" smtClean="0"/>
              <a:t>). </a:t>
            </a:r>
            <a:endParaRPr lang="es-VE" dirty="0"/>
          </a:p>
        </p:txBody>
      </p:sp>
      <p:sp>
        <p:nvSpPr>
          <p:cNvPr id="4" name="Marcador de número de diapositiva 3"/>
          <p:cNvSpPr>
            <a:spLocks noGrp="1"/>
          </p:cNvSpPr>
          <p:nvPr>
            <p:ph type="sldNum" sz="quarter" idx="10"/>
          </p:nvPr>
        </p:nvSpPr>
        <p:spPr/>
        <p:txBody>
          <a:bodyPr/>
          <a:lstStyle/>
          <a:p>
            <a:fld id="{0BF0348A-FFB9-4DAA-AC3C-05969C825BB6}" type="slidenum">
              <a:rPr lang="es-VE" smtClean="0">
                <a:solidFill>
                  <a:prstClr val="black"/>
                </a:solidFill>
              </a:rPr>
              <a:pPr/>
              <a:t>297</a:t>
            </a:fld>
            <a:endParaRPr lang="es-VE">
              <a:solidFill>
                <a:prstClr val="black"/>
              </a:solidFill>
            </a:endParaRPr>
          </a:p>
        </p:txBody>
      </p:sp>
    </p:spTree>
    <p:extLst>
      <p:ext uri="{BB962C8B-B14F-4D97-AF65-F5344CB8AC3E}">
        <p14:creationId xmlns:p14="http://schemas.microsoft.com/office/powerpoint/2010/main" val="26370212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VE" dirty="0" smtClean="0"/>
              <a:t>3. </a:t>
            </a:r>
            <a:r>
              <a:rPr lang="en-US" dirty="0" smtClean="0"/>
              <a:t>There will be no default policies.</a:t>
            </a:r>
          </a:p>
          <a:p>
            <a:endParaRPr lang="es-VE" dirty="0"/>
          </a:p>
        </p:txBody>
      </p:sp>
      <p:sp>
        <p:nvSpPr>
          <p:cNvPr id="4" name="Marcador de número de diapositiva 3"/>
          <p:cNvSpPr>
            <a:spLocks noGrp="1"/>
          </p:cNvSpPr>
          <p:nvPr>
            <p:ph type="sldNum" sz="quarter" idx="10"/>
          </p:nvPr>
        </p:nvSpPr>
        <p:spPr/>
        <p:txBody>
          <a:bodyPr/>
          <a:lstStyle/>
          <a:p>
            <a:fld id="{ACB16BB8-5F0B-4AE8-B7C4-0765A4981364}" type="slidenum">
              <a:rPr lang="es-VE" smtClean="0"/>
              <a:t>56</a:t>
            </a:fld>
            <a:endParaRPr lang="es-VE"/>
          </a:p>
        </p:txBody>
      </p:sp>
    </p:spTree>
    <p:extLst>
      <p:ext uri="{BB962C8B-B14F-4D97-AF65-F5344CB8AC3E}">
        <p14:creationId xmlns:p14="http://schemas.microsoft.com/office/powerpoint/2010/main" val="3930897521"/>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VE" dirty="0" err="1" smtClean="0"/>
              <a:t>Using</a:t>
            </a:r>
            <a:r>
              <a:rPr lang="es-VE" dirty="0" smtClean="0"/>
              <a:t> </a:t>
            </a:r>
            <a:r>
              <a:rPr lang="es-VE" dirty="0" err="1" smtClean="0"/>
              <a:t>the</a:t>
            </a:r>
            <a:r>
              <a:rPr lang="es-VE" dirty="0" smtClean="0"/>
              <a:t> SYS_SESSION_ROLES </a:t>
            </a:r>
            <a:r>
              <a:rPr lang="es-VE" dirty="0" err="1" smtClean="0"/>
              <a:t>namespace</a:t>
            </a:r>
            <a:endParaRPr lang="es-VE" dirty="0"/>
          </a:p>
        </p:txBody>
      </p:sp>
      <p:sp>
        <p:nvSpPr>
          <p:cNvPr id="4" name="Marcador de número de diapositiva 3"/>
          <p:cNvSpPr>
            <a:spLocks noGrp="1"/>
          </p:cNvSpPr>
          <p:nvPr>
            <p:ph type="sldNum" sz="quarter" idx="10"/>
          </p:nvPr>
        </p:nvSpPr>
        <p:spPr/>
        <p:txBody>
          <a:bodyPr/>
          <a:lstStyle/>
          <a:p>
            <a:fld id="{0BF0348A-FFB9-4DAA-AC3C-05969C825BB6}" type="slidenum">
              <a:rPr lang="es-VE" smtClean="0">
                <a:solidFill>
                  <a:prstClr val="black"/>
                </a:solidFill>
              </a:rPr>
              <a:pPr/>
              <a:t>298</a:t>
            </a:fld>
            <a:endParaRPr lang="es-VE">
              <a:solidFill>
                <a:prstClr val="black"/>
              </a:solidFill>
            </a:endParaRPr>
          </a:p>
        </p:txBody>
      </p:sp>
    </p:spTree>
    <p:extLst>
      <p:ext uri="{BB962C8B-B14F-4D97-AF65-F5344CB8AC3E}">
        <p14:creationId xmlns:p14="http://schemas.microsoft.com/office/powerpoint/2010/main" val="4201404668"/>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smtClean="0"/>
              <a:t>Context names must be unique within the database.</a:t>
            </a:r>
          </a:p>
          <a:p>
            <a:endParaRPr lang="en-US" dirty="0" smtClean="0"/>
          </a:p>
          <a:p>
            <a:endParaRPr lang="es-VE" dirty="0"/>
          </a:p>
        </p:txBody>
      </p:sp>
      <p:sp>
        <p:nvSpPr>
          <p:cNvPr id="4" name="Marcador de número de diapositiva 3"/>
          <p:cNvSpPr>
            <a:spLocks noGrp="1"/>
          </p:cNvSpPr>
          <p:nvPr>
            <p:ph type="sldNum" sz="quarter" idx="10"/>
          </p:nvPr>
        </p:nvSpPr>
        <p:spPr/>
        <p:txBody>
          <a:bodyPr/>
          <a:lstStyle/>
          <a:p>
            <a:fld id="{0BF0348A-FFB9-4DAA-AC3C-05969C825BB6}" type="slidenum">
              <a:rPr lang="es-VE" smtClean="0">
                <a:solidFill>
                  <a:prstClr val="black"/>
                </a:solidFill>
              </a:rPr>
              <a:pPr/>
              <a:t>300</a:t>
            </a:fld>
            <a:endParaRPr lang="es-VE">
              <a:solidFill>
                <a:prstClr val="black"/>
              </a:solidFill>
            </a:endParaRPr>
          </a:p>
        </p:txBody>
      </p:sp>
    </p:spTree>
    <p:extLst>
      <p:ext uri="{BB962C8B-B14F-4D97-AF65-F5344CB8AC3E}">
        <p14:creationId xmlns:p14="http://schemas.microsoft.com/office/powerpoint/2010/main" val="1939726167"/>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smtClean="0"/>
              <a:t>2. so that you don't receive this message in SQL*Plus: Warning: Package Body created with compilation errors. or error Table or view doesn't exist in SQL Developer</a:t>
            </a:r>
            <a:endParaRPr lang="es-VE" dirty="0"/>
          </a:p>
        </p:txBody>
      </p:sp>
      <p:sp>
        <p:nvSpPr>
          <p:cNvPr id="4" name="Marcador de número de diapositiva 3"/>
          <p:cNvSpPr>
            <a:spLocks noGrp="1"/>
          </p:cNvSpPr>
          <p:nvPr>
            <p:ph type="sldNum" sz="quarter" idx="10"/>
          </p:nvPr>
        </p:nvSpPr>
        <p:spPr/>
        <p:txBody>
          <a:bodyPr/>
          <a:lstStyle/>
          <a:p>
            <a:fld id="{0BF0348A-FFB9-4DAA-AC3C-05969C825BB6}" type="slidenum">
              <a:rPr lang="es-VE" smtClean="0">
                <a:solidFill>
                  <a:prstClr val="black"/>
                </a:solidFill>
              </a:rPr>
              <a:pPr/>
              <a:t>302</a:t>
            </a:fld>
            <a:endParaRPr lang="es-VE">
              <a:solidFill>
                <a:prstClr val="black"/>
              </a:solidFill>
            </a:endParaRPr>
          </a:p>
        </p:txBody>
      </p:sp>
    </p:spTree>
    <p:extLst>
      <p:ext uri="{BB962C8B-B14F-4D97-AF65-F5344CB8AC3E}">
        <p14:creationId xmlns:p14="http://schemas.microsoft.com/office/powerpoint/2010/main" val="1242748183"/>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VE" dirty="0" smtClean="0"/>
              <a:t>1. </a:t>
            </a:r>
            <a:r>
              <a:rPr lang="en-US" dirty="0" smtClean="0"/>
              <a:t>This step is optional because your application can set the application context by calling the same procedure.</a:t>
            </a:r>
          </a:p>
          <a:p>
            <a:endParaRPr lang="es-VE" dirty="0"/>
          </a:p>
        </p:txBody>
      </p:sp>
      <p:sp>
        <p:nvSpPr>
          <p:cNvPr id="4" name="Marcador de número de diapositiva 3"/>
          <p:cNvSpPr>
            <a:spLocks noGrp="1"/>
          </p:cNvSpPr>
          <p:nvPr>
            <p:ph type="sldNum" sz="quarter" idx="10"/>
          </p:nvPr>
        </p:nvSpPr>
        <p:spPr/>
        <p:txBody>
          <a:bodyPr/>
          <a:lstStyle/>
          <a:p>
            <a:fld id="{0BF0348A-FFB9-4DAA-AC3C-05969C825BB6}" type="slidenum">
              <a:rPr lang="es-VE" smtClean="0">
                <a:solidFill>
                  <a:prstClr val="black"/>
                </a:solidFill>
              </a:rPr>
              <a:pPr/>
              <a:t>303</a:t>
            </a:fld>
            <a:endParaRPr lang="es-VE">
              <a:solidFill>
                <a:prstClr val="black"/>
              </a:solidFill>
            </a:endParaRPr>
          </a:p>
        </p:txBody>
      </p:sp>
    </p:spTree>
    <p:extLst>
      <p:ext uri="{BB962C8B-B14F-4D97-AF65-F5344CB8AC3E}">
        <p14:creationId xmlns:p14="http://schemas.microsoft.com/office/powerpoint/2010/main" val="32187613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sz="1200" b="0" i="0" kern="1200" dirty="0" smtClean="0">
                <a:solidFill>
                  <a:schemeClr val="tx1"/>
                </a:solidFill>
                <a:effectLst/>
                <a:latin typeface="+mn-lt"/>
                <a:ea typeface="+mn-ea"/>
                <a:cs typeface="+mn-cs"/>
              </a:rPr>
              <a:t>From a licensing viewpoint, it is part of the </a:t>
            </a:r>
            <a:r>
              <a:rPr lang="en-US" sz="1200" b="1" i="0" kern="1200" dirty="0" smtClean="0">
                <a:solidFill>
                  <a:schemeClr val="tx1"/>
                </a:solidFill>
                <a:effectLst/>
                <a:latin typeface="+mn-lt"/>
                <a:ea typeface="+mn-ea"/>
                <a:cs typeface="+mn-cs"/>
              </a:rPr>
              <a:t>Advanced Security Option</a:t>
            </a:r>
            <a:r>
              <a:rPr lang="en-US" sz="1200" b="0" i="0" kern="1200" dirty="0" smtClean="0">
                <a:solidFill>
                  <a:schemeClr val="tx1"/>
                </a:solidFill>
                <a:effectLst/>
                <a:latin typeface="+mn-lt"/>
                <a:ea typeface="+mn-ea"/>
                <a:cs typeface="+mn-cs"/>
              </a:rPr>
              <a:t> (only available as an option for Oracle Database Enterprise Edition). However, afterwards, Oracle decided to make it available in Oracle Database 11</a:t>
            </a:r>
            <a:r>
              <a:rPr lang="en-US" sz="1200" b="1" i="0" kern="1200" dirty="0" smtClean="0">
                <a:solidFill>
                  <a:schemeClr val="tx1"/>
                </a:solidFill>
                <a:effectLst/>
                <a:latin typeface="+mn-lt"/>
                <a:ea typeface="+mn-ea"/>
                <a:cs typeface="+mn-cs"/>
              </a:rPr>
              <a:t>g</a:t>
            </a:r>
            <a:r>
              <a:rPr lang="en-US" sz="1200" b="0" i="0" kern="1200" dirty="0" smtClean="0">
                <a:solidFill>
                  <a:schemeClr val="tx1"/>
                </a:solidFill>
                <a:effectLst/>
                <a:latin typeface="+mn-lt"/>
                <a:ea typeface="+mn-ea"/>
                <a:cs typeface="+mn-cs"/>
              </a:rPr>
              <a:t> as well (only in version 11.2.0.4).</a:t>
            </a:r>
          </a:p>
          <a:p>
            <a:endParaRPr lang="en-US" sz="1200" b="0" i="0" kern="1200" dirty="0" smtClean="0">
              <a:solidFill>
                <a:schemeClr val="tx1"/>
              </a:solidFill>
              <a:effectLst/>
              <a:latin typeface="+mn-lt"/>
              <a:ea typeface="+mn-ea"/>
              <a:cs typeface="+mn-cs"/>
            </a:endParaRPr>
          </a:p>
          <a:p>
            <a:r>
              <a:rPr lang="en-US" dirty="0" smtClean="0"/>
              <a:t>The main idea behind this feature is to mask (hide/redact) some (sensitive) data from </a:t>
            </a:r>
            <a:r>
              <a:rPr lang="en-US" b="1" dirty="0" smtClean="0"/>
              <a:t>end-users</a:t>
            </a:r>
            <a:r>
              <a:rPr lang="en-US" dirty="0" smtClean="0"/>
              <a:t>. Having this in mind, it is logical that you will primarily use this security solution in a production environment.</a:t>
            </a:r>
            <a:endParaRPr lang="es-VE" dirty="0" smtClean="0"/>
          </a:p>
          <a:p>
            <a:endParaRPr lang="es-VE" dirty="0"/>
          </a:p>
        </p:txBody>
      </p:sp>
      <p:sp>
        <p:nvSpPr>
          <p:cNvPr id="4" name="Marcador de número de diapositiva 3"/>
          <p:cNvSpPr>
            <a:spLocks noGrp="1"/>
          </p:cNvSpPr>
          <p:nvPr>
            <p:ph type="sldNum" sz="quarter" idx="10"/>
          </p:nvPr>
        </p:nvSpPr>
        <p:spPr/>
        <p:txBody>
          <a:bodyPr/>
          <a:lstStyle/>
          <a:p>
            <a:fld id="{ACB16BB8-5F0B-4AE8-B7C4-0765A4981364}" type="slidenum">
              <a:rPr lang="es-VE" smtClean="0"/>
              <a:t>64</a:t>
            </a:fld>
            <a:endParaRPr lang="es-VE"/>
          </a:p>
        </p:txBody>
      </p:sp>
    </p:spTree>
    <p:extLst>
      <p:ext uri="{BB962C8B-B14F-4D97-AF65-F5344CB8AC3E}">
        <p14:creationId xmlns:p14="http://schemas.microsoft.com/office/powerpoint/2010/main" val="35615957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28600" indent="-228600">
              <a:buAutoNum type="arabicPeriod"/>
            </a:pPr>
            <a:r>
              <a:rPr lang="en-US" dirty="0" smtClean="0"/>
              <a:t>—from the way they are designed (how they work) to their target implementation use cases</a:t>
            </a:r>
          </a:p>
          <a:p>
            <a:pPr marL="228600" indent="-228600">
              <a:buAutoNum type="arabicPeriod"/>
            </a:pPr>
            <a:endParaRPr lang="es-VE" dirty="0"/>
          </a:p>
        </p:txBody>
      </p:sp>
      <p:sp>
        <p:nvSpPr>
          <p:cNvPr id="4" name="Marcador de número de diapositiva 3"/>
          <p:cNvSpPr>
            <a:spLocks noGrp="1"/>
          </p:cNvSpPr>
          <p:nvPr>
            <p:ph type="sldNum" sz="quarter" idx="10"/>
          </p:nvPr>
        </p:nvSpPr>
        <p:spPr/>
        <p:txBody>
          <a:bodyPr/>
          <a:lstStyle/>
          <a:p>
            <a:fld id="{ACB16BB8-5F0B-4AE8-B7C4-0765A4981364}" type="slidenum">
              <a:rPr lang="es-VE" smtClean="0"/>
              <a:t>65</a:t>
            </a:fld>
            <a:endParaRPr lang="es-VE"/>
          </a:p>
        </p:txBody>
      </p:sp>
    </p:spTree>
    <p:extLst>
      <p:ext uri="{BB962C8B-B14F-4D97-AF65-F5344CB8AC3E}">
        <p14:creationId xmlns:p14="http://schemas.microsoft.com/office/powerpoint/2010/main" val="25236627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smtClean="0"/>
              <a:t>You can define only one redaction policy on a table (or view).</a:t>
            </a:r>
          </a:p>
          <a:p>
            <a:endParaRPr lang="en-US" dirty="0" smtClean="0"/>
          </a:p>
          <a:p>
            <a:endParaRPr lang="es-VE" dirty="0"/>
          </a:p>
        </p:txBody>
      </p:sp>
      <p:sp>
        <p:nvSpPr>
          <p:cNvPr id="4" name="Marcador de número de diapositiva 3"/>
          <p:cNvSpPr>
            <a:spLocks noGrp="1"/>
          </p:cNvSpPr>
          <p:nvPr>
            <p:ph type="sldNum" sz="quarter" idx="10"/>
          </p:nvPr>
        </p:nvSpPr>
        <p:spPr/>
        <p:txBody>
          <a:bodyPr/>
          <a:lstStyle/>
          <a:p>
            <a:fld id="{ACB16BB8-5F0B-4AE8-B7C4-0765A4981364}" type="slidenum">
              <a:rPr lang="es-VE" smtClean="0"/>
              <a:t>68</a:t>
            </a:fld>
            <a:endParaRPr lang="es-VE"/>
          </a:p>
        </p:txBody>
      </p:sp>
    </p:spTree>
    <p:extLst>
      <p:ext uri="{BB962C8B-B14F-4D97-AF65-F5344CB8AC3E}">
        <p14:creationId xmlns:p14="http://schemas.microsoft.com/office/powerpoint/2010/main" val="14701040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Note that the names of those two views do not have any prefix (such as DBA_, USER_, or ALL_).</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smtClean="0">
                <a:solidFill>
                  <a:schemeClr val="tx1"/>
                </a:solidFill>
                <a:effectLst/>
                <a:latin typeface="+mn-lt"/>
                <a:ea typeface="+mn-ea"/>
                <a:cs typeface="+mn-cs"/>
              </a:rPr>
              <a:t>Although Oracle Data Redaction as a concept is fantastic, you should keep in mind that there are some implementation limitations (for example, unsupported data types) and unexpected behavior (most likely bugs) observed in Oracle Database 12.1.0.2.</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Recipes are tested on Oracle Database 12.1.0.2.</a:t>
            </a:r>
            <a:endParaRPr lang="es-VE" dirty="0" smtClean="0"/>
          </a:p>
          <a:p>
            <a:endParaRPr lang="es-VE" dirty="0"/>
          </a:p>
        </p:txBody>
      </p:sp>
      <p:sp>
        <p:nvSpPr>
          <p:cNvPr id="4" name="Marcador de número de diapositiva 3"/>
          <p:cNvSpPr>
            <a:spLocks noGrp="1"/>
          </p:cNvSpPr>
          <p:nvPr>
            <p:ph type="sldNum" sz="quarter" idx="10"/>
          </p:nvPr>
        </p:nvSpPr>
        <p:spPr/>
        <p:txBody>
          <a:bodyPr/>
          <a:lstStyle/>
          <a:p>
            <a:fld id="{ACB16BB8-5F0B-4AE8-B7C4-0765A4981364}" type="slidenum">
              <a:rPr lang="es-VE" smtClean="0"/>
              <a:t>69</a:t>
            </a:fld>
            <a:endParaRPr lang="es-VE"/>
          </a:p>
        </p:txBody>
      </p:sp>
    </p:spTree>
    <p:extLst>
      <p:ext uri="{BB962C8B-B14F-4D97-AF65-F5344CB8AC3E}">
        <p14:creationId xmlns:p14="http://schemas.microsoft.com/office/powerpoint/2010/main" val="18149701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err="1" smtClean="0"/>
              <a:t>income_level</a:t>
            </a:r>
            <a:r>
              <a:rPr lang="en-US" dirty="0" smtClean="0"/>
              <a:t> column: on the </a:t>
            </a:r>
            <a:r>
              <a:rPr lang="en-US" dirty="0" err="1" smtClean="0"/>
              <a:t>income_level</a:t>
            </a:r>
            <a:r>
              <a:rPr lang="en-US" dirty="0" smtClean="0"/>
              <a:t> column on the CUSTOMERS table in the sample schema OE</a:t>
            </a:r>
          </a:p>
          <a:p>
            <a:endParaRPr lang="en-US" dirty="0" smtClean="0"/>
          </a:p>
          <a:p>
            <a:r>
              <a:rPr lang="en-US" dirty="0" smtClean="0"/>
              <a:t>Default values:</a:t>
            </a:r>
            <a:r>
              <a:rPr lang="en-US" baseline="0" dirty="0" smtClean="0"/>
              <a:t> </a:t>
            </a:r>
            <a:r>
              <a:rPr lang="en-US" dirty="0" smtClean="0"/>
              <a:t>(for full redaction) </a:t>
            </a:r>
          </a:p>
          <a:p>
            <a:endParaRPr lang="en-US" dirty="0" smtClean="0"/>
          </a:p>
          <a:p>
            <a:r>
              <a:rPr lang="en-US" dirty="0" smtClean="0"/>
              <a:t>You may consider data about customer address to be sensitive. Unfortunately, you can't create a redaction policy on the CUST_ADDRESS column (the table CUSTOMERS in the sample schema OE) because its data type is not supported (its data type is TYPE, which is not a literal value, so it can't be redacted). If you try to create a redaction policy, you will receive the following error: ORA-28073. The column CUST_ADDRESS has an unsupported data type.</a:t>
            </a:r>
          </a:p>
        </p:txBody>
      </p:sp>
      <p:sp>
        <p:nvSpPr>
          <p:cNvPr id="4" name="Marcador de número de diapositiva 3"/>
          <p:cNvSpPr>
            <a:spLocks noGrp="1"/>
          </p:cNvSpPr>
          <p:nvPr>
            <p:ph type="sldNum" sz="quarter" idx="10"/>
          </p:nvPr>
        </p:nvSpPr>
        <p:spPr/>
        <p:txBody>
          <a:bodyPr/>
          <a:lstStyle/>
          <a:p>
            <a:fld id="{ACB16BB8-5F0B-4AE8-B7C4-0765A4981364}" type="slidenum">
              <a:rPr lang="es-VE" smtClean="0"/>
              <a:t>70</a:t>
            </a:fld>
            <a:endParaRPr lang="es-VE"/>
          </a:p>
        </p:txBody>
      </p:sp>
    </p:spTree>
    <p:extLst>
      <p:ext uri="{BB962C8B-B14F-4D97-AF65-F5344CB8AC3E}">
        <p14:creationId xmlns:p14="http://schemas.microsoft.com/office/powerpoint/2010/main" val="4911935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VE" dirty="0" smtClean="0"/>
              <a:t>3. </a:t>
            </a:r>
            <a:r>
              <a:rPr lang="en-US" dirty="0" smtClean="0"/>
              <a:t>A policy consists of several distinct sections</a:t>
            </a:r>
          </a:p>
          <a:p>
            <a:endParaRPr lang="es-VE" dirty="0"/>
          </a:p>
        </p:txBody>
      </p:sp>
      <p:sp>
        <p:nvSpPr>
          <p:cNvPr id="4" name="Marcador de número de diapositiva 3"/>
          <p:cNvSpPr>
            <a:spLocks noGrp="1"/>
          </p:cNvSpPr>
          <p:nvPr>
            <p:ph type="sldNum" sz="quarter" idx="10"/>
          </p:nvPr>
        </p:nvSpPr>
        <p:spPr/>
        <p:txBody>
          <a:bodyPr/>
          <a:lstStyle/>
          <a:p>
            <a:fld id="{ACB16BB8-5F0B-4AE8-B7C4-0765A4981364}" type="slidenum">
              <a:rPr lang="es-VE" smtClean="0"/>
              <a:t>72</a:t>
            </a:fld>
            <a:endParaRPr lang="es-VE"/>
          </a:p>
        </p:txBody>
      </p:sp>
    </p:spTree>
    <p:extLst>
      <p:ext uri="{BB962C8B-B14F-4D97-AF65-F5344CB8AC3E}">
        <p14:creationId xmlns:p14="http://schemas.microsoft.com/office/powerpoint/2010/main" val="42398066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VE" dirty="0" err="1" smtClean="0"/>
              <a:t>When</a:t>
            </a:r>
            <a:r>
              <a:rPr lang="es-VE" dirty="0" smtClean="0"/>
              <a:t>: </a:t>
            </a:r>
            <a:r>
              <a:rPr lang="en-US" dirty="0" smtClean="0"/>
              <a:t>in situations when the expression is evaluated to TRUE, the data is masked</a:t>
            </a:r>
            <a:endParaRPr lang="es-VE" dirty="0"/>
          </a:p>
        </p:txBody>
      </p:sp>
      <p:sp>
        <p:nvSpPr>
          <p:cNvPr id="4" name="Marcador de número de diapositiva 3"/>
          <p:cNvSpPr>
            <a:spLocks noGrp="1"/>
          </p:cNvSpPr>
          <p:nvPr>
            <p:ph type="sldNum" sz="quarter" idx="10"/>
          </p:nvPr>
        </p:nvSpPr>
        <p:spPr/>
        <p:txBody>
          <a:bodyPr/>
          <a:lstStyle/>
          <a:p>
            <a:fld id="{ACB16BB8-5F0B-4AE8-B7C4-0765A4981364}" type="slidenum">
              <a:rPr lang="es-VE" smtClean="0"/>
              <a:t>73</a:t>
            </a:fld>
            <a:endParaRPr lang="es-VE"/>
          </a:p>
        </p:txBody>
      </p:sp>
    </p:spTree>
    <p:extLst>
      <p:ext uri="{BB962C8B-B14F-4D97-AF65-F5344CB8AC3E}">
        <p14:creationId xmlns:p14="http://schemas.microsoft.com/office/powerpoint/2010/main" val="19184805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smtClean="0"/>
              <a:t>Figure 5 - An example of the redaction policy applied on the column whose data type is a number</a:t>
            </a:r>
          </a:p>
          <a:p>
            <a:endParaRPr lang="en-US" dirty="0" smtClean="0"/>
          </a:p>
          <a:p>
            <a:r>
              <a:rPr lang="en-US" dirty="0" smtClean="0"/>
              <a:t>Figure 5 shows the example of creating a redaction policy (SAL_POLICY) using a full redaction method on a column (SALARY in table EMPLOYEES in schema GLDB) whose data type is a number. As you can see, the masked value is 0.</a:t>
            </a:r>
            <a:endParaRPr lang="es-VE" dirty="0"/>
          </a:p>
        </p:txBody>
      </p:sp>
      <p:sp>
        <p:nvSpPr>
          <p:cNvPr id="4" name="Marcador de número de diapositiva 3"/>
          <p:cNvSpPr>
            <a:spLocks noGrp="1"/>
          </p:cNvSpPr>
          <p:nvPr>
            <p:ph type="sldNum" sz="quarter" idx="10"/>
          </p:nvPr>
        </p:nvSpPr>
        <p:spPr/>
        <p:txBody>
          <a:bodyPr/>
          <a:lstStyle/>
          <a:p>
            <a:fld id="{ACB16BB8-5F0B-4AE8-B7C4-0765A4981364}" type="slidenum">
              <a:rPr lang="es-VE" smtClean="0"/>
              <a:t>74</a:t>
            </a:fld>
            <a:endParaRPr lang="es-VE"/>
          </a:p>
        </p:txBody>
      </p:sp>
    </p:spTree>
    <p:extLst>
      <p:ext uri="{BB962C8B-B14F-4D97-AF65-F5344CB8AC3E}">
        <p14:creationId xmlns:p14="http://schemas.microsoft.com/office/powerpoint/2010/main" val="32753740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VE" dirty="0" smtClean="0"/>
              <a:t>DBMS_RLS.DYNAMIC </a:t>
            </a:r>
            <a:r>
              <a:rPr lang="es-VE" dirty="0" err="1" smtClean="0"/>
              <a:t>is</a:t>
            </a:r>
            <a:r>
              <a:rPr lang="es-VE" dirty="0" smtClean="0"/>
              <a:t> default.</a:t>
            </a:r>
          </a:p>
          <a:p>
            <a:endParaRPr lang="es-VE" dirty="0" smtClean="0"/>
          </a:p>
          <a:p>
            <a:endParaRPr lang="es-VE" dirty="0"/>
          </a:p>
        </p:txBody>
      </p:sp>
      <p:sp>
        <p:nvSpPr>
          <p:cNvPr id="4" name="Marcador de número de diapositiva 3"/>
          <p:cNvSpPr>
            <a:spLocks noGrp="1"/>
          </p:cNvSpPr>
          <p:nvPr>
            <p:ph type="sldNum" sz="quarter" idx="10"/>
          </p:nvPr>
        </p:nvSpPr>
        <p:spPr/>
        <p:txBody>
          <a:bodyPr/>
          <a:lstStyle/>
          <a:p>
            <a:fld id="{ACB16BB8-5F0B-4AE8-B7C4-0765A4981364}" type="slidenum">
              <a:rPr lang="es-VE" smtClean="0"/>
              <a:t>41</a:t>
            </a:fld>
            <a:endParaRPr lang="es-VE"/>
          </a:p>
        </p:txBody>
      </p:sp>
    </p:spTree>
    <p:extLst>
      <p:ext uri="{BB962C8B-B14F-4D97-AF65-F5344CB8AC3E}">
        <p14:creationId xmlns:p14="http://schemas.microsoft.com/office/powerpoint/2010/main" val="34731294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smtClean="0"/>
              <a:t>Figure 6 - The default value for full redaction</a:t>
            </a:r>
          </a:p>
          <a:p>
            <a:endParaRPr lang="en-US" dirty="0" smtClean="0"/>
          </a:p>
          <a:p>
            <a:r>
              <a:rPr lang="en-US" dirty="0" smtClean="0"/>
              <a:t>At the time when you define data redaction policy, you can specify redaction for only one column. If you want to redact more than one column in a table, you can later modify the policy</a:t>
            </a:r>
            <a:endParaRPr lang="es-VE" dirty="0"/>
          </a:p>
        </p:txBody>
      </p:sp>
      <p:sp>
        <p:nvSpPr>
          <p:cNvPr id="4" name="Marcador de número de diapositiva 3"/>
          <p:cNvSpPr>
            <a:spLocks noGrp="1"/>
          </p:cNvSpPr>
          <p:nvPr>
            <p:ph type="sldNum" sz="quarter" idx="10"/>
          </p:nvPr>
        </p:nvSpPr>
        <p:spPr/>
        <p:txBody>
          <a:bodyPr/>
          <a:lstStyle/>
          <a:p>
            <a:fld id="{ACB16BB8-5F0B-4AE8-B7C4-0765A4981364}" type="slidenum">
              <a:rPr lang="es-VE" smtClean="0"/>
              <a:t>75</a:t>
            </a:fld>
            <a:endParaRPr lang="es-VE"/>
          </a:p>
        </p:txBody>
      </p:sp>
    </p:spTree>
    <p:extLst>
      <p:ext uri="{BB962C8B-B14F-4D97-AF65-F5344CB8AC3E}">
        <p14:creationId xmlns:p14="http://schemas.microsoft.com/office/powerpoint/2010/main" val="24084419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28600" indent="-228600">
              <a:buAutoNum type="arabicPeriod"/>
            </a:pPr>
            <a:r>
              <a:rPr lang="en-US" sz="1200" b="0" i="0" kern="1200" dirty="0" smtClean="0">
                <a:solidFill>
                  <a:schemeClr val="tx1"/>
                </a:solidFill>
                <a:effectLst/>
                <a:latin typeface="+mn-lt"/>
                <a:ea typeface="+mn-ea"/>
                <a:cs typeface="+mn-cs"/>
              </a:rPr>
              <a:t>You will use the </a:t>
            </a:r>
            <a:r>
              <a:rPr lang="en-US" dirty="0" err="1" smtClean="0"/>
              <a:t>update_full_redaction_values</a:t>
            </a:r>
            <a:r>
              <a:rPr lang="en-US" sz="1200" b="0" i="0" kern="1200" dirty="0" smtClean="0">
                <a:solidFill>
                  <a:schemeClr val="tx1"/>
                </a:solidFill>
                <a:effectLst/>
                <a:latin typeface="+mn-lt"/>
                <a:ea typeface="+mn-ea"/>
                <a:cs typeface="+mn-cs"/>
              </a:rPr>
              <a:t> procedure to change the default value from whitespace to </a:t>
            </a:r>
            <a:r>
              <a:rPr lang="en-US" dirty="0" err="1" smtClean="0"/>
              <a:t>T</a:t>
            </a:r>
            <a:r>
              <a:rPr lang="en-US" sz="1200" b="0" i="0" kern="1200" dirty="0" err="1" smtClean="0">
                <a:solidFill>
                  <a:schemeClr val="tx1"/>
                </a:solidFill>
                <a:effectLst/>
                <a:latin typeface="+mn-lt"/>
                <a:ea typeface="+mn-ea"/>
                <a:cs typeface="+mn-cs"/>
              </a:rPr>
              <a:t>for</a:t>
            </a:r>
            <a:r>
              <a:rPr lang="en-US" sz="1200" b="0" i="0" kern="1200" dirty="0" smtClean="0">
                <a:solidFill>
                  <a:schemeClr val="tx1"/>
                </a:solidFill>
                <a:effectLst/>
                <a:latin typeface="+mn-lt"/>
                <a:ea typeface="+mn-ea"/>
                <a:cs typeface="+mn-cs"/>
              </a:rPr>
              <a:t> the </a:t>
            </a:r>
            <a:r>
              <a:rPr lang="en-US" dirty="0" smtClean="0"/>
              <a:t>varchar2</a:t>
            </a:r>
            <a:r>
              <a:rPr lang="en-US" sz="1200" b="0" i="0" kern="1200" dirty="0" smtClean="0">
                <a:solidFill>
                  <a:schemeClr val="tx1"/>
                </a:solidFill>
                <a:effectLst/>
                <a:latin typeface="+mn-lt"/>
                <a:ea typeface="+mn-ea"/>
                <a:cs typeface="+mn-cs"/>
              </a:rPr>
              <a:t> data type. Note that you can create a redaction policy, but you can't change the default value even though the user </a:t>
            </a:r>
            <a:r>
              <a:rPr lang="en-US" dirty="0" err="1" smtClean="0"/>
              <a:t>secmgr</a:t>
            </a:r>
            <a:r>
              <a:rPr lang="en-US" sz="1200" b="0" i="0" kern="1200" dirty="0" smtClean="0">
                <a:solidFill>
                  <a:schemeClr val="tx1"/>
                </a:solidFill>
                <a:effectLst/>
                <a:latin typeface="+mn-lt"/>
                <a:ea typeface="+mn-ea"/>
                <a:cs typeface="+mn-cs"/>
              </a:rPr>
              <a:t> has been granted </a:t>
            </a:r>
            <a:r>
              <a:rPr lang="en-US" dirty="0" smtClean="0"/>
              <a:t>EXECUTE</a:t>
            </a:r>
            <a:r>
              <a:rPr lang="en-US" sz="1200" b="0" i="0" kern="1200" dirty="0" smtClean="0">
                <a:solidFill>
                  <a:schemeClr val="tx1"/>
                </a:solidFill>
                <a:effectLst/>
                <a:latin typeface="+mn-lt"/>
                <a:ea typeface="+mn-ea"/>
                <a:cs typeface="+mn-cs"/>
              </a:rPr>
              <a:t> on the </a:t>
            </a:r>
            <a:r>
              <a:rPr lang="en-US" dirty="0" smtClean="0"/>
              <a:t>DBMS_REDACT</a:t>
            </a:r>
            <a:r>
              <a:rPr lang="en-US" sz="1200" b="0" i="0" kern="1200" dirty="0" smtClean="0">
                <a:solidFill>
                  <a:schemeClr val="tx1"/>
                </a:solidFill>
                <a:effectLst/>
                <a:latin typeface="+mn-lt"/>
                <a:ea typeface="+mn-ea"/>
                <a:cs typeface="+mn-cs"/>
              </a:rPr>
              <a:t> package.</a:t>
            </a:r>
          </a:p>
          <a:p>
            <a:pPr marL="228600" indent="-228600">
              <a:buAutoNum type="arabicPeriod"/>
            </a:pPr>
            <a:endParaRPr lang="en-US" sz="1200" b="0" i="0" kern="1200" dirty="0" smtClean="0">
              <a:solidFill>
                <a:schemeClr val="tx1"/>
              </a:solidFill>
              <a:effectLst/>
              <a:latin typeface="+mn-lt"/>
              <a:ea typeface="+mn-ea"/>
              <a:cs typeface="+mn-cs"/>
            </a:endParaRPr>
          </a:p>
          <a:p>
            <a:pPr marL="228600" indent="-228600">
              <a:buAutoNum type="arabicPeriod"/>
            </a:pPr>
            <a:r>
              <a:rPr lang="en-US" dirty="0" smtClean="0"/>
              <a:t>A successful change of the default value</a:t>
            </a:r>
            <a:endParaRPr lang="es-VE" dirty="0"/>
          </a:p>
        </p:txBody>
      </p:sp>
      <p:sp>
        <p:nvSpPr>
          <p:cNvPr id="4" name="Marcador de número de diapositiva 3"/>
          <p:cNvSpPr>
            <a:spLocks noGrp="1"/>
          </p:cNvSpPr>
          <p:nvPr>
            <p:ph type="sldNum" sz="quarter" idx="10"/>
          </p:nvPr>
        </p:nvSpPr>
        <p:spPr/>
        <p:txBody>
          <a:bodyPr/>
          <a:lstStyle/>
          <a:p>
            <a:fld id="{ACB16BB8-5F0B-4AE8-B7C4-0765A4981364}" type="slidenum">
              <a:rPr lang="es-VE" smtClean="0"/>
              <a:t>76</a:t>
            </a:fld>
            <a:endParaRPr lang="es-VE"/>
          </a:p>
        </p:txBody>
      </p:sp>
    </p:spTree>
    <p:extLst>
      <p:ext uri="{BB962C8B-B14F-4D97-AF65-F5344CB8AC3E}">
        <p14:creationId xmlns:p14="http://schemas.microsoft.com/office/powerpoint/2010/main" val="378280478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 for instance, the first 12 digits of credit card number will be redacted, whereas other 4 digits will be visible.</a:t>
            </a:r>
          </a:p>
          <a:p>
            <a:endParaRPr lang="es-VE" dirty="0"/>
          </a:p>
        </p:txBody>
      </p:sp>
      <p:sp>
        <p:nvSpPr>
          <p:cNvPr id="4" name="Marcador de número de diapositiva 3"/>
          <p:cNvSpPr>
            <a:spLocks noGrp="1"/>
          </p:cNvSpPr>
          <p:nvPr>
            <p:ph type="sldNum" sz="quarter" idx="10"/>
          </p:nvPr>
        </p:nvSpPr>
        <p:spPr/>
        <p:txBody>
          <a:bodyPr/>
          <a:lstStyle/>
          <a:p>
            <a:fld id="{ACB16BB8-5F0B-4AE8-B7C4-0765A4981364}" type="slidenum">
              <a:rPr lang="es-VE" smtClean="0"/>
              <a:t>79</a:t>
            </a:fld>
            <a:endParaRPr lang="es-VE"/>
          </a:p>
        </p:txBody>
      </p:sp>
    </p:spTree>
    <p:extLst>
      <p:ext uri="{BB962C8B-B14F-4D97-AF65-F5344CB8AC3E}">
        <p14:creationId xmlns:p14="http://schemas.microsoft.com/office/powerpoint/2010/main" val="189770290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VE" dirty="0" err="1" smtClean="0"/>
              <a:t>Function</a:t>
            </a:r>
            <a:r>
              <a:rPr lang="es-VE" baseline="0" dirty="0" smtClean="0"/>
              <a:t> </a:t>
            </a:r>
            <a:r>
              <a:rPr lang="es-VE" baseline="0" dirty="0" err="1" smtClean="0"/>
              <a:t>parameters</a:t>
            </a:r>
            <a:r>
              <a:rPr lang="es-VE" baseline="0" dirty="0" smtClean="0"/>
              <a:t>: </a:t>
            </a:r>
            <a:r>
              <a:rPr lang="en-US" dirty="0" smtClean="0"/>
              <a:t>in our case, it Is defined that first four digits will be redacted to 0</a:t>
            </a:r>
          </a:p>
          <a:p>
            <a:endParaRPr lang="en-US" dirty="0" smtClean="0"/>
          </a:p>
          <a:p>
            <a:r>
              <a:rPr lang="en-US" dirty="0" smtClean="0"/>
              <a:t>4. </a:t>
            </a:r>
            <a:r>
              <a:rPr lang="en-US" sz="1200" b="0" i="0" kern="1200" dirty="0" smtClean="0">
                <a:solidFill>
                  <a:schemeClr val="tx1"/>
                </a:solidFill>
                <a:effectLst/>
                <a:latin typeface="+mn-lt"/>
                <a:ea typeface="+mn-ea"/>
                <a:cs typeface="+mn-cs"/>
              </a:rPr>
              <a:t>In this case, expression is true only if user doesn't have role </a:t>
            </a:r>
            <a:r>
              <a:rPr lang="en-US" dirty="0" err="1" smtClean="0"/>
              <a:t>myrole</a:t>
            </a:r>
            <a:r>
              <a:rPr lang="en-US" sz="1200" b="0" i="0" kern="1200" dirty="0" smtClean="0">
                <a:solidFill>
                  <a:schemeClr val="tx1"/>
                </a:solidFill>
                <a:effectLst/>
                <a:latin typeface="+mn-lt"/>
                <a:ea typeface="+mn-ea"/>
                <a:cs typeface="+mn-cs"/>
              </a:rPr>
              <a:t>, and in this case, data in column a will be redacted (which is a case with the user </a:t>
            </a:r>
            <a:r>
              <a:rPr lang="en-US" dirty="0" smtClean="0"/>
              <a:t>usr2</a:t>
            </a:r>
            <a:r>
              <a:rPr lang="en-US" sz="1200" b="0" i="0" kern="1200" dirty="0" smtClean="0">
                <a:solidFill>
                  <a:schemeClr val="tx1"/>
                </a:solidFill>
                <a:effectLst/>
                <a:latin typeface="+mn-lt"/>
                <a:ea typeface="+mn-ea"/>
                <a:cs typeface="+mn-cs"/>
              </a:rPr>
              <a:t>, whereas the user </a:t>
            </a:r>
            <a:r>
              <a:rPr lang="en-US" dirty="0" smtClean="0"/>
              <a:t>usr1</a:t>
            </a:r>
            <a:r>
              <a:rPr lang="en-US" sz="1200" b="0" i="0" kern="1200" dirty="0" smtClean="0">
                <a:solidFill>
                  <a:schemeClr val="tx1"/>
                </a:solidFill>
                <a:effectLst/>
                <a:latin typeface="+mn-lt"/>
                <a:ea typeface="+mn-ea"/>
                <a:cs typeface="+mn-cs"/>
              </a:rPr>
              <a:t>, who has the role </a:t>
            </a:r>
            <a:r>
              <a:rPr lang="en-US" dirty="0" err="1" smtClean="0"/>
              <a:t>myrole</a:t>
            </a:r>
            <a:r>
              <a:rPr lang="en-US" sz="1200" b="0" i="0" kern="1200" dirty="0" smtClean="0">
                <a:solidFill>
                  <a:schemeClr val="tx1"/>
                </a:solidFill>
                <a:effectLst/>
                <a:latin typeface="+mn-lt"/>
                <a:ea typeface="+mn-ea"/>
                <a:cs typeface="+mn-cs"/>
              </a:rPr>
              <a:t>, can see the unmasked data).</a:t>
            </a:r>
            <a:endParaRPr lang="es-VE" dirty="0"/>
          </a:p>
        </p:txBody>
      </p:sp>
      <p:sp>
        <p:nvSpPr>
          <p:cNvPr id="4" name="Marcador de número de diapositiva 3"/>
          <p:cNvSpPr>
            <a:spLocks noGrp="1"/>
          </p:cNvSpPr>
          <p:nvPr>
            <p:ph type="sldNum" sz="quarter" idx="10"/>
          </p:nvPr>
        </p:nvSpPr>
        <p:spPr/>
        <p:txBody>
          <a:bodyPr/>
          <a:lstStyle/>
          <a:p>
            <a:fld id="{ACB16BB8-5F0B-4AE8-B7C4-0765A4981364}" type="slidenum">
              <a:rPr lang="es-VE" smtClean="0"/>
              <a:t>81</a:t>
            </a:fld>
            <a:endParaRPr lang="es-VE"/>
          </a:p>
        </p:txBody>
      </p:sp>
    </p:spTree>
    <p:extLst>
      <p:ext uri="{BB962C8B-B14F-4D97-AF65-F5344CB8AC3E}">
        <p14:creationId xmlns:p14="http://schemas.microsoft.com/office/powerpoint/2010/main" val="309324351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VE" sz="1200" b="0" i="0" kern="1200" dirty="0" err="1" smtClean="0">
                <a:solidFill>
                  <a:schemeClr val="tx1"/>
                </a:solidFill>
                <a:effectLst/>
                <a:latin typeface="+mn-lt"/>
                <a:ea typeface="+mn-ea"/>
                <a:cs typeface="+mn-cs"/>
              </a:rPr>
              <a:t>Partial</a:t>
            </a:r>
            <a:r>
              <a:rPr lang="es-VE" sz="1200" b="0" i="0" kern="1200" dirty="0" smtClean="0">
                <a:solidFill>
                  <a:schemeClr val="tx1"/>
                </a:solidFill>
                <a:effectLst/>
                <a:latin typeface="+mn-lt"/>
                <a:ea typeface="+mn-ea"/>
                <a:cs typeface="+mn-cs"/>
              </a:rPr>
              <a:t> </a:t>
            </a:r>
            <a:r>
              <a:rPr lang="es-VE" sz="1200" b="0" i="0" kern="1200" dirty="0" err="1" smtClean="0">
                <a:solidFill>
                  <a:schemeClr val="tx1"/>
                </a:solidFill>
                <a:effectLst/>
                <a:latin typeface="+mn-lt"/>
                <a:ea typeface="+mn-ea"/>
                <a:cs typeface="+mn-cs"/>
              </a:rPr>
              <a:t>redaction</a:t>
            </a:r>
            <a:endParaRPr lang="es-VE" dirty="0"/>
          </a:p>
        </p:txBody>
      </p:sp>
      <p:sp>
        <p:nvSpPr>
          <p:cNvPr id="4" name="Marcador de número de diapositiva 3"/>
          <p:cNvSpPr>
            <a:spLocks noGrp="1"/>
          </p:cNvSpPr>
          <p:nvPr>
            <p:ph type="sldNum" sz="quarter" idx="10"/>
          </p:nvPr>
        </p:nvSpPr>
        <p:spPr/>
        <p:txBody>
          <a:bodyPr/>
          <a:lstStyle/>
          <a:p>
            <a:fld id="{ACB16BB8-5F0B-4AE8-B7C4-0765A4981364}" type="slidenum">
              <a:rPr lang="es-VE" smtClean="0"/>
              <a:t>83</a:t>
            </a:fld>
            <a:endParaRPr lang="es-VE"/>
          </a:p>
        </p:txBody>
      </p:sp>
    </p:spTree>
    <p:extLst>
      <p:ext uri="{BB962C8B-B14F-4D97-AF65-F5344CB8AC3E}">
        <p14:creationId xmlns:p14="http://schemas.microsoft.com/office/powerpoint/2010/main" val="14750201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VE" dirty="0" smtClean="0"/>
              <a:t>3. </a:t>
            </a:r>
            <a:r>
              <a:rPr lang="en-US" dirty="0" smtClean="0"/>
              <a:t>This means only the </a:t>
            </a:r>
            <a:r>
              <a:rPr lang="en-US" dirty="0" err="1" smtClean="0"/>
              <a:t>hr</a:t>
            </a:r>
            <a:r>
              <a:rPr lang="en-US" dirty="0" smtClean="0"/>
              <a:t> user is not allowed to view data in the column salary. </a:t>
            </a:r>
          </a:p>
          <a:p>
            <a:endParaRPr lang="en-US" dirty="0" smtClean="0"/>
          </a:p>
          <a:p>
            <a:r>
              <a:rPr lang="en-US" dirty="0" smtClean="0"/>
              <a:t>4. (for example, list only users who are allowed to view data, range of only those IP addresses from which access is allowed, and so on)</a:t>
            </a:r>
          </a:p>
          <a:p>
            <a:endParaRPr lang="en-US" dirty="0" smtClean="0"/>
          </a:p>
          <a:p>
            <a:r>
              <a:rPr lang="en-US" sz="1200" b="0" i="0" kern="1200" dirty="0" smtClean="0">
                <a:solidFill>
                  <a:schemeClr val="tx1"/>
                </a:solidFill>
                <a:effectLst/>
                <a:latin typeface="+mn-lt"/>
                <a:ea typeface="+mn-ea"/>
                <a:cs typeface="+mn-cs"/>
              </a:rPr>
              <a:t>When defining security policies, it is a good practice to create whitelists.</a:t>
            </a:r>
          </a:p>
          <a:p>
            <a:r>
              <a:rPr lang="en-US" dirty="0" smtClean="0"/>
              <a:t/>
            </a:r>
            <a:br>
              <a:rPr lang="en-US" dirty="0" smtClean="0"/>
            </a:br>
            <a:endParaRPr lang="es-VE" dirty="0"/>
          </a:p>
        </p:txBody>
      </p:sp>
      <p:sp>
        <p:nvSpPr>
          <p:cNvPr id="4" name="Marcador de número de diapositiva 3"/>
          <p:cNvSpPr>
            <a:spLocks noGrp="1"/>
          </p:cNvSpPr>
          <p:nvPr>
            <p:ph type="sldNum" sz="quarter" idx="10"/>
          </p:nvPr>
        </p:nvSpPr>
        <p:spPr/>
        <p:txBody>
          <a:bodyPr/>
          <a:lstStyle/>
          <a:p>
            <a:fld id="{ACB16BB8-5F0B-4AE8-B7C4-0765A4981364}" type="slidenum">
              <a:rPr lang="es-VE" smtClean="0"/>
              <a:t>87</a:t>
            </a:fld>
            <a:endParaRPr lang="es-VE" dirty="0"/>
          </a:p>
        </p:txBody>
      </p:sp>
    </p:spTree>
    <p:extLst>
      <p:ext uri="{BB962C8B-B14F-4D97-AF65-F5344CB8AC3E}">
        <p14:creationId xmlns:p14="http://schemas.microsoft.com/office/powerpoint/2010/main" val="153195674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smtClean="0"/>
              <a:t>redaction shortcuts : they exist for commonly redacted data, such as e-mail address, social security number, and postal code</a:t>
            </a:r>
            <a:endParaRPr lang="es-VE" dirty="0"/>
          </a:p>
        </p:txBody>
      </p:sp>
      <p:sp>
        <p:nvSpPr>
          <p:cNvPr id="4" name="Marcador de número de diapositiva 3"/>
          <p:cNvSpPr>
            <a:spLocks noGrp="1"/>
          </p:cNvSpPr>
          <p:nvPr>
            <p:ph type="sldNum" sz="quarter" idx="10"/>
          </p:nvPr>
        </p:nvSpPr>
        <p:spPr/>
        <p:txBody>
          <a:bodyPr/>
          <a:lstStyle/>
          <a:p>
            <a:fld id="{ACB16BB8-5F0B-4AE8-B7C4-0765A4981364}" type="slidenum">
              <a:rPr lang="es-VE" smtClean="0"/>
              <a:t>91</a:t>
            </a:fld>
            <a:endParaRPr lang="es-VE" dirty="0"/>
          </a:p>
        </p:txBody>
      </p:sp>
    </p:spTree>
    <p:extLst>
      <p:ext uri="{BB962C8B-B14F-4D97-AF65-F5344CB8AC3E}">
        <p14:creationId xmlns:p14="http://schemas.microsoft.com/office/powerpoint/2010/main" val="353783741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VE" dirty="0" smtClean="0"/>
              <a:t>3. </a:t>
            </a:r>
            <a:r>
              <a:rPr lang="en-US" dirty="0" smtClean="0"/>
              <a:t>You want all digits to be displayed and to have them redacted with some value (for example, 9).</a:t>
            </a:r>
            <a:endParaRPr lang="es-VE" dirty="0" smtClean="0"/>
          </a:p>
          <a:p>
            <a:endParaRPr lang="es-VE" dirty="0"/>
          </a:p>
        </p:txBody>
      </p:sp>
      <p:sp>
        <p:nvSpPr>
          <p:cNvPr id="4" name="Marcador de número de diapositiva 3"/>
          <p:cNvSpPr>
            <a:spLocks noGrp="1"/>
          </p:cNvSpPr>
          <p:nvPr>
            <p:ph type="sldNum" sz="quarter" idx="10"/>
          </p:nvPr>
        </p:nvSpPr>
        <p:spPr/>
        <p:txBody>
          <a:bodyPr/>
          <a:lstStyle/>
          <a:p>
            <a:fld id="{ACB16BB8-5F0B-4AE8-B7C4-0765A4981364}" type="slidenum">
              <a:rPr lang="es-VE" smtClean="0"/>
              <a:t>94</a:t>
            </a:fld>
            <a:endParaRPr lang="es-VE" dirty="0"/>
          </a:p>
        </p:txBody>
      </p:sp>
    </p:spTree>
    <p:extLst>
      <p:ext uri="{BB962C8B-B14F-4D97-AF65-F5344CB8AC3E}">
        <p14:creationId xmlns:p14="http://schemas.microsoft.com/office/powerpoint/2010/main" val="137227955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smtClean="0"/>
              <a:t>Note that in the same redaction policy (in this case, EMP_POL) the different "protected" columns can use different redaction types (in this case, random and full redaction).</a:t>
            </a:r>
            <a:endParaRPr lang="es-VE" dirty="0"/>
          </a:p>
        </p:txBody>
      </p:sp>
      <p:sp>
        <p:nvSpPr>
          <p:cNvPr id="4" name="Marcador de número de diapositiva 3"/>
          <p:cNvSpPr>
            <a:spLocks noGrp="1"/>
          </p:cNvSpPr>
          <p:nvPr>
            <p:ph type="sldNum" sz="quarter" idx="10"/>
          </p:nvPr>
        </p:nvSpPr>
        <p:spPr/>
        <p:txBody>
          <a:bodyPr/>
          <a:lstStyle/>
          <a:p>
            <a:fld id="{ACB16BB8-5F0B-4AE8-B7C4-0765A4981364}" type="slidenum">
              <a:rPr lang="es-VE" smtClean="0"/>
              <a:t>96</a:t>
            </a:fld>
            <a:endParaRPr lang="es-VE" dirty="0"/>
          </a:p>
        </p:txBody>
      </p:sp>
    </p:spTree>
    <p:extLst>
      <p:ext uri="{BB962C8B-B14F-4D97-AF65-F5344CB8AC3E}">
        <p14:creationId xmlns:p14="http://schemas.microsoft.com/office/powerpoint/2010/main" val="292131189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smtClean="0"/>
              <a:t>To minimize dependence on the previous recipes in this chapter, a result shown after querying data dictionary view is equivalent to the one you would get if you completed only the Creating a redaction policy when using full redaction recipe before starting to do this recipe. The only difference you may see in the result is the number of existing redaction policies in the database.</a:t>
            </a:r>
          </a:p>
          <a:p>
            <a:endParaRPr lang="es-VE" dirty="0"/>
          </a:p>
        </p:txBody>
      </p:sp>
      <p:sp>
        <p:nvSpPr>
          <p:cNvPr id="4" name="Marcador de número de diapositiva 3"/>
          <p:cNvSpPr>
            <a:spLocks noGrp="1"/>
          </p:cNvSpPr>
          <p:nvPr>
            <p:ph type="sldNum" sz="quarter" idx="10"/>
          </p:nvPr>
        </p:nvSpPr>
        <p:spPr/>
        <p:txBody>
          <a:bodyPr/>
          <a:lstStyle/>
          <a:p>
            <a:fld id="{ACB16BB8-5F0B-4AE8-B7C4-0765A4981364}" type="slidenum">
              <a:rPr lang="es-VE" smtClean="0"/>
              <a:t>99</a:t>
            </a:fld>
            <a:endParaRPr lang="es-VE" dirty="0"/>
          </a:p>
        </p:txBody>
      </p:sp>
    </p:spTree>
    <p:extLst>
      <p:ext uri="{BB962C8B-B14F-4D97-AF65-F5344CB8AC3E}">
        <p14:creationId xmlns:p14="http://schemas.microsoft.com/office/powerpoint/2010/main" val="37816880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smtClean="0"/>
              <a:t>Although it is not necessary to use application contexts when implementing VPD policies, it is a common practice. Figure 1 shows usual steps that you will need to complete to implement the VPD policy on protected objects, such as table or view:</a:t>
            </a:r>
            <a:endParaRPr lang="es-VE" dirty="0"/>
          </a:p>
        </p:txBody>
      </p:sp>
      <p:sp>
        <p:nvSpPr>
          <p:cNvPr id="4" name="Marcador de número de diapositiva 3"/>
          <p:cNvSpPr>
            <a:spLocks noGrp="1"/>
          </p:cNvSpPr>
          <p:nvPr>
            <p:ph type="sldNum" sz="quarter" idx="10"/>
          </p:nvPr>
        </p:nvSpPr>
        <p:spPr/>
        <p:txBody>
          <a:bodyPr/>
          <a:lstStyle/>
          <a:p>
            <a:fld id="{ACB16BB8-5F0B-4AE8-B7C4-0765A4981364}" type="slidenum">
              <a:rPr lang="es-VE" smtClean="0"/>
              <a:t>42</a:t>
            </a:fld>
            <a:endParaRPr lang="es-VE"/>
          </a:p>
        </p:txBody>
      </p:sp>
    </p:spTree>
    <p:extLst>
      <p:ext uri="{BB962C8B-B14F-4D97-AF65-F5344CB8AC3E}">
        <p14:creationId xmlns:p14="http://schemas.microsoft.com/office/powerpoint/2010/main" val="359035222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This means that all redaction policies in the database will not be applied to these users. The </a:t>
            </a:r>
            <a:r>
              <a:rPr lang="en-US" dirty="0" err="1" smtClean="0"/>
              <a:t>DBAand</a:t>
            </a:r>
            <a:r>
              <a:rPr lang="en-US" dirty="0" smtClean="0"/>
              <a:t> EXP_FULL_DATABASE roles both contain this privilege, so any user that has either of these roles is exempt from data redaction.</a:t>
            </a:r>
          </a:p>
          <a:p>
            <a:endParaRPr lang="es-VE" dirty="0"/>
          </a:p>
        </p:txBody>
      </p:sp>
      <p:sp>
        <p:nvSpPr>
          <p:cNvPr id="4" name="Marcador de número de diapositiva 3"/>
          <p:cNvSpPr>
            <a:spLocks noGrp="1"/>
          </p:cNvSpPr>
          <p:nvPr>
            <p:ph type="sldNum" sz="quarter" idx="10"/>
          </p:nvPr>
        </p:nvSpPr>
        <p:spPr/>
        <p:txBody>
          <a:bodyPr/>
          <a:lstStyle/>
          <a:p>
            <a:fld id="{ACB16BB8-5F0B-4AE8-B7C4-0765A4981364}" type="slidenum">
              <a:rPr lang="es-VE" smtClean="0"/>
              <a:t>103</a:t>
            </a:fld>
            <a:endParaRPr lang="es-VE" dirty="0"/>
          </a:p>
        </p:txBody>
      </p:sp>
    </p:spTree>
    <p:extLst>
      <p:ext uri="{BB962C8B-B14F-4D97-AF65-F5344CB8AC3E}">
        <p14:creationId xmlns:p14="http://schemas.microsoft.com/office/powerpoint/2010/main" val="267686333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CB16BB8-5F0B-4AE8-B7C4-0765A4981364}" type="slidenum">
              <a:rPr lang="es-VE" smtClean="0"/>
              <a:t>105</a:t>
            </a:fld>
            <a:endParaRPr lang="es-VE" dirty="0"/>
          </a:p>
        </p:txBody>
      </p:sp>
    </p:spTree>
    <p:extLst>
      <p:ext uri="{BB962C8B-B14F-4D97-AF65-F5344CB8AC3E}">
        <p14:creationId xmlns:p14="http://schemas.microsoft.com/office/powerpoint/2010/main" val="192923001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smtClean="0"/>
              <a:t>It is only available in Oracle Database Enterprise Edition, and from licensing viewpoint, it is part of Oracle Database Vault option.</a:t>
            </a:r>
          </a:p>
          <a:p>
            <a:endParaRPr lang="es-VE" dirty="0"/>
          </a:p>
        </p:txBody>
      </p:sp>
      <p:sp>
        <p:nvSpPr>
          <p:cNvPr id="4" name="Marcador de número de diapositiva 3"/>
          <p:cNvSpPr>
            <a:spLocks noGrp="1"/>
          </p:cNvSpPr>
          <p:nvPr>
            <p:ph type="sldNum" sz="quarter" idx="10"/>
          </p:nvPr>
        </p:nvSpPr>
        <p:spPr/>
        <p:txBody>
          <a:bodyPr/>
          <a:lstStyle/>
          <a:p>
            <a:fld id="{ACB16BB8-5F0B-4AE8-B7C4-0765A4981364}" type="slidenum">
              <a:rPr lang="es-VE" smtClean="0"/>
              <a:t>107</a:t>
            </a:fld>
            <a:endParaRPr lang="es-VE" dirty="0"/>
          </a:p>
        </p:txBody>
      </p:sp>
    </p:spTree>
    <p:extLst>
      <p:ext uri="{BB962C8B-B14F-4D97-AF65-F5344CB8AC3E}">
        <p14:creationId xmlns:p14="http://schemas.microsoft.com/office/powerpoint/2010/main" val="130789776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smtClean="0"/>
              <a:t>1. (and which are granted, but are unused) </a:t>
            </a:r>
            <a:endParaRPr lang="es-VE" dirty="0"/>
          </a:p>
        </p:txBody>
      </p:sp>
      <p:sp>
        <p:nvSpPr>
          <p:cNvPr id="4" name="Marcador de número de diapositiva 3"/>
          <p:cNvSpPr>
            <a:spLocks noGrp="1"/>
          </p:cNvSpPr>
          <p:nvPr>
            <p:ph type="sldNum" sz="quarter" idx="10"/>
          </p:nvPr>
        </p:nvSpPr>
        <p:spPr/>
        <p:txBody>
          <a:bodyPr/>
          <a:lstStyle/>
          <a:p>
            <a:fld id="{ACB16BB8-5F0B-4AE8-B7C4-0765A4981364}" type="slidenum">
              <a:rPr lang="es-VE" smtClean="0"/>
              <a:t>113</a:t>
            </a:fld>
            <a:endParaRPr lang="es-VE" dirty="0"/>
          </a:p>
        </p:txBody>
      </p:sp>
    </p:spTree>
    <p:extLst>
      <p:ext uri="{BB962C8B-B14F-4D97-AF65-F5344CB8AC3E}">
        <p14:creationId xmlns:p14="http://schemas.microsoft.com/office/powerpoint/2010/main" val="120696922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The choose privilege analysis</a:t>
            </a:r>
          </a:p>
          <a:p>
            <a:r>
              <a:rPr lang="en-US" dirty="0" smtClean="0"/>
              <a:t/>
            </a:r>
            <a:br>
              <a:rPr lang="en-US" dirty="0" smtClean="0"/>
            </a:br>
            <a:endParaRPr lang="es-VE" dirty="0"/>
          </a:p>
        </p:txBody>
      </p:sp>
      <p:sp>
        <p:nvSpPr>
          <p:cNvPr id="4" name="Marcador de número de diapositiva 3"/>
          <p:cNvSpPr>
            <a:spLocks noGrp="1"/>
          </p:cNvSpPr>
          <p:nvPr>
            <p:ph type="sldNum" sz="quarter" idx="10"/>
          </p:nvPr>
        </p:nvSpPr>
        <p:spPr/>
        <p:txBody>
          <a:bodyPr/>
          <a:lstStyle/>
          <a:p>
            <a:fld id="{ACB16BB8-5F0B-4AE8-B7C4-0765A4981364}" type="slidenum">
              <a:rPr lang="es-VE" smtClean="0"/>
              <a:t>114</a:t>
            </a:fld>
            <a:endParaRPr lang="es-VE"/>
          </a:p>
        </p:txBody>
      </p:sp>
    </p:spTree>
    <p:extLst>
      <p:ext uri="{BB962C8B-B14F-4D97-AF65-F5344CB8AC3E}">
        <p14:creationId xmlns:p14="http://schemas.microsoft.com/office/powerpoint/2010/main" val="382643590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VE" sz="1200" b="0" i="0" kern="1200" dirty="0" smtClean="0">
                <a:solidFill>
                  <a:schemeClr val="tx1"/>
                </a:solidFill>
                <a:effectLst/>
                <a:latin typeface="+mn-lt"/>
                <a:ea typeface="+mn-ea"/>
                <a:cs typeface="+mn-cs"/>
              </a:rPr>
              <a:t>2. </a:t>
            </a:r>
            <a:r>
              <a:rPr lang="es-VE" sz="1200" b="0" i="0" kern="1200" dirty="0" err="1" smtClean="0">
                <a:solidFill>
                  <a:schemeClr val="tx1"/>
                </a:solidFill>
                <a:effectLst/>
                <a:latin typeface="+mn-lt"/>
                <a:ea typeface="+mn-ea"/>
                <a:cs typeface="+mn-cs"/>
              </a:rPr>
              <a:t>The</a:t>
            </a:r>
            <a:r>
              <a:rPr lang="es-VE" sz="1200" b="0" i="0" kern="1200" dirty="0" smtClean="0">
                <a:solidFill>
                  <a:schemeClr val="tx1"/>
                </a:solidFill>
                <a:effectLst/>
                <a:latin typeface="+mn-lt"/>
                <a:ea typeface="+mn-ea"/>
                <a:cs typeface="+mn-cs"/>
              </a:rPr>
              <a:t> </a:t>
            </a:r>
            <a:r>
              <a:rPr lang="es-VE" sz="1200" b="0" i="0" kern="1200" dirty="0" err="1" smtClean="0">
                <a:solidFill>
                  <a:schemeClr val="tx1"/>
                </a:solidFill>
                <a:effectLst/>
                <a:latin typeface="+mn-lt"/>
                <a:ea typeface="+mn-ea"/>
                <a:cs typeface="+mn-cs"/>
              </a:rPr>
              <a:t>login</a:t>
            </a:r>
            <a:r>
              <a:rPr lang="es-VE" sz="1200" b="0" i="0" kern="1200" dirty="0" smtClean="0">
                <a:solidFill>
                  <a:schemeClr val="tx1"/>
                </a:solidFill>
                <a:effectLst/>
                <a:latin typeface="+mn-lt"/>
                <a:ea typeface="+mn-ea"/>
                <a:cs typeface="+mn-cs"/>
              </a:rPr>
              <a:t> </a:t>
            </a:r>
            <a:r>
              <a:rPr lang="es-VE" sz="1200" b="0" i="0" kern="1200" dirty="0" err="1" smtClean="0">
                <a:solidFill>
                  <a:schemeClr val="tx1"/>
                </a:solidFill>
                <a:effectLst/>
                <a:latin typeface="+mn-lt"/>
                <a:ea typeface="+mn-ea"/>
                <a:cs typeface="+mn-cs"/>
              </a:rPr>
              <a:t>screen</a:t>
            </a:r>
            <a:endParaRPr lang="es-VE" sz="1200" b="0" i="0" kern="1200" dirty="0" smtClean="0">
              <a:solidFill>
                <a:schemeClr val="tx1"/>
              </a:solidFill>
              <a:effectLst/>
              <a:latin typeface="+mn-lt"/>
              <a:ea typeface="+mn-ea"/>
              <a:cs typeface="+mn-cs"/>
            </a:endParaRPr>
          </a:p>
          <a:p>
            <a:r>
              <a:rPr lang="es-VE" sz="1200" b="0" i="0" kern="1200" dirty="0" smtClean="0">
                <a:solidFill>
                  <a:schemeClr val="tx1"/>
                </a:solidFill>
                <a:effectLst/>
                <a:latin typeface="+mn-lt"/>
                <a:ea typeface="+mn-ea"/>
                <a:cs typeface="+mn-cs"/>
              </a:rPr>
              <a:t>3. </a:t>
            </a:r>
            <a:r>
              <a:rPr lang="en-US" sz="1200" b="0" i="0" kern="1200" dirty="0" smtClean="0">
                <a:solidFill>
                  <a:schemeClr val="tx1"/>
                </a:solidFill>
                <a:effectLst/>
                <a:latin typeface="+mn-lt"/>
                <a:ea typeface="+mn-ea"/>
                <a:cs typeface="+mn-cs"/>
              </a:rPr>
              <a:t>Start the process of creating a privilege analysis policy</a:t>
            </a:r>
            <a:endParaRPr lang="es-VE" dirty="0"/>
          </a:p>
        </p:txBody>
      </p:sp>
      <p:sp>
        <p:nvSpPr>
          <p:cNvPr id="4" name="Marcador de número de diapositiva 3"/>
          <p:cNvSpPr>
            <a:spLocks noGrp="1"/>
          </p:cNvSpPr>
          <p:nvPr>
            <p:ph type="sldNum" sz="quarter" idx="10"/>
          </p:nvPr>
        </p:nvSpPr>
        <p:spPr/>
        <p:txBody>
          <a:bodyPr/>
          <a:lstStyle/>
          <a:p>
            <a:fld id="{ACB16BB8-5F0B-4AE8-B7C4-0765A4981364}" type="slidenum">
              <a:rPr lang="es-VE" smtClean="0"/>
              <a:t>115</a:t>
            </a:fld>
            <a:endParaRPr lang="es-VE"/>
          </a:p>
        </p:txBody>
      </p:sp>
    </p:spTree>
    <p:extLst>
      <p:ext uri="{BB962C8B-B14F-4D97-AF65-F5344CB8AC3E}">
        <p14:creationId xmlns:p14="http://schemas.microsoft.com/office/powerpoint/2010/main" val="256095383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VE" dirty="0" smtClean="0"/>
              <a:t>4. </a:t>
            </a:r>
            <a:r>
              <a:rPr lang="es-VE" sz="1200" b="0" i="0" kern="1200" dirty="0" err="1" smtClean="0">
                <a:solidFill>
                  <a:schemeClr val="tx1"/>
                </a:solidFill>
                <a:effectLst/>
                <a:latin typeface="+mn-lt"/>
                <a:ea typeface="+mn-ea"/>
                <a:cs typeface="+mn-cs"/>
              </a:rPr>
              <a:t>The</a:t>
            </a:r>
            <a:r>
              <a:rPr lang="es-VE" sz="1200" b="0" i="0" kern="1200" dirty="0" smtClean="0">
                <a:solidFill>
                  <a:schemeClr val="tx1"/>
                </a:solidFill>
                <a:effectLst/>
                <a:latin typeface="+mn-lt"/>
                <a:ea typeface="+mn-ea"/>
                <a:cs typeface="+mn-cs"/>
              </a:rPr>
              <a:t> </a:t>
            </a:r>
            <a:r>
              <a:rPr lang="es-VE" sz="1200" b="0" i="0" kern="1200" dirty="0" err="1" smtClean="0">
                <a:solidFill>
                  <a:schemeClr val="tx1"/>
                </a:solidFill>
                <a:effectLst/>
                <a:latin typeface="+mn-lt"/>
                <a:ea typeface="+mn-ea"/>
                <a:cs typeface="+mn-cs"/>
              </a:rPr>
              <a:t>create</a:t>
            </a:r>
            <a:r>
              <a:rPr lang="es-VE" sz="1200" b="0" i="0" kern="1200" dirty="0" smtClean="0">
                <a:solidFill>
                  <a:schemeClr val="tx1"/>
                </a:solidFill>
                <a:effectLst/>
                <a:latin typeface="+mn-lt"/>
                <a:ea typeface="+mn-ea"/>
                <a:cs typeface="+mn-cs"/>
              </a:rPr>
              <a:t> </a:t>
            </a:r>
            <a:r>
              <a:rPr lang="es-VE" sz="1200" b="0" i="0" kern="1200" dirty="0" err="1" smtClean="0">
                <a:solidFill>
                  <a:schemeClr val="tx1"/>
                </a:solidFill>
                <a:effectLst/>
                <a:latin typeface="+mn-lt"/>
                <a:ea typeface="+mn-ea"/>
                <a:cs typeface="+mn-cs"/>
              </a:rPr>
              <a:t>policy</a:t>
            </a:r>
            <a:endParaRPr lang="es-VE" dirty="0"/>
          </a:p>
        </p:txBody>
      </p:sp>
      <p:sp>
        <p:nvSpPr>
          <p:cNvPr id="4" name="Marcador de número de diapositiva 3"/>
          <p:cNvSpPr>
            <a:spLocks noGrp="1"/>
          </p:cNvSpPr>
          <p:nvPr>
            <p:ph type="sldNum" sz="quarter" idx="10"/>
          </p:nvPr>
        </p:nvSpPr>
        <p:spPr/>
        <p:txBody>
          <a:bodyPr/>
          <a:lstStyle/>
          <a:p>
            <a:fld id="{ACB16BB8-5F0B-4AE8-B7C4-0765A4981364}" type="slidenum">
              <a:rPr lang="es-VE" smtClean="0"/>
              <a:t>116</a:t>
            </a:fld>
            <a:endParaRPr lang="es-VE" dirty="0"/>
          </a:p>
        </p:txBody>
      </p:sp>
    </p:spTree>
    <p:extLst>
      <p:ext uri="{BB962C8B-B14F-4D97-AF65-F5344CB8AC3E}">
        <p14:creationId xmlns:p14="http://schemas.microsoft.com/office/powerpoint/2010/main" val="41707734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VE" sz="1200" b="0" i="0" kern="1200" dirty="0" smtClean="0">
                <a:solidFill>
                  <a:schemeClr val="tx1"/>
                </a:solidFill>
                <a:effectLst/>
                <a:latin typeface="+mn-lt"/>
                <a:ea typeface="+mn-ea"/>
                <a:cs typeface="+mn-cs"/>
              </a:rPr>
              <a:t> A </a:t>
            </a:r>
            <a:r>
              <a:rPr lang="es-VE" sz="1200" b="0" i="0" kern="1200" dirty="0" err="1" smtClean="0">
                <a:solidFill>
                  <a:schemeClr val="tx1"/>
                </a:solidFill>
                <a:effectLst/>
                <a:latin typeface="+mn-lt"/>
                <a:ea typeface="+mn-ea"/>
                <a:cs typeface="+mn-cs"/>
              </a:rPr>
              <a:t>successful</a:t>
            </a:r>
            <a:r>
              <a:rPr lang="es-VE" sz="1200" b="0" i="0" kern="1200" dirty="0" smtClean="0">
                <a:solidFill>
                  <a:schemeClr val="tx1"/>
                </a:solidFill>
                <a:effectLst/>
                <a:latin typeface="+mn-lt"/>
                <a:ea typeface="+mn-ea"/>
                <a:cs typeface="+mn-cs"/>
              </a:rPr>
              <a:t> </a:t>
            </a:r>
            <a:r>
              <a:rPr lang="es-VE" sz="1200" b="0" i="0" kern="1200" dirty="0" err="1" smtClean="0">
                <a:solidFill>
                  <a:schemeClr val="tx1"/>
                </a:solidFill>
                <a:effectLst/>
                <a:latin typeface="+mn-lt"/>
                <a:ea typeface="+mn-ea"/>
                <a:cs typeface="+mn-cs"/>
              </a:rPr>
              <a:t>message</a:t>
            </a:r>
            <a:endParaRPr lang="es-VE" dirty="0"/>
          </a:p>
        </p:txBody>
      </p:sp>
      <p:sp>
        <p:nvSpPr>
          <p:cNvPr id="4" name="Marcador de número de diapositiva 3"/>
          <p:cNvSpPr>
            <a:spLocks noGrp="1"/>
          </p:cNvSpPr>
          <p:nvPr>
            <p:ph type="sldNum" sz="quarter" idx="10"/>
          </p:nvPr>
        </p:nvSpPr>
        <p:spPr/>
        <p:txBody>
          <a:bodyPr/>
          <a:lstStyle/>
          <a:p>
            <a:fld id="{ACB16BB8-5F0B-4AE8-B7C4-0765A4981364}" type="slidenum">
              <a:rPr lang="es-VE" smtClean="0"/>
              <a:t>117</a:t>
            </a:fld>
            <a:endParaRPr lang="es-VE" dirty="0"/>
          </a:p>
        </p:txBody>
      </p:sp>
    </p:spTree>
    <p:extLst>
      <p:ext uri="{BB962C8B-B14F-4D97-AF65-F5344CB8AC3E}">
        <p14:creationId xmlns:p14="http://schemas.microsoft.com/office/powerpoint/2010/main" val="175416364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sz="1200" b="0" i="0" kern="1200" dirty="0" smtClean="0">
                <a:solidFill>
                  <a:schemeClr val="tx1"/>
                </a:solidFill>
                <a:effectLst/>
                <a:latin typeface="+mn-lt"/>
                <a:ea typeface="+mn-ea"/>
                <a:cs typeface="+mn-cs"/>
              </a:rPr>
              <a:t>See steps in previous</a:t>
            </a:r>
            <a:r>
              <a:rPr lang="en-US" sz="1200" b="0" i="0" kern="1200" baseline="0" dirty="0" smtClean="0">
                <a:solidFill>
                  <a:schemeClr val="tx1"/>
                </a:solidFill>
                <a:effectLst/>
                <a:latin typeface="+mn-lt"/>
                <a:ea typeface="+mn-ea"/>
                <a:cs typeface="+mn-cs"/>
              </a:rPr>
              <a:t> section</a:t>
            </a:r>
            <a:endParaRPr lang="en-US" sz="1200" b="0" i="0" kern="1200" dirty="0" smtClean="0">
              <a:solidFill>
                <a:schemeClr val="tx1"/>
              </a:solidFill>
              <a:effectLst/>
              <a:latin typeface="+mn-lt"/>
              <a:ea typeface="+mn-ea"/>
              <a:cs typeface="+mn-cs"/>
            </a:endParaRPr>
          </a:p>
          <a:p>
            <a:r>
              <a:rPr lang="en-US" dirty="0" smtClean="0"/>
              <a:t/>
            </a:r>
            <a:br>
              <a:rPr lang="en-US" dirty="0" smtClean="0"/>
            </a:br>
            <a:endParaRPr lang="es-VE" dirty="0"/>
          </a:p>
        </p:txBody>
      </p:sp>
      <p:sp>
        <p:nvSpPr>
          <p:cNvPr id="4" name="Marcador de número de diapositiva 3"/>
          <p:cNvSpPr>
            <a:spLocks noGrp="1"/>
          </p:cNvSpPr>
          <p:nvPr>
            <p:ph type="sldNum" sz="quarter" idx="10"/>
          </p:nvPr>
        </p:nvSpPr>
        <p:spPr/>
        <p:txBody>
          <a:bodyPr/>
          <a:lstStyle/>
          <a:p>
            <a:fld id="{ACB16BB8-5F0B-4AE8-B7C4-0765A4981364}" type="slidenum">
              <a:rPr lang="es-VE" smtClean="0"/>
              <a:t>120</a:t>
            </a:fld>
            <a:endParaRPr lang="es-VE"/>
          </a:p>
        </p:txBody>
      </p:sp>
    </p:spTree>
    <p:extLst>
      <p:ext uri="{BB962C8B-B14F-4D97-AF65-F5344CB8AC3E}">
        <p14:creationId xmlns:p14="http://schemas.microsoft.com/office/powerpoint/2010/main" val="124937043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VE" sz="1200" b="0" i="0" kern="1200" dirty="0" err="1" smtClean="0">
                <a:solidFill>
                  <a:schemeClr val="tx1"/>
                </a:solidFill>
                <a:effectLst/>
                <a:latin typeface="+mn-lt"/>
                <a:ea typeface="+mn-ea"/>
                <a:cs typeface="+mn-cs"/>
              </a:rPr>
              <a:t>Creating</a:t>
            </a:r>
            <a:r>
              <a:rPr lang="es-VE" sz="1200" b="0" i="0" kern="1200" dirty="0" smtClean="0">
                <a:solidFill>
                  <a:schemeClr val="tx1"/>
                </a:solidFill>
                <a:effectLst/>
                <a:latin typeface="+mn-lt"/>
                <a:ea typeface="+mn-ea"/>
                <a:cs typeface="+mn-cs"/>
              </a:rPr>
              <a:t> a role </a:t>
            </a:r>
            <a:r>
              <a:rPr lang="es-VE" sz="1200" b="0" i="0" kern="1200" dirty="0" err="1" smtClean="0">
                <a:solidFill>
                  <a:schemeClr val="tx1"/>
                </a:solidFill>
                <a:effectLst/>
                <a:latin typeface="+mn-lt"/>
                <a:ea typeface="+mn-ea"/>
                <a:cs typeface="+mn-cs"/>
              </a:rPr>
              <a:t>policy</a:t>
            </a:r>
            <a:endParaRPr lang="es-VE" dirty="0"/>
          </a:p>
        </p:txBody>
      </p:sp>
      <p:sp>
        <p:nvSpPr>
          <p:cNvPr id="4" name="Marcador de número de diapositiva 3"/>
          <p:cNvSpPr>
            <a:spLocks noGrp="1"/>
          </p:cNvSpPr>
          <p:nvPr>
            <p:ph type="sldNum" sz="quarter" idx="10"/>
          </p:nvPr>
        </p:nvSpPr>
        <p:spPr/>
        <p:txBody>
          <a:bodyPr/>
          <a:lstStyle/>
          <a:p>
            <a:fld id="{ACB16BB8-5F0B-4AE8-B7C4-0765A4981364}" type="slidenum">
              <a:rPr lang="es-VE" smtClean="0"/>
              <a:t>121</a:t>
            </a:fld>
            <a:endParaRPr lang="es-VE" dirty="0"/>
          </a:p>
        </p:txBody>
      </p:sp>
    </p:spTree>
    <p:extLst>
      <p:ext uri="{BB962C8B-B14F-4D97-AF65-F5344CB8AC3E}">
        <p14:creationId xmlns:p14="http://schemas.microsoft.com/office/powerpoint/2010/main" val="42155389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smtClean="0"/>
              <a:t>The driving context is set by an application that is trying to access the data.</a:t>
            </a:r>
          </a:p>
          <a:p>
            <a:endParaRPr lang="es-VE" dirty="0"/>
          </a:p>
        </p:txBody>
      </p:sp>
      <p:sp>
        <p:nvSpPr>
          <p:cNvPr id="4" name="Marcador de número de diapositiva 3"/>
          <p:cNvSpPr>
            <a:spLocks noGrp="1"/>
          </p:cNvSpPr>
          <p:nvPr>
            <p:ph type="sldNum" sz="quarter" idx="10"/>
          </p:nvPr>
        </p:nvSpPr>
        <p:spPr/>
        <p:txBody>
          <a:bodyPr/>
          <a:lstStyle/>
          <a:p>
            <a:fld id="{ACB16BB8-5F0B-4AE8-B7C4-0765A4981364}" type="slidenum">
              <a:rPr lang="es-VE" smtClean="0"/>
              <a:t>43</a:t>
            </a:fld>
            <a:endParaRPr lang="es-VE"/>
          </a:p>
        </p:txBody>
      </p:sp>
    </p:spTree>
    <p:extLst>
      <p:ext uri="{BB962C8B-B14F-4D97-AF65-F5344CB8AC3E}">
        <p14:creationId xmlns:p14="http://schemas.microsoft.com/office/powerpoint/2010/main" val="122074911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The successful creation of the policy</a:t>
            </a:r>
            <a:endParaRPr lang="es-VE" dirty="0"/>
          </a:p>
        </p:txBody>
      </p:sp>
      <p:sp>
        <p:nvSpPr>
          <p:cNvPr id="4" name="Marcador de número de diapositiva 3"/>
          <p:cNvSpPr>
            <a:spLocks noGrp="1"/>
          </p:cNvSpPr>
          <p:nvPr>
            <p:ph type="sldNum" sz="quarter" idx="10"/>
          </p:nvPr>
        </p:nvSpPr>
        <p:spPr/>
        <p:txBody>
          <a:bodyPr/>
          <a:lstStyle/>
          <a:p>
            <a:fld id="{ACB16BB8-5F0B-4AE8-B7C4-0765A4981364}" type="slidenum">
              <a:rPr lang="es-VE" smtClean="0"/>
              <a:t>122</a:t>
            </a:fld>
            <a:endParaRPr lang="es-VE" dirty="0"/>
          </a:p>
        </p:txBody>
      </p:sp>
    </p:spTree>
    <p:extLst>
      <p:ext uri="{BB962C8B-B14F-4D97-AF65-F5344CB8AC3E}">
        <p14:creationId xmlns:p14="http://schemas.microsoft.com/office/powerpoint/2010/main" val="318486191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VE" dirty="0"/>
          </a:p>
        </p:txBody>
      </p:sp>
      <p:sp>
        <p:nvSpPr>
          <p:cNvPr id="4" name="Marcador de número de diapositiva 3"/>
          <p:cNvSpPr>
            <a:spLocks noGrp="1"/>
          </p:cNvSpPr>
          <p:nvPr>
            <p:ph type="sldNum" sz="quarter" idx="10"/>
          </p:nvPr>
        </p:nvSpPr>
        <p:spPr/>
        <p:txBody>
          <a:bodyPr/>
          <a:lstStyle/>
          <a:p>
            <a:fld id="{ACB16BB8-5F0B-4AE8-B7C4-0765A4981364}" type="slidenum">
              <a:rPr lang="es-VE" smtClean="0"/>
              <a:t>124</a:t>
            </a:fld>
            <a:endParaRPr lang="es-VE"/>
          </a:p>
        </p:txBody>
      </p:sp>
    </p:spTree>
    <p:extLst>
      <p:ext uri="{BB962C8B-B14F-4D97-AF65-F5344CB8AC3E}">
        <p14:creationId xmlns:p14="http://schemas.microsoft.com/office/powerpoint/2010/main" val="163848352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VE" sz="1200" b="0" i="0" kern="1200" dirty="0" err="1" smtClean="0">
                <a:solidFill>
                  <a:schemeClr val="tx1"/>
                </a:solidFill>
                <a:effectLst/>
                <a:latin typeface="+mn-lt"/>
                <a:ea typeface="+mn-ea"/>
                <a:cs typeface="+mn-cs"/>
              </a:rPr>
              <a:t>The</a:t>
            </a:r>
            <a:r>
              <a:rPr lang="es-VE" sz="1200" b="0" i="0" kern="1200" dirty="0" smtClean="0">
                <a:solidFill>
                  <a:schemeClr val="tx1"/>
                </a:solidFill>
                <a:effectLst/>
                <a:latin typeface="+mn-lt"/>
                <a:ea typeface="+mn-ea"/>
                <a:cs typeface="+mn-cs"/>
              </a:rPr>
              <a:t> </a:t>
            </a:r>
            <a:r>
              <a:rPr lang="es-VE" sz="1200" b="0" i="0" kern="1200" dirty="0" err="1" smtClean="0">
                <a:solidFill>
                  <a:schemeClr val="tx1"/>
                </a:solidFill>
                <a:effectLst/>
                <a:latin typeface="+mn-lt"/>
                <a:ea typeface="+mn-ea"/>
                <a:cs typeface="+mn-cs"/>
              </a:rPr>
              <a:t>create</a:t>
            </a:r>
            <a:r>
              <a:rPr lang="es-VE" sz="1200" b="0" i="0" kern="1200" dirty="0" smtClean="0">
                <a:solidFill>
                  <a:schemeClr val="tx1"/>
                </a:solidFill>
                <a:effectLst/>
                <a:latin typeface="+mn-lt"/>
                <a:ea typeface="+mn-ea"/>
                <a:cs typeface="+mn-cs"/>
              </a:rPr>
              <a:t> </a:t>
            </a:r>
            <a:r>
              <a:rPr lang="es-VE" sz="1200" b="0" i="0" kern="1200" dirty="0" err="1" smtClean="0">
                <a:solidFill>
                  <a:schemeClr val="tx1"/>
                </a:solidFill>
                <a:effectLst/>
                <a:latin typeface="+mn-lt"/>
                <a:ea typeface="+mn-ea"/>
                <a:cs typeface="+mn-cs"/>
              </a:rPr>
              <a:t>context</a:t>
            </a:r>
            <a:r>
              <a:rPr lang="es-VE" sz="1200" b="0" i="0" kern="1200" dirty="0" smtClean="0">
                <a:solidFill>
                  <a:schemeClr val="tx1"/>
                </a:solidFill>
                <a:effectLst/>
                <a:latin typeface="+mn-lt"/>
                <a:ea typeface="+mn-ea"/>
                <a:cs typeface="+mn-cs"/>
              </a:rPr>
              <a:t> </a:t>
            </a:r>
            <a:r>
              <a:rPr lang="es-VE" sz="1200" b="0" i="0" kern="1200" dirty="0" err="1" smtClean="0">
                <a:solidFill>
                  <a:schemeClr val="tx1"/>
                </a:solidFill>
                <a:effectLst/>
                <a:latin typeface="+mn-lt"/>
                <a:ea typeface="+mn-ea"/>
                <a:cs typeface="+mn-cs"/>
              </a:rPr>
              <a:t>policy</a:t>
            </a:r>
            <a:endParaRPr lang="es-VE" dirty="0"/>
          </a:p>
        </p:txBody>
      </p:sp>
      <p:sp>
        <p:nvSpPr>
          <p:cNvPr id="4" name="Marcador de número de diapositiva 3"/>
          <p:cNvSpPr>
            <a:spLocks noGrp="1"/>
          </p:cNvSpPr>
          <p:nvPr>
            <p:ph type="sldNum" sz="quarter" idx="10"/>
          </p:nvPr>
        </p:nvSpPr>
        <p:spPr/>
        <p:txBody>
          <a:bodyPr/>
          <a:lstStyle/>
          <a:p>
            <a:fld id="{ACB16BB8-5F0B-4AE8-B7C4-0765A4981364}" type="slidenum">
              <a:rPr lang="es-VE" smtClean="0"/>
              <a:t>125</a:t>
            </a:fld>
            <a:endParaRPr lang="es-VE" dirty="0"/>
          </a:p>
        </p:txBody>
      </p:sp>
    </p:spTree>
    <p:extLst>
      <p:ext uri="{BB962C8B-B14F-4D97-AF65-F5344CB8AC3E}">
        <p14:creationId xmlns:p14="http://schemas.microsoft.com/office/powerpoint/2010/main" val="69059082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b="1" dirty="0" smtClean="0"/>
              <a:t>Build Context Expression button: </a:t>
            </a:r>
            <a:r>
              <a:rPr lang="es-VE" sz="1200" b="0" i="0" kern="1200" dirty="0" smtClean="0">
                <a:solidFill>
                  <a:schemeClr val="tx1"/>
                </a:solidFill>
                <a:effectLst/>
                <a:latin typeface="+mn-lt"/>
                <a:ea typeface="+mn-ea"/>
                <a:cs typeface="+mn-cs"/>
              </a:rPr>
              <a:t>a </a:t>
            </a:r>
            <a:r>
              <a:rPr lang="es-VE" sz="1200" b="0" i="0" kern="1200" dirty="0" err="1" smtClean="0">
                <a:solidFill>
                  <a:schemeClr val="tx1"/>
                </a:solidFill>
                <a:effectLst/>
                <a:latin typeface="+mn-lt"/>
                <a:ea typeface="+mn-ea"/>
                <a:cs typeface="+mn-cs"/>
              </a:rPr>
              <a:t>pencil</a:t>
            </a:r>
            <a:r>
              <a:rPr lang="es-VE" sz="1200" b="0" i="0" kern="1200" dirty="0" smtClean="0">
                <a:solidFill>
                  <a:schemeClr val="tx1"/>
                </a:solidFill>
                <a:effectLst/>
                <a:latin typeface="+mn-lt"/>
                <a:ea typeface="+mn-ea"/>
                <a:cs typeface="+mn-cs"/>
              </a:rPr>
              <a:t> </a:t>
            </a:r>
            <a:r>
              <a:rPr lang="es-VE" sz="1200" b="0" i="0" kern="1200" dirty="0" err="1" smtClean="0">
                <a:solidFill>
                  <a:schemeClr val="tx1"/>
                </a:solidFill>
                <a:effectLst/>
                <a:latin typeface="+mn-lt"/>
                <a:ea typeface="+mn-ea"/>
                <a:cs typeface="+mn-cs"/>
              </a:rPr>
              <a:t>icon</a:t>
            </a:r>
            <a:endParaRPr lang="es-VE" sz="1200" b="0" i="0" kern="1200" dirty="0" smtClean="0">
              <a:solidFill>
                <a:schemeClr val="tx1"/>
              </a:solidFill>
              <a:effectLst/>
              <a:latin typeface="+mn-lt"/>
              <a:ea typeface="+mn-ea"/>
              <a:cs typeface="+mn-cs"/>
            </a:endParaRPr>
          </a:p>
          <a:p>
            <a:r>
              <a:rPr lang="en-US" b="1" dirty="0" smtClean="0"/>
              <a:t>enter expression manually:</a:t>
            </a:r>
            <a:r>
              <a:rPr lang="en-US" b="1" baseline="0" dirty="0" smtClean="0"/>
              <a:t> </a:t>
            </a:r>
            <a:r>
              <a:rPr lang="es-VE" sz="1200" b="0" i="0" kern="1200" dirty="0" err="1" smtClean="0">
                <a:solidFill>
                  <a:schemeClr val="tx1"/>
                </a:solidFill>
                <a:effectLst/>
                <a:latin typeface="+mn-lt"/>
                <a:ea typeface="+mn-ea"/>
                <a:cs typeface="+mn-cs"/>
              </a:rPr>
              <a:t>select</a:t>
            </a:r>
            <a:r>
              <a:rPr lang="es-VE" sz="1200" b="0" i="0" kern="1200" dirty="0" smtClean="0">
                <a:solidFill>
                  <a:schemeClr val="tx1"/>
                </a:solidFill>
                <a:effectLst/>
                <a:latin typeface="+mn-lt"/>
                <a:ea typeface="+mn-ea"/>
                <a:cs typeface="+mn-cs"/>
              </a:rPr>
              <a:t> </a:t>
            </a:r>
            <a:r>
              <a:rPr lang="es-VE" sz="1200" b="1" i="0" kern="1200" dirty="0" err="1" smtClean="0">
                <a:solidFill>
                  <a:schemeClr val="tx1"/>
                </a:solidFill>
                <a:effectLst/>
                <a:latin typeface="+mn-lt"/>
                <a:ea typeface="+mn-ea"/>
                <a:cs typeface="+mn-cs"/>
              </a:rPr>
              <a:t>Edit</a:t>
            </a:r>
            <a:r>
              <a:rPr lang="es-VE" sz="1200" b="1" i="0" kern="1200" dirty="0" smtClean="0">
                <a:solidFill>
                  <a:schemeClr val="tx1"/>
                </a:solidFill>
                <a:effectLst/>
                <a:latin typeface="+mn-lt"/>
                <a:ea typeface="+mn-ea"/>
                <a:cs typeface="+mn-cs"/>
              </a:rPr>
              <a:t> </a:t>
            </a:r>
            <a:r>
              <a:rPr lang="es-VE" sz="1200" b="0" i="0" kern="1200" dirty="0" err="1" smtClean="0">
                <a:solidFill>
                  <a:schemeClr val="tx1"/>
                </a:solidFill>
                <a:effectLst/>
                <a:latin typeface="+mn-lt"/>
                <a:ea typeface="+mn-ea"/>
                <a:cs typeface="+mn-cs"/>
              </a:rPr>
              <a:t>checkbox</a:t>
            </a:r>
            <a:endParaRPr lang="es-VE" sz="1200" b="0" i="0" kern="1200" dirty="0" smtClean="0">
              <a:solidFill>
                <a:schemeClr val="tx1"/>
              </a:solidFill>
              <a:effectLst/>
              <a:latin typeface="+mn-lt"/>
              <a:ea typeface="+mn-ea"/>
              <a:cs typeface="+mn-cs"/>
            </a:endParaRPr>
          </a:p>
          <a:p>
            <a:r>
              <a:rPr lang="en-US" b="1" dirty="0" smtClean="0"/>
              <a:t>built-in help:</a:t>
            </a:r>
            <a:r>
              <a:rPr lang="en-US" b="1" baseline="0" dirty="0" smtClean="0"/>
              <a:t> </a:t>
            </a:r>
            <a:r>
              <a:rPr lang="en-US" sz="1200" b="0" i="0" kern="1200" dirty="0" smtClean="0">
                <a:solidFill>
                  <a:schemeClr val="tx1"/>
                </a:solidFill>
                <a:effectLst/>
                <a:latin typeface="+mn-lt"/>
                <a:ea typeface="+mn-ea"/>
                <a:cs typeface="+mn-cs"/>
              </a:rPr>
              <a:t>select the checkbox </a:t>
            </a:r>
            <a:r>
              <a:rPr lang="en-US" sz="1200" b="1" i="0" kern="1200" dirty="0" smtClean="0">
                <a:solidFill>
                  <a:schemeClr val="tx1"/>
                </a:solidFill>
                <a:effectLst/>
                <a:latin typeface="+mn-lt"/>
                <a:ea typeface="+mn-ea"/>
                <a:cs typeface="+mn-cs"/>
              </a:rPr>
              <a:t>Policy is in effect when</a:t>
            </a:r>
            <a:r>
              <a:rPr lang="en-US" sz="1200" b="0" i="0" kern="1200" dirty="0" smtClean="0">
                <a:solidFill>
                  <a:schemeClr val="tx1"/>
                </a:solidFill>
                <a:effectLst/>
                <a:latin typeface="+mn-lt"/>
                <a:ea typeface="+mn-ea"/>
                <a:cs typeface="+mn-cs"/>
              </a:rPr>
              <a:t> select appropriate options from drop-down menus, click on the </a:t>
            </a:r>
            <a:r>
              <a:rPr lang="en-US" sz="1200" b="1" i="0" kern="1200" dirty="0" smtClean="0">
                <a:solidFill>
                  <a:schemeClr val="tx1"/>
                </a:solidFill>
                <a:effectLst/>
                <a:latin typeface="+mn-lt"/>
                <a:ea typeface="+mn-ea"/>
                <a:cs typeface="+mn-cs"/>
              </a:rPr>
              <a:t>Add </a:t>
            </a:r>
            <a:r>
              <a:rPr lang="en-US" sz="1200" b="0" i="0" kern="1200" dirty="0" smtClean="0">
                <a:solidFill>
                  <a:schemeClr val="tx1"/>
                </a:solidFill>
                <a:effectLst/>
                <a:latin typeface="+mn-lt"/>
                <a:ea typeface="+mn-ea"/>
                <a:cs typeface="+mn-cs"/>
              </a:rPr>
              <a:t>button</a:t>
            </a:r>
            <a:endParaRPr lang="es-VE" dirty="0"/>
          </a:p>
        </p:txBody>
      </p:sp>
      <p:sp>
        <p:nvSpPr>
          <p:cNvPr id="4" name="Marcador de número de diapositiva 3"/>
          <p:cNvSpPr>
            <a:spLocks noGrp="1"/>
          </p:cNvSpPr>
          <p:nvPr>
            <p:ph type="sldNum" sz="quarter" idx="10"/>
          </p:nvPr>
        </p:nvSpPr>
        <p:spPr/>
        <p:txBody>
          <a:bodyPr/>
          <a:lstStyle/>
          <a:p>
            <a:fld id="{ACB16BB8-5F0B-4AE8-B7C4-0765A4981364}" type="slidenum">
              <a:rPr lang="es-VE" smtClean="0"/>
              <a:t>126</a:t>
            </a:fld>
            <a:endParaRPr lang="es-VE" dirty="0"/>
          </a:p>
        </p:txBody>
      </p:sp>
    </p:spTree>
    <p:extLst>
      <p:ext uri="{BB962C8B-B14F-4D97-AF65-F5344CB8AC3E}">
        <p14:creationId xmlns:p14="http://schemas.microsoft.com/office/powerpoint/2010/main" val="144670164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sz="1200" b="0" i="0" kern="1200" dirty="0" smtClean="0">
                <a:solidFill>
                  <a:schemeClr val="tx1"/>
                </a:solidFill>
                <a:effectLst/>
                <a:latin typeface="+mn-lt"/>
                <a:ea typeface="+mn-ea"/>
                <a:cs typeface="+mn-cs"/>
              </a:rPr>
              <a:t>Checking the filled-out context policy</a:t>
            </a:r>
            <a:endParaRPr lang="es-VE" dirty="0"/>
          </a:p>
        </p:txBody>
      </p:sp>
      <p:sp>
        <p:nvSpPr>
          <p:cNvPr id="4" name="Marcador de número de diapositiva 3"/>
          <p:cNvSpPr>
            <a:spLocks noGrp="1"/>
          </p:cNvSpPr>
          <p:nvPr>
            <p:ph type="sldNum" sz="quarter" idx="10"/>
          </p:nvPr>
        </p:nvSpPr>
        <p:spPr/>
        <p:txBody>
          <a:bodyPr/>
          <a:lstStyle/>
          <a:p>
            <a:fld id="{ACB16BB8-5F0B-4AE8-B7C4-0765A4981364}" type="slidenum">
              <a:rPr lang="es-VE" smtClean="0"/>
              <a:t>127</a:t>
            </a:fld>
            <a:endParaRPr lang="es-VE" dirty="0"/>
          </a:p>
        </p:txBody>
      </p:sp>
    </p:spTree>
    <p:extLst>
      <p:ext uri="{BB962C8B-B14F-4D97-AF65-F5344CB8AC3E}">
        <p14:creationId xmlns:p14="http://schemas.microsoft.com/office/powerpoint/2010/main" val="283051157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The context policy has been successfully created</a:t>
            </a:r>
            <a:endParaRPr lang="es-VE" dirty="0"/>
          </a:p>
        </p:txBody>
      </p:sp>
      <p:sp>
        <p:nvSpPr>
          <p:cNvPr id="4" name="Marcador de número de diapositiva 3"/>
          <p:cNvSpPr>
            <a:spLocks noGrp="1"/>
          </p:cNvSpPr>
          <p:nvPr>
            <p:ph type="sldNum" sz="quarter" idx="10"/>
          </p:nvPr>
        </p:nvSpPr>
        <p:spPr/>
        <p:txBody>
          <a:bodyPr/>
          <a:lstStyle/>
          <a:p>
            <a:fld id="{ACB16BB8-5F0B-4AE8-B7C4-0765A4981364}" type="slidenum">
              <a:rPr lang="es-VE" smtClean="0"/>
              <a:t>128</a:t>
            </a:fld>
            <a:endParaRPr lang="es-VE" dirty="0"/>
          </a:p>
        </p:txBody>
      </p:sp>
    </p:spTree>
    <p:extLst>
      <p:ext uri="{BB962C8B-B14F-4D97-AF65-F5344CB8AC3E}">
        <p14:creationId xmlns:p14="http://schemas.microsoft.com/office/powerpoint/2010/main" val="109447749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VE" dirty="0"/>
          </a:p>
        </p:txBody>
      </p:sp>
      <p:sp>
        <p:nvSpPr>
          <p:cNvPr id="4" name="Marcador de número de diapositiva 3"/>
          <p:cNvSpPr>
            <a:spLocks noGrp="1"/>
          </p:cNvSpPr>
          <p:nvPr>
            <p:ph type="sldNum" sz="quarter" idx="10"/>
          </p:nvPr>
        </p:nvSpPr>
        <p:spPr/>
        <p:txBody>
          <a:bodyPr/>
          <a:lstStyle/>
          <a:p>
            <a:fld id="{ACB16BB8-5F0B-4AE8-B7C4-0765A4981364}" type="slidenum">
              <a:rPr lang="es-VE" smtClean="0"/>
              <a:t>131</a:t>
            </a:fld>
            <a:endParaRPr lang="es-VE"/>
          </a:p>
        </p:txBody>
      </p:sp>
    </p:spTree>
    <p:extLst>
      <p:ext uri="{BB962C8B-B14F-4D97-AF65-F5344CB8AC3E}">
        <p14:creationId xmlns:p14="http://schemas.microsoft.com/office/powerpoint/2010/main" val="115247127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VE" sz="1200" b="0" i="0" kern="1200" dirty="0" err="1" smtClean="0">
                <a:solidFill>
                  <a:schemeClr val="tx1"/>
                </a:solidFill>
                <a:effectLst/>
                <a:latin typeface="+mn-lt"/>
                <a:ea typeface="+mn-ea"/>
                <a:cs typeface="+mn-cs"/>
              </a:rPr>
              <a:t>Creating</a:t>
            </a:r>
            <a:r>
              <a:rPr lang="es-VE" sz="1200" b="0" i="0" kern="1200" dirty="0" smtClean="0">
                <a:solidFill>
                  <a:schemeClr val="tx1"/>
                </a:solidFill>
                <a:effectLst/>
                <a:latin typeface="+mn-lt"/>
                <a:ea typeface="+mn-ea"/>
                <a:cs typeface="+mn-cs"/>
              </a:rPr>
              <a:t> </a:t>
            </a:r>
            <a:r>
              <a:rPr lang="es-VE" sz="1200" b="0" i="0" kern="1200" dirty="0" err="1" smtClean="0">
                <a:solidFill>
                  <a:schemeClr val="tx1"/>
                </a:solidFill>
                <a:effectLst/>
                <a:latin typeface="+mn-lt"/>
                <a:ea typeface="+mn-ea"/>
                <a:cs typeface="+mn-cs"/>
              </a:rPr>
              <a:t>the</a:t>
            </a:r>
            <a:r>
              <a:rPr lang="es-VE" sz="1200" b="0" i="0" kern="1200" dirty="0" smtClean="0">
                <a:solidFill>
                  <a:schemeClr val="tx1"/>
                </a:solidFill>
                <a:effectLst/>
                <a:latin typeface="+mn-lt"/>
                <a:ea typeface="+mn-ea"/>
                <a:cs typeface="+mn-cs"/>
              </a:rPr>
              <a:t> </a:t>
            </a:r>
            <a:r>
              <a:rPr lang="es-VE" sz="1200" b="0" i="0" kern="1200" dirty="0" err="1" smtClean="0">
                <a:solidFill>
                  <a:schemeClr val="tx1"/>
                </a:solidFill>
                <a:effectLst/>
                <a:latin typeface="+mn-lt"/>
                <a:ea typeface="+mn-ea"/>
                <a:cs typeface="+mn-cs"/>
              </a:rPr>
              <a:t>combined</a:t>
            </a:r>
            <a:r>
              <a:rPr lang="es-VE" sz="1200" b="0" i="0" kern="1200" dirty="0" smtClean="0">
                <a:solidFill>
                  <a:schemeClr val="tx1"/>
                </a:solidFill>
                <a:effectLst/>
                <a:latin typeface="+mn-lt"/>
                <a:ea typeface="+mn-ea"/>
                <a:cs typeface="+mn-cs"/>
              </a:rPr>
              <a:t> </a:t>
            </a:r>
            <a:r>
              <a:rPr lang="es-VE" sz="1200" b="0" i="0" kern="1200" dirty="0" err="1" smtClean="0">
                <a:solidFill>
                  <a:schemeClr val="tx1"/>
                </a:solidFill>
                <a:effectLst/>
                <a:latin typeface="+mn-lt"/>
                <a:ea typeface="+mn-ea"/>
                <a:cs typeface="+mn-cs"/>
              </a:rPr>
              <a:t>policy</a:t>
            </a:r>
            <a:endParaRPr lang="es-VE" dirty="0"/>
          </a:p>
        </p:txBody>
      </p:sp>
      <p:sp>
        <p:nvSpPr>
          <p:cNvPr id="4" name="Marcador de número de diapositiva 3"/>
          <p:cNvSpPr>
            <a:spLocks noGrp="1"/>
          </p:cNvSpPr>
          <p:nvPr>
            <p:ph type="sldNum" sz="quarter" idx="10"/>
          </p:nvPr>
        </p:nvSpPr>
        <p:spPr/>
        <p:txBody>
          <a:bodyPr/>
          <a:lstStyle/>
          <a:p>
            <a:fld id="{ACB16BB8-5F0B-4AE8-B7C4-0765A4981364}" type="slidenum">
              <a:rPr lang="es-VE" smtClean="0"/>
              <a:t>132</a:t>
            </a:fld>
            <a:endParaRPr lang="es-VE" dirty="0"/>
          </a:p>
        </p:txBody>
      </p:sp>
    </p:spTree>
    <p:extLst>
      <p:ext uri="{BB962C8B-B14F-4D97-AF65-F5344CB8AC3E}">
        <p14:creationId xmlns:p14="http://schemas.microsoft.com/office/powerpoint/2010/main" val="120845335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sz="1200" b="0" i="0" kern="1200" dirty="0" smtClean="0">
                <a:solidFill>
                  <a:schemeClr val="tx1"/>
                </a:solidFill>
                <a:effectLst/>
                <a:latin typeface="+mn-lt"/>
                <a:ea typeface="+mn-ea"/>
                <a:cs typeface="+mn-cs"/>
              </a:rPr>
              <a:t>Manually write expression in the Policy Expression Builder</a:t>
            </a:r>
            <a:endParaRPr lang="es-VE" dirty="0"/>
          </a:p>
        </p:txBody>
      </p:sp>
      <p:sp>
        <p:nvSpPr>
          <p:cNvPr id="4" name="Marcador de número de diapositiva 3"/>
          <p:cNvSpPr>
            <a:spLocks noGrp="1"/>
          </p:cNvSpPr>
          <p:nvPr>
            <p:ph type="sldNum" sz="quarter" idx="10"/>
          </p:nvPr>
        </p:nvSpPr>
        <p:spPr/>
        <p:txBody>
          <a:bodyPr/>
          <a:lstStyle/>
          <a:p>
            <a:fld id="{ACB16BB8-5F0B-4AE8-B7C4-0765A4981364}" type="slidenum">
              <a:rPr lang="es-VE" smtClean="0"/>
              <a:t>133</a:t>
            </a:fld>
            <a:endParaRPr lang="es-VE" dirty="0"/>
          </a:p>
        </p:txBody>
      </p:sp>
    </p:spTree>
    <p:extLst>
      <p:ext uri="{BB962C8B-B14F-4D97-AF65-F5344CB8AC3E}">
        <p14:creationId xmlns:p14="http://schemas.microsoft.com/office/powerpoint/2010/main" val="397388705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VE" sz="1200" b="0" i="0" kern="1200" dirty="0" err="1" smtClean="0">
                <a:solidFill>
                  <a:schemeClr val="tx1"/>
                </a:solidFill>
                <a:effectLst/>
                <a:latin typeface="+mn-lt"/>
                <a:ea typeface="+mn-ea"/>
                <a:cs typeface="+mn-cs"/>
              </a:rPr>
              <a:t>The</a:t>
            </a:r>
            <a:r>
              <a:rPr lang="es-VE" sz="1200" b="0" i="0" kern="1200" dirty="0" smtClean="0">
                <a:solidFill>
                  <a:schemeClr val="tx1"/>
                </a:solidFill>
                <a:effectLst/>
                <a:latin typeface="+mn-lt"/>
                <a:ea typeface="+mn-ea"/>
                <a:cs typeface="+mn-cs"/>
              </a:rPr>
              <a:t> </a:t>
            </a:r>
            <a:r>
              <a:rPr lang="es-VE" sz="1200" b="0" i="0" kern="1200" dirty="0" err="1" smtClean="0">
                <a:solidFill>
                  <a:schemeClr val="tx1"/>
                </a:solidFill>
                <a:effectLst/>
                <a:latin typeface="+mn-lt"/>
                <a:ea typeface="+mn-ea"/>
                <a:cs typeface="+mn-cs"/>
              </a:rPr>
              <a:t>successful</a:t>
            </a:r>
            <a:r>
              <a:rPr lang="es-VE" sz="1200" b="0" i="0" kern="1200" dirty="0" smtClean="0">
                <a:solidFill>
                  <a:schemeClr val="tx1"/>
                </a:solidFill>
                <a:effectLst/>
                <a:latin typeface="+mn-lt"/>
                <a:ea typeface="+mn-ea"/>
                <a:cs typeface="+mn-cs"/>
              </a:rPr>
              <a:t> </a:t>
            </a:r>
            <a:r>
              <a:rPr lang="es-VE" sz="1200" b="0" i="0" kern="1200" dirty="0" err="1" smtClean="0">
                <a:solidFill>
                  <a:schemeClr val="tx1"/>
                </a:solidFill>
                <a:effectLst/>
                <a:latin typeface="+mn-lt"/>
                <a:ea typeface="+mn-ea"/>
                <a:cs typeface="+mn-cs"/>
              </a:rPr>
              <a:t>message</a:t>
            </a:r>
            <a:endParaRPr lang="es-VE" dirty="0"/>
          </a:p>
        </p:txBody>
      </p:sp>
      <p:sp>
        <p:nvSpPr>
          <p:cNvPr id="4" name="Marcador de número de diapositiva 3"/>
          <p:cNvSpPr>
            <a:spLocks noGrp="1"/>
          </p:cNvSpPr>
          <p:nvPr>
            <p:ph type="sldNum" sz="quarter" idx="10"/>
          </p:nvPr>
        </p:nvSpPr>
        <p:spPr/>
        <p:txBody>
          <a:bodyPr/>
          <a:lstStyle/>
          <a:p>
            <a:fld id="{ACB16BB8-5F0B-4AE8-B7C4-0765A4981364}" type="slidenum">
              <a:rPr lang="es-VE" smtClean="0"/>
              <a:t>134</a:t>
            </a:fld>
            <a:endParaRPr lang="es-VE" dirty="0"/>
          </a:p>
        </p:txBody>
      </p:sp>
    </p:spTree>
    <p:extLst>
      <p:ext uri="{BB962C8B-B14F-4D97-AF65-F5344CB8AC3E}">
        <p14:creationId xmlns:p14="http://schemas.microsoft.com/office/powerpoint/2010/main" val="16796432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smtClean="0"/>
              <a:t>The default VPD behavior is that all policies defined on a table or a view are enforced for all SQL statements regardless of the application that executes them. If multiple applications share a table or a view, it is highly likely that you will either need to establish more complex logic to handle security requirements (to determine in which case, which predicate should be returned) or change the default VPD behavior by creating and using policy groups. If policies are already defined, you should identify which policies should be in effect when each application accesses the table or view. Each object has a predefined default policy group (SYS_DEFAULT), and the policies defined in this group are always applied for that particular object. A driving context determines which other policy group will also be applied at that time.</a:t>
            </a:r>
          </a:p>
          <a:p>
            <a:endParaRPr lang="en-US" dirty="0" smtClean="0"/>
          </a:p>
          <a:p>
            <a:r>
              <a:rPr lang="en-US" sz="1200" b="0" i="0" kern="1200" dirty="0" smtClean="0">
                <a:solidFill>
                  <a:schemeClr val="tx1"/>
                </a:solidFill>
                <a:effectLst/>
                <a:latin typeface="+mn-lt"/>
                <a:ea typeface="+mn-ea"/>
                <a:cs typeface="+mn-cs"/>
              </a:rPr>
              <a:t>Suppose that there are two applications (</a:t>
            </a:r>
            <a:r>
              <a:rPr lang="en-US" sz="1200" b="1" i="0" kern="1200" dirty="0" smtClean="0">
                <a:solidFill>
                  <a:schemeClr val="tx1"/>
                </a:solidFill>
                <a:effectLst/>
                <a:latin typeface="+mn-lt"/>
                <a:ea typeface="+mn-ea"/>
                <a:cs typeface="+mn-cs"/>
              </a:rPr>
              <a:t>A</a:t>
            </a:r>
            <a:r>
              <a:rPr lang="en-US" sz="1200" b="0" i="0" kern="1200" dirty="0" smtClean="0">
                <a:solidFill>
                  <a:schemeClr val="tx1"/>
                </a:solidFill>
                <a:effectLst/>
                <a:latin typeface="+mn-lt"/>
                <a:ea typeface="+mn-ea"/>
                <a:cs typeface="+mn-cs"/>
              </a:rPr>
              <a:t> and </a:t>
            </a:r>
            <a:r>
              <a:rPr lang="en-US" sz="1200" b="1" i="0" kern="1200" dirty="0" smtClean="0">
                <a:solidFill>
                  <a:schemeClr val="tx1"/>
                </a:solidFill>
                <a:effectLst/>
                <a:latin typeface="+mn-lt"/>
                <a:ea typeface="+mn-ea"/>
                <a:cs typeface="+mn-cs"/>
              </a:rPr>
              <a:t>B</a:t>
            </a:r>
            <a:r>
              <a:rPr lang="en-US" sz="1200" b="0" i="0" kern="1200" dirty="0" smtClean="0">
                <a:solidFill>
                  <a:schemeClr val="tx1"/>
                </a:solidFill>
                <a:effectLst/>
                <a:latin typeface="+mn-lt"/>
                <a:ea typeface="+mn-ea"/>
                <a:cs typeface="+mn-cs"/>
              </a:rPr>
              <a:t>) that access data in table </a:t>
            </a:r>
            <a:r>
              <a:rPr lang="en-US" dirty="0" smtClean="0"/>
              <a:t>HR.EMP_VPD_TEST</a:t>
            </a:r>
            <a:r>
              <a:rPr lang="en-US" sz="1200" b="0" i="0" kern="1200" dirty="0" smtClean="0">
                <a:solidFill>
                  <a:schemeClr val="tx1"/>
                </a:solidFill>
                <a:effectLst/>
                <a:latin typeface="+mn-lt"/>
                <a:ea typeface="+mn-ea"/>
                <a:cs typeface="+mn-cs"/>
              </a:rPr>
              <a:t>. Their specific policies are defined in two policy groups (</a:t>
            </a:r>
            <a:r>
              <a:rPr lang="en-US" dirty="0" smtClean="0"/>
              <a:t>HR_GRP_A</a:t>
            </a:r>
            <a:r>
              <a:rPr lang="en-US" sz="1200" b="0" i="0" kern="1200" dirty="0" smtClean="0">
                <a:solidFill>
                  <a:schemeClr val="tx1"/>
                </a:solidFill>
                <a:effectLst/>
                <a:latin typeface="+mn-lt"/>
                <a:ea typeface="+mn-ea"/>
                <a:cs typeface="+mn-cs"/>
              </a:rPr>
              <a:t> and </a:t>
            </a:r>
            <a:r>
              <a:rPr lang="en-US" dirty="0" smtClean="0"/>
              <a:t>HR_GRP_B</a:t>
            </a:r>
            <a:r>
              <a:rPr lang="en-US" sz="1200" b="0" i="0" kern="1200" dirty="0" smtClean="0">
                <a:solidFill>
                  <a:schemeClr val="tx1"/>
                </a:solidFill>
                <a:effectLst/>
                <a:latin typeface="+mn-lt"/>
                <a:ea typeface="+mn-ea"/>
                <a:cs typeface="+mn-cs"/>
              </a:rPr>
              <a:t>), and policies that should be enforced in any case are defined in the default group (</a:t>
            </a:r>
            <a:r>
              <a:rPr lang="en-US" dirty="0" smtClean="0"/>
              <a:t>SYS_DEFAULT</a:t>
            </a:r>
            <a:r>
              <a:rPr lang="en-US" sz="1200" b="0" i="0" kern="1200" dirty="0" smtClean="0">
                <a:solidFill>
                  <a:schemeClr val="tx1"/>
                </a:solidFill>
                <a:effectLst/>
                <a:latin typeface="+mn-lt"/>
                <a:ea typeface="+mn-ea"/>
                <a:cs typeface="+mn-cs"/>
              </a:rPr>
              <a:t>). When application </a:t>
            </a:r>
            <a:r>
              <a:rPr lang="en-US" sz="1200" b="1" i="0" kern="1200" dirty="0" smtClean="0">
                <a:solidFill>
                  <a:schemeClr val="tx1"/>
                </a:solidFill>
                <a:effectLst/>
                <a:latin typeface="+mn-lt"/>
                <a:ea typeface="+mn-ea"/>
                <a:cs typeface="+mn-cs"/>
              </a:rPr>
              <a:t>A</a:t>
            </a:r>
            <a:r>
              <a:rPr lang="en-US" sz="1200" b="0" i="0" kern="1200" dirty="0" smtClean="0">
                <a:solidFill>
                  <a:schemeClr val="tx1"/>
                </a:solidFill>
                <a:effectLst/>
                <a:latin typeface="+mn-lt"/>
                <a:ea typeface="+mn-ea"/>
                <a:cs typeface="+mn-cs"/>
              </a:rPr>
              <a:t> accesses the data, policies that belong to </a:t>
            </a:r>
            <a:r>
              <a:rPr lang="en-US" dirty="0" smtClean="0"/>
              <a:t>HR_GRP_A</a:t>
            </a:r>
            <a:r>
              <a:rPr lang="en-US" sz="1200" b="0" i="0" kern="1200" dirty="0" smtClean="0">
                <a:solidFill>
                  <a:schemeClr val="tx1"/>
                </a:solidFill>
                <a:effectLst/>
                <a:latin typeface="+mn-lt"/>
                <a:ea typeface="+mn-ea"/>
                <a:cs typeface="+mn-cs"/>
              </a:rPr>
              <a:t> and </a:t>
            </a:r>
            <a:r>
              <a:rPr lang="en-US" dirty="0" smtClean="0"/>
              <a:t>SYS_DEFAULT</a:t>
            </a:r>
            <a:r>
              <a:rPr lang="en-US" sz="1200" b="0" i="0" kern="1200" dirty="0" smtClean="0">
                <a:solidFill>
                  <a:schemeClr val="tx1"/>
                </a:solidFill>
                <a:effectLst/>
                <a:latin typeface="+mn-lt"/>
                <a:ea typeface="+mn-ea"/>
                <a:cs typeface="+mn-cs"/>
              </a:rPr>
              <a:t> groups are applied, and when application </a:t>
            </a:r>
            <a:r>
              <a:rPr lang="en-US" sz="1200" b="1" i="0" kern="1200" dirty="0" smtClean="0">
                <a:solidFill>
                  <a:schemeClr val="tx1"/>
                </a:solidFill>
                <a:effectLst/>
                <a:latin typeface="+mn-lt"/>
                <a:ea typeface="+mn-ea"/>
                <a:cs typeface="+mn-cs"/>
              </a:rPr>
              <a:t>B</a:t>
            </a:r>
            <a:r>
              <a:rPr lang="en-US" sz="1200" b="0" i="0" kern="1200" dirty="0" smtClean="0">
                <a:solidFill>
                  <a:schemeClr val="tx1"/>
                </a:solidFill>
                <a:effectLst/>
                <a:latin typeface="+mn-lt"/>
                <a:ea typeface="+mn-ea"/>
                <a:cs typeface="+mn-cs"/>
              </a:rPr>
              <a:t> accesses the data, polices that belong to </a:t>
            </a:r>
            <a:r>
              <a:rPr lang="en-US" dirty="0" smtClean="0"/>
              <a:t>HR_GRP_B</a:t>
            </a:r>
            <a:r>
              <a:rPr lang="en-US" sz="1200" b="0" i="0" kern="1200" dirty="0" smtClean="0">
                <a:solidFill>
                  <a:schemeClr val="tx1"/>
                </a:solidFill>
                <a:effectLst/>
                <a:latin typeface="+mn-lt"/>
                <a:ea typeface="+mn-ea"/>
                <a:cs typeface="+mn-cs"/>
              </a:rPr>
              <a:t> and </a:t>
            </a:r>
            <a:r>
              <a:rPr lang="en-US" dirty="0" smtClean="0"/>
              <a:t>SYS_DEFAULT</a:t>
            </a:r>
            <a:r>
              <a:rPr lang="en-US" sz="1200" b="0" i="0" kern="1200" dirty="0" smtClean="0">
                <a:solidFill>
                  <a:schemeClr val="tx1"/>
                </a:solidFill>
                <a:effectLst/>
                <a:latin typeface="+mn-lt"/>
                <a:ea typeface="+mn-ea"/>
                <a:cs typeface="+mn-cs"/>
              </a:rPr>
              <a:t> groups are applied (it is assumed that the driving context is properly set).</a:t>
            </a:r>
            <a:endParaRPr lang="es-VE" dirty="0"/>
          </a:p>
        </p:txBody>
      </p:sp>
      <p:sp>
        <p:nvSpPr>
          <p:cNvPr id="4" name="Marcador de número de diapositiva 3"/>
          <p:cNvSpPr>
            <a:spLocks noGrp="1"/>
          </p:cNvSpPr>
          <p:nvPr>
            <p:ph type="sldNum" sz="quarter" idx="10"/>
          </p:nvPr>
        </p:nvSpPr>
        <p:spPr/>
        <p:txBody>
          <a:bodyPr/>
          <a:lstStyle/>
          <a:p>
            <a:fld id="{ACB16BB8-5F0B-4AE8-B7C4-0765A4981364}" type="slidenum">
              <a:rPr lang="es-VE" smtClean="0"/>
              <a:t>44</a:t>
            </a:fld>
            <a:endParaRPr lang="es-VE"/>
          </a:p>
        </p:txBody>
      </p:sp>
    </p:spTree>
    <p:extLst>
      <p:ext uri="{BB962C8B-B14F-4D97-AF65-F5344CB8AC3E}">
        <p14:creationId xmlns:p14="http://schemas.microsoft.com/office/powerpoint/2010/main" val="381602689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You can see how to use the results of capture later in this chapter.</a:t>
            </a:r>
          </a:p>
          <a:p>
            <a:endParaRPr lang="es-VE" dirty="0"/>
          </a:p>
        </p:txBody>
      </p:sp>
      <p:sp>
        <p:nvSpPr>
          <p:cNvPr id="4" name="Marcador de número de diapositiva 3"/>
          <p:cNvSpPr>
            <a:spLocks noGrp="1"/>
          </p:cNvSpPr>
          <p:nvPr>
            <p:ph type="sldNum" sz="quarter" idx="10"/>
          </p:nvPr>
        </p:nvSpPr>
        <p:spPr/>
        <p:txBody>
          <a:bodyPr/>
          <a:lstStyle/>
          <a:p>
            <a:fld id="{ACB16BB8-5F0B-4AE8-B7C4-0765A4981364}" type="slidenum">
              <a:rPr lang="es-VE" smtClean="0"/>
              <a:t>137</a:t>
            </a:fld>
            <a:endParaRPr lang="es-VE" dirty="0"/>
          </a:p>
        </p:txBody>
      </p:sp>
    </p:spTree>
    <p:extLst>
      <p:ext uri="{BB962C8B-B14F-4D97-AF65-F5344CB8AC3E}">
        <p14:creationId xmlns:p14="http://schemas.microsoft.com/office/powerpoint/2010/main" val="67740755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VE" dirty="0" smtClean="0"/>
              <a:t>3. </a:t>
            </a:r>
            <a:r>
              <a:rPr lang="es-VE" sz="1200" b="0" i="0" kern="1200" dirty="0" err="1" smtClean="0">
                <a:solidFill>
                  <a:schemeClr val="tx1"/>
                </a:solidFill>
                <a:effectLst/>
                <a:latin typeface="+mn-lt"/>
                <a:ea typeface="+mn-ea"/>
                <a:cs typeface="+mn-cs"/>
              </a:rPr>
              <a:t>Enabling</a:t>
            </a:r>
            <a:r>
              <a:rPr lang="es-VE" sz="1200" b="0" i="0" kern="1200" dirty="0" smtClean="0">
                <a:solidFill>
                  <a:schemeClr val="tx1"/>
                </a:solidFill>
                <a:effectLst/>
                <a:latin typeface="+mn-lt"/>
                <a:ea typeface="+mn-ea"/>
                <a:cs typeface="+mn-cs"/>
              </a:rPr>
              <a:t> a </a:t>
            </a:r>
            <a:r>
              <a:rPr lang="es-VE" sz="1200" b="0" i="0" kern="1200" dirty="0" err="1" smtClean="0">
                <a:solidFill>
                  <a:schemeClr val="tx1"/>
                </a:solidFill>
                <a:effectLst/>
                <a:latin typeface="+mn-lt"/>
                <a:ea typeface="+mn-ea"/>
                <a:cs typeface="+mn-cs"/>
              </a:rPr>
              <a:t>policy</a:t>
            </a:r>
            <a:endParaRPr lang="es-VE" dirty="0"/>
          </a:p>
        </p:txBody>
      </p:sp>
      <p:sp>
        <p:nvSpPr>
          <p:cNvPr id="4" name="Marcador de número de diapositiva 3"/>
          <p:cNvSpPr>
            <a:spLocks noGrp="1"/>
          </p:cNvSpPr>
          <p:nvPr>
            <p:ph type="sldNum" sz="quarter" idx="10"/>
          </p:nvPr>
        </p:nvSpPr>
        <p:spPr/>
        <p:txBody>
          <a:bodyPr/>
          <a:lstStyle/>
          <a:p>
            <a:fld id="{ACB16BB8-5F0B-4AE8-B7C4-0765A4981364}" type="slidenum">
              <a:rPr lang="es-VE" smtClean="0"/>
              <a:t>138</a:t>
            </a:fld>
            <a:endParaRPr lang="es-VE" dirty="0"/>
          </a:p>
        </p:txBody>
      </p:sp>
    </p:spTree>
    <p:extLst>
      <p:ext uri="{BB962C8B-B14F-4D97-AF65-F5344CB8AC3E}">
        <p14:creationId xmlns:p14="http://schemas.microsoft.com/office/powerpoint/2010/main" val="18759429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VE" sz="1200" b="0" i="0" kern="1200" dirty="0" err="1" smtClean="0">
                <a:solidFill>
                  <a:schemeClr val="tx1"/>
                </a:solidFill>
                <a:effectLst/>
                <a:latin typeface="+mn-lt"/>
                <a:ea typeface="+mn-ea"/>
                <a:cs typeface="+mn-cs"/>
              </a:rPr>
              <a:t>Start</a:t>
            </a:r>
            <a:r>
              <a:rPr lang="es-VE" sz="1200" b="0" i="0" kern="1200" dirty="0" smtClean="0">
                <a:solidFill>
                  <a:schemeClr val="tx1"/>
                </a:solidFill>
                <a:effectLst/>
                <a:latin typeface="+mn-lt"/>
                <a:ea typeface="+mn-ea"/>
                <a:cs typeface="+mn-cs"/>
              </a:rPr>
              <a:t> capture </a:t>
            </a:r>
            <a:r>
              <a:rPr lang="es-VE" sz="1200" b="0" i="0" kern="1200" dirty="0" err="1" smtClean="0">
                <a:solidFill>
                  <a:schemeClr val="tx1"/>
                </a:solidFill>
                <a:effectLst/>
                <a:latin typeface="+mn-lt"/>
                <a:ea typeface="+mn-ea"/>
                <a:cs typeface="+mn-cs"/>
              </a:rPr>
              <a:t>immediately</a:t>
            </a:r>
            <a:endParaRPr lang="es-VE" dirty="0"/>
          </a:p>
        </p:txBody>
      </p:sp>
      <p:sp>
        <p:nvSpPr>
          <p:cNvPr id="4" name="Marcador de número de diapositiva 3"/>
          <p:cNvSpPr>
            <a:spLocks noGrp="1"/>
          </p:cNvSpPr>
          <p:nvPr>
            <p:ph type="sldNum" sz="quarter" idx="10"/>
          </p:nvPr>
        </p:nvSpPr>
        <p:spPr/>
        <p:txBody>
          <a:bodyPr/>
          <a:lstStyle/>
          <a:p>
            <a:fld id="{ACB16BB8-5F0B-4AE8-B7C4-0765A4981364}" type="slidenum">
              <a:rPr lang="es-VE" smtClean="0"/>
              <a:t>139</a:t>
            </a:fld>
            <a:endParaRPr lang="es-VE" dirty="0"/>
          </a:p>
        </p:txBody>
      </p:sp>
    </p:spTree>
    <p:extLst>
      <p:ext uri="{BB962C8B-B14F-4D97-AF65-F5344CB8AC3E}">
        <p14:creationId xmlns:p14="http://schemas.microsoft.com/office/powerpoint/2010/main" val="405298961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VE" sz="1200" b="0" i="0" kern="1200" dirty="0" err="1" smtClean="0">
                <a:solidFill>
                  <a:schemeClr val="tx1"/>
                </a:solidFill>
                <a:effectLst/>
                <a:latin typeface="+mn-lt"/>
                <a:ea typeface="+mn-ea"/>
                <a:cs typeface="+mn-cs"/>
              </a:rPr>
              <a:t>An</a:t>
            </a:r>
            <a:r>
              <a:rPr lang="es-VE" sz="1200" b="0" i="0" kern="1200" dirty="0" smtClean="0">
                <a:solidFill>
                  <a:schemeClr val="tx1"/>
                </a:solidFill>
                <a:effectLst/>
                <a:latin typeface="+mn-lt"/>
                <a:ea typeface="+mn-ea"/>
                <a:cs typeface="+mn-cs"/>
              </a:rPr>
              <a:t> active capture</a:t>
            </a:r>
            <a:endParaRPr lang="es-VE" dirty="0"/>
          </a:p>
        </p:txBody>
      </p:sp>
      <p:sp>
        <p:nvSpPr>
          <p:cNvPr id="4" name="Marcador de número de diapositiva 3"/>
          <p:cNvSpPr>
            <a:spLocks noGrp="1"/>
          </p:cNvSpPr>
          <p:nvPr>
            <p:ph type="sldNum" sz="quarter" idx="10"/>
          </p:nvPr>
        </p:nvSpPr>
        <p:spPr/>
        <p:txBody>
          <a:bodyPr/>
          <a:lstStyle/>
          <a:p>
            <a:fld id="{ACB16BB8-5F0B-4AE8-B7C4-0765A4981364}" type="slidenum">
              <a:rPr lang="es-VE" smtClean="0"/>
              <a:t>140</a:t>
            </a:fld>
            <a:endParaRPr lang="es-VE" dirty="0"/>
          </a:p>
        </p:txBody>
      </p:sp>
    </p:spTree>
    <p:extLst>
      <p:ext uri="{BB962C8B-B14F-4D97-AF65-F5344CB8AC3E}">
        <p14:creationId xmlns:p14="http://schemas.microsoft.com/office/powerpoint/2010/main" val="243020503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VE" sz="1200" b="0" i="0" kern="1200" dirty="0" smtClean="0">
                <a:solidFill>
                  <a:schemeClr val="tx1"/>
                </a:solidFill>
                <a:effectLst/>
                <a:latin typeface="+mn-lt"/>
                <a:ea typeface="+mn-ea"/>
                <a:cs typeface="+mn-cs"/>
              </a:rPr>
              <a:t>6. </a:t>
            </a:r>
            <a:r>
              <a:rPr lang="es-VE" sz="1200" b="0" i="0" kern="1200" dirty="0" err="1" smtClean="0">
                <a:solidFill>
                  <a:schemeClr val="tx1"/>
                </a:solidFill>
                <a:effectLst/>
                <a:latin typeface="+mn-lt"/>
                <a:ea typeface="+mn-ea"/>
                <a:cs typeface="+mn-cs"/>
              </a:rPr>
              <a:t>Enabling</a:t>
            </a:r>
            <a:r>
              <a:rPr lang="es-VE" sz="1200" b="0" i="0" kern="1200" dirty="0" smtClean="0">
                <a:solidFill>
                  <a:schemeClr val="tx1"/>
                </a:solidFill>
                <a:effectLst/>
                <a:latin typeface="+mn-lt"/>
                <a:ea typeface="+mn-ea"/>
                <a:cs typeface="+mn-cs"/>
              </a:rPr>
              <a:t> role </a:t>
            </a:r>
            <a:r>
              <a:rPr lang="es-VE" sz="1200" b="0" i="0" kern="1200" dirty="0" err="1" smtClean="0">
                <a:solidFill>
                  <a:schemeClr val="tx1"/>
                </a:solidFill>
                <a:effectLst/>
                <a:latin typeface="+mn-lt"/>
                <a:ea typeface="+mn-ea"/>
                <a:cs typeface="+mn-cs"/>
              </a:rPr>
              <a:t>policy</a:t>
            </a:r>
            <a:endParaRPr lang="es-VE" sz="1200" b="0" i="0" kern="1200" dirty="0" smtClean="0">
              <a:solidFill>
                <a:schemeClr val="tx1"/>
              </a:solidFill>
              <a:effectLst/>
              <a:latin typeface="+mn-lt"/>
              <a:ea typeface="+mn-ea"/>
              <a:cs typeface="+mn-cs"/>
            </a:endParaRPr>
          </a:p>
          <a:p>
            <a:r>
              <a:rPr lang="es-VE" sz="1200" b="0" i="0" kern="1200" dirty="0" smtClean="0">
                <a:solidFill>
                  <a:schemeClr val="tx1"/>
                </a:solidFill>
                <a:effectLst/>
                <a:latin typeface="+mn-lt"/>
                <a:ea typeface="+mn-ea"/>
                <a:cs typeface="+mn-cs"/>
              </a:rPr>
              <a:t>7.</a:t>
            </a:r>
            <a:r>
              <a:rPr lang="es-VE" sz="1200" b="0" i="0" kern="1200" baseline="0" dirty="0" smtClean="0">
                <a:solidFill>
                  <a:schemeClr val="tx1"/>
                </a:solidFill>
                <a:effectLst/>
                <a:latin typeface="+mn-lt"/>
                <a:ea typeface="+mn-ea"/>
                <a:cs typeface="+mn-cs"/>
              </a:rPr>
              <a:t> </a:t>
            </a:r>
            <a:r>
              <a:rPr lang="es-VE" sz="1200" b="0" i="0" kern="1200" dirty="0" smtClean="0">
                <a:solidFill>
                  <a:schemeClr val="tx1"/>
                </a:solidFill>
                <a:effectLst/>
                <a:latin typeface="+mn-lt"/>
                <a:ea typeface="+mn-ea"/>
                <a:cs typeface="+mn-cs"/>
              </a:rPr>
              <a:t>Active </a:t>
            </a:r>
            <a:r>
              <a:rPr lang="es-VE" sz="1200" b="0" i="0" kern="1200" dirty="0" err="1" smtClean="0">
                <a:solidFill>
                  <a:schemeClr val="tx1"/>
                </a:solidFill>
                <a:effectLst/>
                <a:latin typeface="+mn-lt"/>
                <a:ea typeface="+mn-ea"/>
                <a:cs typeface="+mn-cs"/>
              </a:rPr>
              <a:t>policies</a:t>
            </a:r>
            <a:endParaRPr lang="es-VE" sz="1200" b="0" i="0" kern="1200" dirty="0" smtClean="0">
              <a:solidFill>
                <a:schemeClr val="tx1"/>
              </a:solidFill>
              <a:effectLst/>
              <a:latin typeface="+mn-lt"/>
              <a:ea typeface="+mn-ea"/>
              <a:cs typeface="+mn-cs"/>
            </a:endParaRPr>
          </a:p>
          <a:p>
            <a:endParaRPr lang="es-VE"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Keep in mind that only one policy whose type is </a:t>
            </a:r>
            <a:r>
              <a:rPr lang="en-US" dirty="0" smtClean="0"/>
              <a:t>Database</a:t>
            </a:r>
            <a:r>
              <a:rPr lang="en-US" sz="1200" b="0" i="0" kern="1200" dirty="0" smtClean="0">
                <a:solidFill>
                  <a:schemeClr val="tx1"/>
                </a:solidFill>
                <a:effectLst/>
                <a:latin typeface="+mn-lt"/>
                <a:ea typeface="+mn-ea"/>
                <a:cs typeface="+mn-cs"/>
              </a:rPr>
              <a:t> and one policy whose type is not </a:t>
            </a:r>
            <a:r>
              <a:rPr lang="en-US" dirty="0" smtClean="0"/>
              <a:t>Database</a:t>
            </a:r>
            <a:r>
              <a:rPr lang="en-US" sz="1200" b="0" i="0" kern="1200" dirty="0" smtClean="0">
                <a:solidFill>
                  <a:schemeClr val="tx1"/>
                </a:solidFill>
                <a:effectLst/>
                <a:latin typeface="+mn-lt"/>
                <a:ea typeface="+mn-ea"/>
                <a:cs typeface="+mn-cs"/>
              </a:rPr>
              <a:t> could be active at any given time.</a:t>
            </a:r>
            <a:endParaRPr lang="es-VE" dirty="0"/>
          </a:p>
        </p:txBody>
      </p:sp>
      <p:sp>
        <p:nvSpPr>
          <p:cNvPr id="4" name="Marcador de número de diapositiva 3"/>
          <p:cNvSpPr>
            <a:spLocks noGrp="1"/>
          </p:cNvSpPr>
          <p:nvPr>
            <p:ph type="sldNum" sz="quarter" idx="10"/>
          </p:nvPr>
        </p:nvSpPr>
        <p:spPr/>
        <p:txBody>
          <a:bodyPr/>
          <a:lstStyle/>
          <a:p>
            <a:fld id="{ACB16BB8-5F0B-4AE8-B7C4-0765A4981364}" type="slidenum">
              <a:rPr lang="es-VE" smtClean="0"/>
              <a:t>141</a:t>
            </a:fld>
            <a:endParaRPr lang="es-VE" dirty="0"/>
          </a:p>
        </p:txBody>
      </p:sp>
    </p:spTree>
    <p:extLst>
      <p:ext uri="{BB962C8B-B14F-4D97-AF65-F5344CB8AC3E}">
        <p14:creationId xmlns:p14="http://schemas.microsoft.com/office/powerpoint/2010/main" val="224367663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VE" sz="1200" b="0" i="0" kern="1200" dirty="0" err="1" smtClean="0">
                <a:solidFill>
                  <a:schemeClr val="tx1"/>
                </a:solidFill>
                <a:effectLst/>
                <a:latin typeface="+mn-lt"/>
                <a:ea typeface="+mn-ea"/>
                <a:cs typeface="+mn-cs"/>
              </a:rPr>
              <a:t>Warning</a:t>
            </a:r>
            <a:r>
              <a:rPr lang="es-VE" sz="1200" b="0" i="0" kern="1200" dirty="0" smtClean="0">
                <a:solidFill>
                  <a:schemeClr val="tx1"/>
                </a:solidFill>
                <a:effectLst/>
                <a:latin typeface="+mn-lt"/>
                <a:ea typeface="+mn-ea"/>
                <a:cs typeface="+mn-cs"/>
              </a:rPr>
              <a:t> </a:t>
            </a:r>
            <a:r>
              <a:rPr lang="es-VE" sz="1200" b="0" i="0" kern="1200" dirty="0" err="1" smtClean="0">
                <a:solidFill>
                  <a:schemeClr val="tx1"/>
                </a:solidFill>
                <a:effectLst/>
                <a:latin typeface="+mn-lt"/>
                <a:ea typeface="+mn-ea"/>
                <a:cs typeface="+mn-cs"/>
              </a:rPr>
              <a:t>message</a:t>
            </a:r>
            <a:endParaRPr lang="es-VE" dirty="0"/>
          </a:p>
        </p:txBody>
      </p:sp>
      <p:sp>
        <p:nvSpPr>
          <p:cNvPr id="4" name="Marcador de número de diapositiva 3"/>
          <p:cNvSpPr>
            <a:spLocks noGrp="1"/>
          </p:cNvSpPr>
          <p:nvPr>
            <p:ph type="sldNum" sz="quarter" idx="10"/>
          </p:nvPr>
        </p:nvSpPr>
        <p:spPr/>
        <p:txBody>
          <a:bodyPr/>
          <a:lstStyle/>
          <a:p>
            <a:fld id="{ACB16BB8-5F0B-4AE8-B7C4-0765A4981364}" type="slidenum">
              <a:rPr lang="es-VE" smtClean="0"/>
              <a:t>142</a:t>
            </a:fld>
            <a:endParaRPr lang="es-VE" dirty="0"/>
          </a:p>
        </p:txBody>
      </p:sp>
    </p:spTree>
    <p:extLst>
      <p:ext uri="{BB962C8B-B14F-4D97-AF65-F5344CB8AC3E}">
        <p14:creationId xmlns:p14="http://schemas.microsoft.com/office/powerpoint/2010/main" val="238958874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VE" dirty="0" smtClean="0"/>
              <a:t>9. </a:t>
            </a:r>
            <a:r>
              <a:rPr lang="es-VE" sz="1200" b="0" i="0" kern="1200" dirty="0" smtClean="0">
                <a:solidFill>
                  <a:schemeClr val="tx1"/>
                </a:solidFill>
                <a:effectLst/>
                <a:latin typeface="+mn-lt"/>
                <a:ea typeface="+mn-ea"/>
                <a:cs typeface="+mn-cs"/>
              </a:rPr>
              <a:t>Stop capture</a:t>
            </a:r>
          </a:p>
          <a:p>
            <a:r>
              <a:rPr lang="es-VE" sz="1200" b="0" i="0" kern="1200" dirty="0" smtClean="0">
                <a:solidFill>
                  <a:schemeClr val="tx1"/>
                </a:solidFill>
                <a:effectLst/>
                <a:latin typeface="+mn-lt"/>
                <a:ea typeface="+mn-ea"/>
                <a:cs typeface="+mn-cs"/>
              </a:rPr>
              <a:t>10.</a:t>
            </a:r>
            <a:r>
              <a:rPr lang="es-VE"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Stop capture and generate report</a:t>
            </a:r>
            <a:endParaRPr lang="es-VE" sz="1200" b="0" i="0" kern="1200" dirty="0" smtClean="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ACB16BB8-5F0B-4AE8-B7C4-0765A4981364}" type="slidenum">
              <a:rPr lang="es-VE" smtClean="0"/>
              <a:t>143</a:t>
            </a:fld>
            <a:endParaRPr lang="es-VE" dirty="0"/>
          </a:p>
        </p:txBody>
      </p:sp>
    </p:spTree>
    <p:extLst>
      <p:ext uri="{BB962C8B-B14F-4D97-AF65-F5344CB8AC3E}">
        <p14:creationId xmlns:p14="http://schemas.microsoft.com/office/powerpoint/2010/main" val="275586642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VE" sz="1200" b="0" i="0" kern="1200" dirty="0" err="1" smtClean="0">
                <a:solidFill>
                  <a:schemeClr val="tx1"/>
                </a:solidFill>
                <a:effectLst/>
                <a:latin typeface="+mn-lt"/>
                <a:ea typeface="+mn-ea"/>
                <a:cs typeface="+mn-cs"/>
              </a:rPr>
              <a:t>Confirmation</a:t>
            </a:r>
            <a:endParaRPr lang="es-VE" dirty="0"/>
          </a:p>
        </p:txBody>
      </p:sp>
      <p:sp>
        <p:nvSpPr>
          <p:cNvPr id="4" name="Marcador de número de diapositiva 3"/>
          <p:cNvSpPr>
            <a:spLocks noGrp="1"/>
          </p:cNvSpPr>
          <p:nvPr>
            <p:ph type="sldNum" sz="quarter" idx="10"/>
          </p:nvPr>
        </p:nvSpPr>
        <p:spPr/>
        <p:txBody>
          <a:bodyPr/>
          <a:lstStyle/>
          <a:p>
            <a:fld id="{ACB16BB8-5F0B-4AE8-B7C4-0765A4981364}" type="slidenum">
              <a:rPr lang="es-VE" smtClean="0"/>
              <a:t>144</a:t>
            </a:fld>
            <a:endParaRPr lang="es-VE" dirty="0"/>
          </a:p>
        </p:txBody>
      </p:sp>
    </p:spTree>
    <p:extLst>
      <p:ext uri="{BB962C8B-B14F-4D97-AF65-F5344CB8AC3E}">
        <p14:creationId xmlns:p14="http://schemas.microsoft.com/office/powerpoint/2010/main" val="17312873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sz="1200" b="0" i="0" kern="1200" dirty="0" smtClean="0">
                <a:solidFill>
                  <a:schemeClr val="tx1"/>
                </a:solidFill>
                <a:effectLst/>
                <a:latin typeface="+mn-lt"/>
                <a:ea typeface="+mn-ea"/>
                <a:cs typeface="+mn-cs"/>
              </a:rPr>
              <a:t>Refresh page (it may take up to several minutes to complete). You should receive result similar to the one shown</a:t>
            </a:r>
          </a:p>
          <a:p>
            <a:r>
              <a:rPr lang="en-US" sz="1200" b="0" i="0" kern="1200" dirty="0" smtClean="0">
                <a:solidFill>
                  <a:schemeClr val="tx1"/>
                </a:solidFill>
                <a:effectLst/>
                <a:latin typeface="+mn-lt"/>
                <a:ea typeface="+mn-ea"/>
                <a:cs typeface="+mn-cs"/>
              </a:rPr>
              <a:t>12. </a:t>
            </a:r>
            <a:r>
              <a:rPr lang="es-VE" sz="1200" b="0" i="0" kern="1200" dirty="0" err="1" smtClean="0">
                <a:solidFill>
                  <a:schemeClr val="tx1"/>
                </a:solidFill>
                <a:effectLst/>
                <a:latin typeface="+mn-lt"/>
                <a:ea typeface="+mn-ea"/>
                <a:cs typeface="+mn-cs"/>
              </a:rPr>
              <a:t>The</a:t>
            </a:r>
            <a:r>
              <a:rPr lang="es-VE" sz="1200" b="0" i="0" kern="1200" dirty="0" smtClean="0">
                <a:solidFill>
                  <a:schemeClr val="tx1"/>
                </a:solidFill>
                <a:effectLst/>
                <a:latin typeface="+mn-lt"/>
                <a:ea typeface="+mn-ea"/>
                <a:cs typeface="+mn-cs"/>
              </a:rPr>
              <a:t> </a:t>
            </a:r>
            <a:r>
              <a:rPr lang="es-VE" sz="1200" b="0" i="0" kern="1200" dirty="0" err="1" smtClean="0">
                <a:solidFill>
                  <a:schemeClr val="tx1"/>
                </a:solidFill>
                <a:effectLst/>
                <a:latin typeface="+mn-lt"/>
                <a:ea typeface="+mn-ea"/>
                <a:cs typeface="+mn-cs"/>
              </a:rPr>
              <a:t>generated</a:t>
            </a:r>
            <a:r>
              <a:rPr lang="es-VE" sz="1200" b="0" i="0" kern="1200" dirty="0" smtClean="0">
                <a:solidFill>
                  <a:schemeClr val="tx1"/>
                </a:solidFill>
                <a:effectLst/>
                <a:latin typeface="+mn-lt"/>
                <a:ea typeface="+mn-ea"/>
                <a:cs typeface="+mn-cs"/>
              </a:rPr>
              <a:t> </a:t>
            </a:r>
            <a:r>
              <a:rPr lang="es-VE" sz="1200" b="0" i="0" kern="1200" dirty="0" err="1" smtClean="0">
                <a:solidFill>
                  <a:schemeClr val="tx1"/>
                </a:solidFill>
                <a:effectLst/>
                <a:latin typeface="+mn-lt"/>
                <a:ea typeface="+mn-ea"/>
                <a:cs typeface="+mn-cs"/>
              </a:rPr>
              <a:t>report</a:t>
            </a:r>
            <a:endParaRPr lang="es-VE"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Test all policies you have created in the previous recipes.</a:t>
            </a:r>
          </a:p>
          <a:p>
            <a:r>
              <a:rPr lang="en-US" dirty="0" smtClean="0"/>
              <a:t/>
            </a:r>
            <a:br>
              <a:rPr lang="en-US" dirty="0" smtClean="0"/>
            </a:br>
            <a:endParaRPr lang="es-VE" dirty="0"/>
          </a:p>
        </p:txBody>
      </p:sp>
      <p:sp>
        <p:nvSpPr>
          <p:cNvPr id="4" name="Marcador de número de diapositiva 3"/>
          <p:cNvSpPr>
            <a:spLocks noGrp="1"/>
          </p:cNvSpPr>
          <p:nvPr>
            <p:ph type="sldNum" sz="quarter" idx="10"/>
          </p:nvPr>
        </p:nvSpPr>
        <p:spPr/>
        <p:txBody>
          <a:bodyPr/>
          <a:lstStyle/>
          <a:p>
            <a:fld id="{ACB16BB8-5F0B-4AE8-B7C4-0765A4981364}" type="slidenum">
              <a:rPr lang="es-VE" smtClean="0"/>
              <a:t>145</a:t>
            </a:fld>
            <a:endParaRPr lang="es-VE" dirty="0"/>
          </a:p>
        </p:txBody>
      </p:sp>
    </p:spTree>
    <p:extLst>
      <p:ext uri="{BB962C8B-B14F-4D97-AF65-F5344CB8AC3E}">
        <p14:creationId xmlns:p14="http://schemas.microsoft.com/office/powerpoint/2010/main" val="405294925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VE" dirty="0" smtClean="0"/>
              <a:t>1.</a:t>
            </a:r>
            <a:r>
              <a:rPr lang="es-VE" baseline="0" dirty="0" smtClean="0"/>
              <a:t> </a:t>
            </a:r>
            <a:r>
              <a:rPr lang="es-VE" sz="1200" b="0" i="0" kern="1200" dirty="0" err="1" smtClean="0">
                <a:solidFill>
                  <a:schemeClr val="tx1"/>
                </a:solidFill>
                <a:effectLst/>
                <a:latin typeface="+mn-lt"/>
                <a:ea typeface="+mn-ea"/>
                <a:cs typeface="+mn-cs"/>
              </a:rPr>
              <a:t>Usage</a:t>
            </a:r>
            <a:r>
              <a:rPr lang="es-VE" sz="1200" b="0" i="0" kern="1200" dirty="0" smtClean="0">
                <a:solidFill>
                  <a:schemeClr val="tx1"/>
                </a:solidFill>
                <a:effectLst/>
                <a:latin typeface="+mn-lt"/>
                <a:ea typeface="+mn-ea"/>
                <a:cs typeface="+mn-cs"/>
              </a:rPr>
              <a:t> </a:t>
            </a:r>
            <a:r>
              <a:rPr lang="es-VE" sz="1200" b="0" i="0" kern="1200" dirty="0" err="1" smtClean="0">
                <a:solidFill>
                  <a:schemeClr val="tx1"/>
                </a:solidFill>
                <a:effectLst/>
                <a:latin typeface="+mn-lt"/>
                <a:ea typeface="+mn-ea"/>
                <a:cs typeface="+mn-cs"/>
              </a:rPr>
              <a:t>Summary</a:t>
            </a:r>
            <a:endParaRPr lang="es-VE" dirty="0"/>
          </a:p>
        </p:txBody>
      </p:sp>
      <p:sp>
        <p:nvSpPr>
          <p:cNvPr id="4" name="Marcador de número de diapositiva 3"/>
          <p:cNvSpPr>
            <a:spLocks noGrp="1"/>
          </p:cNvSpPr>
          <p:nvPr>
            <p:ph type="sldNum" sz="quarter" idx="10"/>
          </p:nvPr>
        </p:nvSpPr>
        <p:spPr/>
        <p:txBody>
          <a:bodyPr/>
          <a:lstStyle/>
          <a:p>
            <a:fld id="{ACB16BB8-5F0B-4AE8-B7C4-0765A4981364}" type="slidenum">
              <a:rPr lang="es-VE" smtClean="0"/>
              <a:t>147</a:t>
            </a:fld>
            <a:endParaRPr lang="es-VE" dirty="0"/>
          </a:p>
        </p:txBody>
      </p:sp>
    </p:spTree>
    <p:extLst>
      <p:ext uri="{BB962C8B-B14F-4D97-AF65-F5344CB8AC3E}">
        <p14:creationId xmlns:p14="http://schemas.microsoft.com/office/powerpoint/2010/main" val="35082964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VE" sz="1200" b="0" i="0" kern="1200" dirty="0" smtClean="0">
                <a:solidFill>
                  <a:schemeClr val="tx1"/>
                </a:solidFill>
                <a:effectLst/>
                <a:latin typeface="+mn-lt"/>
                <a:ea typeface="+mn-ea"/>
                <a:cs typeface="+mn-cs"/>
              </a:rPr>
              <a:t>Maja can </a:t>
            </a:r>
            <a:r>
              <a:rPr lang="es-VE" sz="1200" b="0" i="0" kern="1200" dirty="0" err="1" smtClean="0">
                <a:solidFill>
                  <a:schemeClr val="tx1"/>
                </a:solidFill>
                <a:effectLst/>
                <a:latin typeface="+mn-lt"/>
                <a:ea typeface="+mn-ea"/>
                <a:cs typeface="+mn-cs"/>
              </a:rPr>
              <a:t>access</a:t>
            </a:r>
            <a:r>
              <a:rPr lang="es-VE" sz="1200" b="0" i="0" kern="1200" dirty="0" smtClean="0">
                <a:solidFill>
                  <a:schemeClr val="tx1"/>
                </a:solidFill>
                <a:effectLst/>
                <a:latin typeface="+mn-lt"/>
                <a:ea typeface="+mn-ea"/>
                <a:cs typeface="+mn-cs"/>
              </a:rPr>
              <a:t> data</a:t>
            </a:r>
            <a:endParaRPr lang="es-VE" dirty="0"/>
          </a:p>
        </p:txBody>
      </p:sp>
      <p:sp>
        <p:nvSpPr>
          <p:cNvPr id="4" name="Marcador de número de diapositiva 3"/>
          <p:cNvSpPr>
            <a:spLocks noGrp="1"/>
          </p:cNvSpPr>
          <p:nvPr>
            <p:ph type="sldNum" sz="quarter" idx="10"/>
          </p:nvPr>
        </p:nvSpPr>
        <p:spPr/>
        <p:txBody>
          <a:bodyPr/>
          <a:lstStyle/>
          <a:p>
            <a:fld id="{ACB16BB8-5F0B-4AE8-B7C4-0765A4981364}" type="slidenum">
              <a:rPr lang="es-VE" smtClean="0"/>
              <a:t>48</a:t>
            </a:fld>
            <a:endParaRPr lang="es-VE"/>
          </a:p>
        </p:txBody>
      </p:sp>
    </p:spTree>
    <p:extLst>
      <p:ext uri="{BB962C8B-B14F-4D97-AF65-F5344CB8AC3E}">
        <p14:creationId xmlns:p14="http://schemas.microsoft.com/office/powerpoint/2010/main" val="258080845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sz="1200" b="0" i="0" kern="1200" dirty="0" smtClean="0">
                <a:solidFill>
                  <a:schemeClr val="tx1"/>
                </a:solidFill>
                <a:effectLst/>
                <a:latin typeface="+mn-lt"/>
                <a:ea typeface="+mn-ea"/>
                <a:cs typeface="+mn-cs"/>
              </a:rPr>
              <a:t>Report the used privileges recorded for the user Alan based on the database policy</a:t>
            </a:r>
            <a:endParaRPr lang="es-VE" dirty="0"/>
          </a:p>
        </p:txBody>
      </p:sp>
      <p:sp>
        <p:nvSpPr>
          <p:cNvPr id="4" name="Marcador de número de diapositiva 3"/>
          <p:cNvSpPr>
            <a:spLocks noGrp="1"/>
          </p:cNvSpPr>
          <p:nvPr>
            <p:ph type="sldNum" sz="quarter" idx="10"/>
          </p:nvPr>
        </p:nvSpPr>
        <p:spPr/>
        <p:txBody>
          <a:bodyPr/>
          <a:lstStyle/>
          <a:p>
            <a:fld id="{ACB16BB8-5F0B-4AE8-B7C4-0765A4981364}" type="slidenum">
              <a:rPr lang="es-VE" smtClean="0"/>
              <a:t>148</a:t>
            </a:fld>
            <a:endParaRPr lang="es-VE" dirty="0"/>
          </a:p>
        </p:txBody>
      </p:sp>
    </p:spTree>
    <p:extLst>
      <p:ext uri="{BB962C8B-B14F-4D97-AF65-F5344CB8AC3E}">
        <p14:creationId xmlns:p14="http://schemas.microsoft.com/office/powerpoint/2010/main" val="409337390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The used privileges recorded for the user Nick based on role policy</a:t>
            </a:r>
            <a:endParaRPr lang="es-VE" dirty="0"/>
          </a:p>
        </p:txBody>
      </p:sp>
      <p:sp>
        <p:nvSpPr>
          <p:cNvPr id="4" name="Marcador de número de diapositiva 3"/>
          <p:cNvSpPr>
            <a:spLocks noGrp="1"/>
          </p:cNvSpPr>
          <p:nvPr>
            <p:ph type="sldNum" sz="quarter" idx="10"/>
          </p:nvPr>
        </p:nvSpPr>
        <p:spPr/>
        <p:txBody>
          <a:bodyPr/>
          <a:lstStyle/>
          <a:p>
            <a:fld id="{ACB16BB8-5F0B-4AE8-B7C4-0765A4981364}" type="slidenum">
              <a:rPr lang="es-VE" smtClean="0"/>
              <a:t>149</a:t>
            </a:fld>
            <a:endParaRPr lang="es-VE" dirty="0"/>
          </a:p>
        </p:txBody>
      </p:sp>
    </p:spTree>
    <p:extLst>
      <p:ext uri="{BB962C8B-B14F-4D97-AF65-F5344CB8AC3E}">
        <p14:creationId xmlns:p14="http://schemas.microsoft.com/office/powerpoint/2010/main" val="118315750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VE" sz="1200" b="0" i="0" kern="1200" dirty="0" err="1" smtClean="0">
                <a:solidFill>
                  <a:schemeClr val="tx1"/>
                </a:solidFill>
                <a:effectLst/>
                <a:latin typeface="+mn-lt"/>
                <a:ea typeface="+mn-ea"/>
                <a:cs typeface="+mn-cs"/>
              </a:rPr>
              <a:t>Reports</a:t>
            </a:r>
            <a:endParaRPr lang="es-VE" dirty="0"/>
          </a:p>
        </p:txBody>
      </p:sp>
      <p:sp>
        <p:nvSpPr>
          <p:cNvPr id="4" name="Marcador de número de diapositiva 3"/>
          <p:cNvSpPr>
            <a:spLocks noGrp="1"/>
          </p:cNvSpPr>
          <p:nvPr>
            <p:ph type="sldNum" sz="quarter" idx="10"/>
          </p:nvPr>
        </p:nvSpPr>
        <p:spPr/>
        <p:txBody>
          <a:bodyPr/>
          <a:lstStyle/>
          <a:p>
            <a:fld id="{ACB16BB8-5F0B-4AE8-B7C4-0765A4981364}" type="slidenum">
              <a:rPr lang="es-VE" smtClean="0"/>
              <a:t>151</a:t>
            </a:fld>
            <a:endParaRPr lang="es-VE" dirty="0"/>
          </a:p>
        </p:txBody>
      </p:sp>
    </p:spTree>
    <p:extLst>
      <p:ext uri="{BB962C8B-B14F-4D97-AF65-F5344CB8AC3E}">
        <p14:creationId xmlns:p14="http://schemas.microsoft.com/office/powerpoint/2010/main" val="387086300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The Unused object privileges report</a:t>
            </a:r>
            <a:endParaRPr lang="es-VE" dirty="0"/>
          </a:p>
        </p:txBody>
      </p:sp>
      <p:sp>
        <p:nvSpPr>
          <p:cNvPr id="4" name="Marcador de número de diapositiva 3"/>
          <p:cNvSpPr>
            <a:spLocks noGrp="1"/>
          </p:cNvSpPr>
          <p:nvPr>
            <p:ph type="sldNum" sz="quarter" idx="10"/>
          </p:nvPr>
        </p:nvSpPr>
        <p:spPr/>
        <p:txBody>
          <a:bodyPr/>
          <a:lstStyle/>
          <a:p>
            <a:fld id="{ACB16BB8-5F0B-4AE8-B7C4-0765A4981364}" type="slidenum">
              <a:rPr lang="es-VE" smtClean="0"/>
              <a:t>155</a:t>
            </a:fld>
            <a:endParaRPr lang="es-VE" dirty="0"/>
          </a:p>
        </p:txBody>
      </p:sp>
    </p:spTree>
    <p:extLst>
      <p:ext uri="{BB962C8B-B14F-4D97-AF65-F5344CB8AC3E}">
        <p14:creationId xmlns:p14="http://schemas.microsoft.com/office/powerpoint/2010/main" val="106070154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sz="1200" b="0" i="0" kern="1200" dirty="0" smtClean="0">
                <a:solidFill>
                  <a:schemeClr val="tx1"/>
                </a:solidFill>
                <a:effectLst/>
                <a:latin typeface="+mn-lt"/>
                <a:ea typeface="+mn-ea"/>
                <a:cs typeface="+mn-cs"/>
              </a:rPr>
              <a:t>Create a new role based on policy</a:t>
            </a:r>
            <a:endParaRPr lang="es-VE" dirty="0"/>
          </a:p>
        </p:txBody>
      </p:sp>
      <p:sp>
        <p:nvSpPr>
          <p:cNvPr id="4" name="Marcador de número de diapositiva 3"/>
          <p:cNvSpPr>
            <a:spLocks noGrp="1"/>
          </p:cNvSpPr>
          <p:nvPr>
            <p:ph type="sldNum" sz="quarter" idx="10"/>
          </p:nvPr>
        </p:nvSpPr>
        <p:spPr/>
        <p:txBody>
          <a:bodyPr/>
          <a:lstStyle/>
          <a:p>
            <a:fld id="{ACB16BB8-5F0B-4AE8-B7C4-0765A4981364}" type="slidenum">
              <a:rPr lang="es-VE" smtClean="0"/>
              <a:t>158</a:t>
            </a:fld>
            <a:endParaRPr lang="es-VE" dirty="0"/>
          </a:p>
        </p:txBody>
      </p:sp>
    </p:spTree>
    <p:extLst>
      <p:ext uri="{BB962C8B-B14F-4D97-AF65-F5344CB8AC3E}">
        <p14:creationId xmlns:p14="http://schemas.microsoft.com/office/powerpoint/2010/main" val="27474533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smtClean="0"/>
              <a:t>Figure 1 depicts that in </a:t>
            </a:r>
            <a:r>
              <a:rPr lang="en-US" dirty="0" err="1" smtClean="0"/>
              <a:t>preunified</a:t>
            </a:r>
            <a:r>
              <a:rPr lang="en-US" dirty="0" smtClean="0"/>
              <a:t> auditing architecture, there were many audit trails. Now, there is one consolidated unified audit trail, which simplifies management, and auditors can more easily find audited data they are looking for.</a:t>
            </a:r>
          </a:p>
          <a:p>
            <a:endParaRPr lang="en-US" dirty="0" smtClean="0"/>
          </a:p>
          <a:p>
            <a:endParaRPr lang="es-VE" dirty="0"/>
          </a:p>
        </p:txBody>
      </p:sp>
      <p:sp>
        <p:nvSpPr>
          <p:cNvPr id="4" name="Marcador de número de diapositiva 3"/>
          <p:cNvSpPr>
            <a:spLocks noGrp="1"/>
          </p:cNvSpPr>
          <p:nvPr>
            <p:ph type="sldNum" sz="quarter" idx="10"/>
          </p:nvPr>
        </p:nvSpPr>
        <p:spPr/>
        <p:txBody>
          <a:bodyPr/>
          <a:lstStyle/>
          <a:p>
            <a:fld id="{0BF0348A-FFB9-4DAA-AC3C-05969C825BB6}" type="slidenum">
              <a:rPr lang="es-VE" smtClean="0">
                <a:solidFill>
                  <a:prstClr val="black"/>
                </a:solidFill>
              </a:rPr>
              <a:pPr/>
              <a:t>164</a:t>
            </a:fld>
            <a:endParaRPr lang="es-VE">
              <a:solidFill>
                <a:prstClr val="black"/>
              </a:solidFill>
            </a:endParaRPr>
          </a:p>
        </p:txBody>
      </p:sp>
    </p:spTree>
    <p:extLst>
      <p:ext uri="{BB962C8B-B14F-4D97-AF65-F5344CB8AC3E}">
        <p14:creationId xmlns:p14="http://schemas.microsoft.com/office/powerpoint/2010/main" val="12098509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VE" dirty="0"/>
          </a:p>
        </p:txBody>
      </p:sp>
      <p:sp>
        <p:nvSpPr>
          <p:cNvPr id="4" name="Marcador de número de diapositiva 3"/>
          <p:cNvSpPr>
            <a:spLocks noGrp="1"/>
          </p:cNvSpPr>
          <p:nvPr>
            <p:ph type="sldNum" sz="quarter" idx="10"/>
          </p:nvPr>
        </p:nvSpPr>
        <p:spPr/>
        <p:txBody>
          <a:bodyPr/>
          <a:lstStyle/>
          <a:p>
            <a:fld id="{0BF0348A-FFB9-4DAA-AC3C-05969C825BB6}" type="slidenum">
              <a:rPr lang="es-VE" smtClean="0">
                <a:solidFill>
                  <a:prstClr val="black"/>
                </a:solidFill>
              </a:rPr>
              <a:pPr/>
              <a:t>165</a:t>
            </a:fld>
            <a:endParaRPr lang="es-VE">
              <a:solidFill>
                <a:prstClr val="black"/>
              </a:solidFill>
            </a:endParaRPr>
          </a:p>
        </p:txBody>
      </p:sp>
    </p:spTree>
    <p:extLst>
      <p:ext uri="{BB962C8B-B14F-4D97-AF65-F5344CB8AC3E}">
        <p14:creationId xmlns:p14="http://schemas.microsoft.com/office/powerpoint/2010/main" val="79282007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VE" dirty="0" smtClean="0"/>
              <a:t>1. </a:t>
            </a:r>
            <a:r>
              <a:rPr lang="en-US" dirty="0" smtClean="0"/>
              <a:t>(everything like it was in previous versions)</a:t>
            </a:r>
            <a:endParaRPr lang="es-VE" dirty="0"/>
          </a:p>
        </p:txBody>
      </p:sp>
      <p:sp>
        <p:nvSpPr>
          <p:cNvPr id="4" name="Marcador de número de diapositiva 3"/>
          <p:cNvSpPr>
            <a:spLocks noGrp="1"/>
          </p:cNvSpPr>
          <p:nvPr>
            <p:ph type="sldNum" sz="quarter" idx="10"/>
          </p:nvPr>
        </p:nvSpPr>
        <p:spPr/>
        <p:txBody>
          <a:bodyPr/>
          <a:lstStyle/>
          <a:p>
            <a:fld id="{0BF0348A-FFB9-4DAA-AC3C-05969C825BB6}" type="slidenum">
              <a:rPr lang="es-VE" smtClean="0">
                <a:solidFill>
                  <a:prstClr val="black"/>
                </a:solidFill>
              </a:rPr>
              <a:pPr/>
              <a:t>167</a:t>
            </a:fld>
            <a:endParaRPr lang="es-VE">
              <a:solidFill>
                <a:prstClr val="black"/>
              </a:solidFill>
            </a:endParaRPr>
          </a:p>
        </p:txBody>
      </p:sp>
    </p:spTree>
    <p:extLst>
      <p:ext uri="{BB962C8B-B14F-4D97-AF65-F5344CB8AC3E}">
        <p14:creationId xmlns:p14="http://schemas.microsoft.com/office/powerpoint/2010/main" val="67492736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smtClean="0"/>
          </a:p>
          <a:p>
            <a:r>
              <a:rPr lang="en-US" dirty="0" smtClean="0"/>
              <a:t>Also, using syslog and writing audit records to OS are not supported. </a:t>
            </a:r>
          </a:p>
          <a:p>
            <a:endParaRPr lang="es-VE" dirty="0"/>
          </a:p>
        </p:txBody>
      </p:sp>
      <p:sp>
        <p:nvSpPr>
          <p:cNvPr id="4" name="Marcador de número de diapositiva 3"/>
          <p:cNvSpPr>
            <a:spLocks noGrp="1"/>
          </p:cNvSpPr>
          <p:nvPr>
            <p:ph type="sldNum" sz="quarter" idx="10"/>
          </p:nvPr>
        </p:nvSpPr>
        <p:spPr/>
        <p:txBody>
          <a:bodyPr/>
          <a:lstStyle/>
          <a:p>
            <a:fld id="{0BF0348A-FFB9-4DAA-AC3C-05969C825BB6}" type="slidenum">
              <a:rPr lang="es-VE" smtClean="0">
                <a:solidFill>
                  <a:prstClr val="black"/>
                </a:solidFill>
              </a:rPr>
              <a:pPr/>
              <a:t>168</a:t>
            </a:fld>
            <a:endParaRPr lang="es-VE">
              <a:solidFill>
                <a:prstClr val="black"/>
              </a:solidFill>
            </a:endParaRPr>
          </a:p>
        </p:txBody>
      </p:sp>
    </p:spTree>
    <p:extLst>
      <p:ext uri="{BB962C8B-B14F-4D97-AF65-F5344CB8AC3E}">
        <p14:creationId xmlns:p14="http://schemas.microsoft.com/office/powerpoint/2010/main" val="385219689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smtClean="0"/>
              <a:t>A predefined unified audit policy is a named set of commonly used and recommended audit settings, which already exists in Oracle Database 12c. In Oracle Database 12.1.0.1, there are five predefined unified audit policies, whereas there are eight predefined audit policies in Oracle Database 12.1.0.2. Table 1 lists predefined audit policies.</a:t>
            </a:r>
          </a:p>
          <a:p>
            <a:endParaRPr lang="en-US" dirty="0" smtClean="0"/>
          </a:p>
          <a:p>
            <a:r>
              <a:rPr lang="en-US" dirty="0" smtClean="0"/>
              <a:t>Even though predefined audit policies have the same name in different versions of Oracle Database, it doesn't necessarily mean that they are always identical.</a:t>
            </a:r>
          </a:p>
          <a:p>
            <a:endParaRPr lang="en-US" dirty="0" smtClean="0"/>
          </a:p>
          <a:p>
            <a:endParaRPr lang="es-VE" dirty="0"/>
          </a:p>
        </p:txBody>
      </p:sp>
      <p:sp>
        <p:nvSpPr>
          <p:cNvPr id="4" name="Marcador de número de diapositiva 3"/>
          <p:cNvSpPr>
            <a:spLocks noGrp="1"/>
          </p:cNvSpPr>
          <p:nvPr>
            <p:ph type="sldNum" sz="quarter" idx="10"/>
          </p:nvPr>
        </p:nvSpPr>
        <p:spPr/>
        <p:txBody>
          <a:bodyPr/>
          <a:lstStyle/>
          <a:p>
            <a:fld id="{0BF0348A-FFB9-4DAA-AC3C-05969C825BB6}" type="slidenum">
              <a:rPr lang="es-VE" smtClean="0">
                <a:solidFill>
                  <a:prstClr val="black"/>
                </a:solidFill>
              </a:rPr>
              <a:pPr/>
              <a:t>169</a:t>
            </a:fld>
            <a:endParaRPr lang="es-VE">
              <a:solidFill>
                <a:prstClr val="black"/>
              </a:solidFill>
            </a:endParaRPr>
          </a:p>
        </p:txBody>
      </p:sp>
    </p:spTree>
    <p:extLst>
      <p:ext uri="{BB962C8B-B14F-4D97-AF65-F5344CB8AC3E}">
        <p14:creationId xmlns:p14="http://schemas.microsoft.com/office/powerpoint/2010/main" val="13264179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VE" dirty="0" smtClean="0"/>
              <a:t>2. </a:t>
            </a:r>
            <a:r>
              <a:rPr lang="en-US" sz="1200" b="0" i="0" kern="1200" dirty="0" smtClean="0">
                <a:solidFill>
                  <a:schemeClr val="tx1"/>
                </a:solidFill>
                <a:effectLst/>
                <a:latin typeface="+mn-lt"/>
                <a:ea typeface="+mn-ea"/>
                <a:cs typeface="+mn-cs"/>
              </a:rPr>
              <a:t>Temporary grant the </a:t>
            </a:r>
            <a:r>
              <a:rPr lang="en-US" sz="1200" b="0" i="0" kern="1200" dirty="0" err="1" smtClean="0">
                <a:solidFill>
                  <a:schemeClr val="tx1"/>
                </a:solidFill>
                <a:effectLst/>
                <a:latin typeface="+mn-lt"/>
                <a:ea typeface="+mn-ea"/>
                <a:cs typeface="+mn-cs"/>
              </a:rPr>
              <a:t>susan</a:t>
            </a:r>
            <a:r>
              <a:rPr lang="en-US" sz="1200" b="0" i="0" kern="1200" dirty="0" smtClean="0">
                <a:solidFill>
                  <a:schemeClr val="tx1"/>
                </a:solidFill>
                <a:effectLst/>
                <a:latin typeface="+mn-lt"/>
                <a:ea typeface="+mn-ea"/>
                <a:cs typeface="+mn-cs"/>
              </a:rPr>
              <a:t> privilege</a:t>
            </a:r>
          </a:p>
          <a:p>
            <a:r>
              <a:rPr lang="en-US" sz="1200" b="0" i="0" kern="1200" dirty="0" smtClean="0">
                <a:solidFill>
                  <a:schemeClr val="tx1"/>
                </a:solidFill>
                <a:effectLst/>
                <a:latin typeface="+mn-lt"/>
                <a:ea typeface="+mn-ea"/>
                <a:cs typeface="+mn-cs"/>
              </a:rPr>
              <a:t>3.</a:t>
            </a:r>
            <a:r>
              <a:rPr lang="en-US" sz="1200" b="0" i="0" kern="1200" baseline="0" dirty="0" smtClean="0">
                <a:solidFill>
                  <a:schemeClr val="tx1"/>
                </a:solidFill>
                <a:effectLst/>
                <a:latin typeface="+mn-lt"/>
                <a:ea typeface="+mn-ea"/>
                <a:cs typeface="+mn-cs"/>
              </a:rPr>
              <a:t> Susan can't access data</a:t>
            </a:r>
            <a:endParaRPr lang="es-VE" dirty="0"/>
          </a:p>
        </p:txBody>
      </p:sp>
      <p:sp>
        <p:nvSpPr>
          <p:cNvPr id="4" name="Marcador de número de diapositiva 3"/>
          <p:cNvSpPr>
            <a:spLocks noGrp="1"/>
          </p:cNvSpPr>
          <p:nvPr>
            <p:ph type="sldNum" sz="quarter" idx="10"/>
          </p:nvPr>
        </p:nvSpPr>
        <p:spPr/>
        <p:txBody>
          <a:bodyPr/>
          <a:lstStyle/>
          <a:p>
            <a:fld id="{ACB16BB8-5F0B-4AE8-B7C4-0765A4981364}" type="slidenum">
              <a:rPr lang="es-VE" smtClean="0"/>
              <a:t>49</a:t>
            </a:fld>
            <a:endParaRPr lang="es-VE"/>
          </a:p>
        </p:txBody>
      </p:sp>
    </p:spTree>
    <p:extLst>
      <p:ext uri="{BB962C8B-B14F-4D97-AF65-F5344CB8AC3E}">
        <p14:creationId xmlns:p14="http://schemas.microsoft.com/office/powerpoint/2010/main" val="58580096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sz="1200" b="0" i="0" kern="1200" dirty="0" smtClean="0">
                <a:solidFill>
                  <a:schemeClr val="tx1"/>
                </a:solidFill>
                <a:effectLst/>
                <a:latin typeface="+mn-lt"/>
                <a:ea typeface="+mn-ea"/>
                <a:cs typeface="+mn-cs"/>
              </a:rPr>
              <a:t>You will note that the </a:t>
            </a:r>
            <a:r>
              <a:rPr lang="en-US" dirty="0" smtClean="0"/>
              <a:t>ORA_SECURECONFIG</a:t>
            </a:r>
            <a:r>
              <a:rPr lang="en-US" sz="1200" b="0" i="0" kern="1200" dirty="0" smtClean="0">
                <a:solidFill>
                  <a:schemeClr val="tx1"/>
                </a:solidFill>
                <a:effectLst/>
                <a:latin typeface="+mn-lt"/>
                <a:ea typeface="+mn-ea"/>
                <a:cs typeface="+mn-cs"/>
              </a:rPr>
              <a:t> predefined unified audit policy is slightly different (for example, </a:t>
            </a:r>
            <a:r>
              <a:rPr lang="en-US" dirty="0" err="1" smtClean="0"/>
              <a:t>audit_options</a:t>
            </a:r>
            <a:r>
              <a:rPr lang="en-US" dirty="0" smtClean="0"/>
              <a:t>: LOGON, LOGOFF</a:t>
            </a:r>
            <a:r>
              <a:rPr lang="en-US" sz="1200" b="0" i="0" kern="1200" dirty="0" smtClean="0">
                <a:solidFill>
                  <a:schemeClr val="tx1"/>
                </a:solidFill>
                <a:effectLst/>
                <a:latin typeface="+mn-lt"/>
                <a:ea typeface="+mn-ea"/>
                <a:cs typeface="+mn-cs"/>
              </a:rPr>
              <a:t> that exist in 12.1.0.1 are removed from the policy in 12.1.0.2 and </a:t>
            </a:r>
            <a:r>
              <a:rPr lang="en-US" dirty="0" smtClean="0"/>
              <a:t>LOGON</a:t>
            </a:r>
            <a:r>
              <a:rPr lang="en-US" sz="1200" b="0" i="0" kern="1200" dirty="0" smtClean="0">
                <a:solidFill>
                  <a:schemeClr val="tx1"/>
                </a:solidFill>
                <a:effectLst/>
                <a:latin typeface="+mn-lt"/>
                <a:ea typeface="+mn-ea"/>
                <a:cs typeface="+mn-cs"/>
              </a:rPr>
              <a:t> is part of </a:t>
            </a:r>
            <a:r>
              <a:rPr lang="en-US" dirty="0" smtClean="0"/>
              <a:t>ORA_LOGON_FAILURES</a:t>
            </a:r>
            <a:r>
              <a:rPr lang="en-US" sz="1200" b="0" i="0" kern="1200" dirty="0" smtClean="0">
                <a:solidFill>
                  <a:schemeClr val="tx1"/>
                </a:solidFill>
                <a:effectLst/>
                <a:latin typeface="+mn-lt"/>
                <a:ea typeface="+mn-ea"/>
                <a:cs typeface="+mn-cs"/>
              </a:rPr>
              <a:t> policy; also some audit options are added in </a:t>
            </a:r>
            <a:r>
              <a:rPr lang="en-US" dirty="0" smtClean="0"/>
              <a:t>ORA_SECURECONFIG</a:t>
            </a:r>
            <a:r>
              <a:rPr lang="en-US" sz="1200" b="0" i="0" kern="1200" dirty="0" smtClean="0">
                <a:solidFill>
                  <a:schemeClr val="tx1"/>
                </a:solidFill>
                <a:effectLst/>
                <a:latin typeface="+mn-lt"/>
                <a:ea typeface="+mn-ea"/>
                <a:cs typeface="+mn-cs"/>
              </a:rPr>
              <a:t> in 12.1.0.2 such as </a:t>
            </a:r>
            <a:r>
              <a:rPr lang="en-US" dirty="0" smtClean="0"/>
              <a:t>ALTER PLUGGABLE DATABASE</a:t>
            </a:r>
            <a:r>
              <a:rPr lang="en-US" sz="1200" b="0" i="0" kern="1200" dirty="0" smtClean="0">
                <a:solidFill>
                  <a:schemeClr val="tx1"/>
                </a:solidFill>
                <a:effectLst/>
                <a:latin typeface="+mn-lt"/>
                <a:ea typeface="+mn-ea"/>
                <a:cs typeface="+mn-cs"/>
              </a:rPr>
              <a:t>).</a:t>
            </a:r>
            <a:endParaRPr lang="es-VE" dirty="0"/>
          </a:p>
        </p:txBody>
      </p:sp>
      <p:sp>
        <p:nvSpPr>
          <p:cNvPr id="4" name="Marcador de número de diapositiva 3"/>
          <p:cNvSpPr>
            <a:spLocks noGrp="1"/>
          </p:cNvSpPr>
          <p:nvPr>
            <p:ph type="sldNum" sz="quarter" idx="10"/>
          </p:nvPr>
        </p:nvSpPr>
        <p:spPr/>
        <p:txBody>
          <a:bodyPr/>
          <a:lstStyle/>
          <a:p>
            <a:fld id="{0BF0348A-FFB9-4DAA-AC3C-05969C825BB6}" type="slidenum">
              <a:rPr lang="es-VE" smtClean="0">
                <a:solidFill>
                  <a:prstClr val="black"/>
                </a:solidFill>
              </a:rPr>
              <a:pPr/>
              <a:t>170</a:t>
            </a:fld>
            <a:endParaRPr lang="es-VE">
              <a:solidFill>
                <a:prstClr val="black"/>
              </a:solidFill>
            </a:endParaRPr>
          </a:p>
        </p:txBody>
      </p:sp>
    </p:spTree>
    <p:extLst>
      <p:ext uri="{BB962C8B-B14F-4D97-AF65-F5344CB8AC3E}">
        <p14:creationId xmlns:p14="http://schemas.microsoft.com/office/powerpoint/2010/main" val="153347732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This bug has been reported in My Oracle Support (17466854) and patch has been released.</a:t>
            </a:r>
          </a:p>
          <a:p>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endParaRPr lang="es-VE" dirty="0"/>
          </a:p>
        </p:txBody>
      </p:sp>
      <p:sp>
        <p:nvSpPr>
          <p:cNvPr id="4" name="Marcador de número de diapositiva 3"/>
          <p:cNvSpPr>
            <a:spLocks noGrp="1"/>
          </p:cNvSpPr>
          <p:nvPr>
            <p:ph type="sldNum" sz="quarter" idx="10"/>
          </p:nvPr>
        </p:nvSpPr>
        <p:spPr/>
        <p:txBody>
          <a:bodyPr/>
          <a:lstStyle/>
          <a:p>
            <a:fld id="{0BF0348A-FFB9-4DAA-AC3C-05969C825BB6}" type="slidenum">
              <a:rPr lang="es-VE" smtClean="0">
                <a:solidFill>
                  <a:prstClr val="black"/>
                </a:solidFill>
              </a:rPr>
              <a:pPr/>
              <a:t>171</a:t>
            </a:fld>
            <a:endParaRPr lang="es-VE">
              <a:solidFill>
                <a:prstClr val="black"/>
              </a:solidFill>
            </a:endParaRPr>
          </a:p>
        </p:txBody>
      </p:sp>
    </p:spTree>
    <p:extLst>
      <p:ext uri="{BB962C8B-B14F-4D97-AF65-F5344CB8AC3E}">
        <p14:creationId xmlns:p14="http://schemas.microsoft.com/office/powerpoint/2010/main" val="370645755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smtClean="0"/>
              <a:t>You'll achieve better performance by using the queued-write mode, but in an event of instance crash, you may lose some audit records.</a:t>
            </a:r>
          </a:p>
          <a:p>
            <a:endParaRPr lang="en-US" dirty="0" smtClean="0"/>
          </a:p>
          <a:p>
            <a:r>
              <a:rPr lang="en-US" dirty="0" smtClean="0"/>
              <a:t>It is recommended that you use the queued-write mode in case that possibility of some audit data loss is acceptable.</a:t>
            </a:r>
          </a:p>
          <a:p>
            <a:endParaRPr lang="en-US" dirty="0" smtClean="0"/>
          </a:p>
          <a:p>
            <a:endParaRPr lang="es-VE" dirty="0"/>
          </a:p>
        </p:txBody>
      </p:sp>
      <p:sp>
        <p:nvSpPr>
          <p:cNvPr id="4" name="Marcador de número de diapositiva 3"/>
          <p:cNvSpPr>
            <a:spLocks noGrp="1"/>
          </p:cNvSpPr>
          <p:nvPr>
            <p:ph type="sldNum" sz="quarter" idx="10"/>
          </p:nvPr>
        </p:nvSpPr>
        <p:spPr/>
        <p:txBody>
          <a:bodyPr/>
          <a:lstStyle/>
          <a:p>
            <a:fld id="{0BF0348A-FFB9-4DAA-AC3C-05969C825BB6}" type="slidenum">
              <a:rPr lang="es-VE" smtClean="0">
                <a:solidFill>
                  <a:prstClr val="black"/>
                </a:solidFill>
              </a:rPr>
              <a:pPr/>
              <a:t>173</a:t>
            </a:fld>
            <a:endParaRPr lang="es-VE">
              <a:solidFill>
                <a:prstClr val="black"/>
              </a:solidFill>
            </a:endParaRPr>
          </a:p>
        </p:txBody>
      </p:sp>
    </p:spTree>
    <p:extLst>
      <p:ext uri="{BB962C8B-B14F-4D97-AF65-F5344CB8AC3E}">
        <p14:creationId xmlns:p14="http://schemas.microsoft.com/office/powerpoint/2010/main" val="111290899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smtClean="0"/>
              <a:t>In Oracle Database 12c, there are two new roles: AUDIT_ADMIN and AUDIT_VIEWER (Figure 4).</a:t>
            </a:r>
          </a:p>
          <a:p>
            <a:endParaRPr lang="en-US" dirty="0" smtClean="0"/>
          </a:p>
          <a:p>
            <a:r>
              <a:rPr lang="en-US" dirty="0" smtClean="0"/>
              <a:t>They enable the separation of duties in the auditing process. To configure auditing, you no longer need to have the </a:t>
            </a:r>
            <a:r>
              <a:rPr lang="en-US" dirty="0" err="1" smtClean="0"/>
              <a:t>dba</a:t>
            </a:r>
            <a:r>
              <a:rPr lang="en-US" dirty="0" smtClean="0"/>
              <a:t> role or connect as </a:t>
            </a:r>
            <a:r>
              <a:rPr lang="en-US" dirty="0" err="1" smtClean="0"/>
              <a:t>sysdba</a:t>
            </a:r>
            <a:r>
              <a:rPr lang="en-US" dirty="0" smtClean="0"/>
              <a:t>. From the security perspective, this is a significant improvement.</a:t>
            </a:r>
            <a:endParaRPr lang="es-VE" dirty="0"/>
          </a:p>
        </p:txBody>
      </p:sp>
      <p:sp>
        <p:nvSpPr>
          <p:cNvPr id="4" name="Marcador de número de diapositiva 3"/>
          <p:cNvSpPr>
            <a:spLocks noGrp="1"/>
          </p:cNvSpPr>
          <p:nvPr>
            <p:ph type="sldNum" sz="quarter" idx="10"/>
          </p:nvPr>
        </p:nvSpPr>
        <p:spPr/>
        <p:txBody>
          <a:bodyPr/>
          <a:lstStyle/>
          <a:p>
            <a:fld id="{0BF0348A-FFB9-4DAA-AC3C-05969C825BB6}" type="slidenum">
              <a:rPr lang="es-VE" smtClean="0">
                <a:solidFill>
                  <a:prstClr val="black"/>
                </a:solidFill>
              </a:rPr>
              <a:pPr/>
              <a:t>175</a:t>
            </a:fld>
            <a:endParaRPr lang="es-VE">
              <a:solidFill>
                <a:prstClr val="black"/>
              </a:solidFill>
            </a:endParaRPr>
          </a:p>
        </p:txBody>
      </p:sp>
    </p:spTree>
    <p:extLst>
      <p:ext uri="{BB962C8B-B14F-4D97-AF65-F5344CB8AC3E}">
        <p14:creationId xmlns:p14="http://schemas.microsoft.com/office/powerpoint/2010/main" val="261646195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You may wonder why the AUDIT_ADMIN role is designed in such a way that it enables a user to view audit data. One of the reasons could be that when you configure auditing (for example, create and enable audit policies), you have to be able to verify that audit records are generated in a way you have expected they would.</a:t>
            </a:r>
          </a:p>
          <a:p>
            <a:endParaRPr lang="es-VE" dirty="0"/>
          </a:p>
        </p:txBody>
      </p:sp>
      <p:sp>
        <p:nvSpPr>
          <p:cNvPr id="4" name="Marcador de número de diapositiva 3"/>
          <p:cNvSpPr>
            <a:spLocks noGrp="1"/>
          </p:cNvSpPr>
          <p:nvPr>
            <p:ph type="sldNum" sz="quarter" idx="10"/>
          </p:nvPr>
        </p:nvSpPr>
        <p:spPr/>
        <p:txBody>
          <a:bodyPr/>
          <a:lstStyle/>
          <a:p>
            <a:fld id="{0BF0348A-FFB9-4DAA-AC3C-05969C825BB6}" type="slidenum">
              <a:rPr lang="es-VE" smtClean="0">
                <a:solidFill>
                  <a:prstClr val="black"/>
                </a:solidFill>
              </a:rPr>
              <a:pPr/>
              <a:t>176</a:t>
            </a:fld>
            <a:endParaRPr lang="es-VE">
              <a:solidFill>
                <a:prstClr val="black"/>
              </a:solidFill>
            </a:endParaRPr>
          </a:p>
        </p:txBody>
      </p:sp>
    </p:spTree>
    <p:extLst>
      <p:ext uri="{BB962C8B-B14F-4D97-AF65-F5344CB8AC3E}">
        <p14:creationId xmlns:p14="http://schemas.microsoft.com/office/powerpoint/2010/main" val="147156521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VE" dirty="0"/>
          </a:p>
        </p:txBody>
      </p:sp>
      <p:sp>
        <p:nvSpPr>
          <p:cNvPr id="4" name="Marcador de número de diapositiva 3"/>
          <p:cNvSpPr>
            <a:spLocks noGrp="1"/>
          </p:cNvSpPr>
          <p:nvPr>
            <p:ph type="sldNum" sz="quarter" idx="10"/>
          </p:nvPr>
        </p:nvSpPr>
        <p:spPr/>
        <p:txBody>
          <a:bodyPr/>
          <a:lstStyle/>
          <a:p>
            <a:fld id="{0BF0348A-FFB9-4DAA-AC3C-05969C825BB6}" type="slidenum">
              <a:rPr lang="es-VE" smtClean="0">
                <a:solidFill>
                  <a:prstClr val="black"/>
                </a:solidFill>
              </a:rPr>
              <a:pPr/>
              <a:t>180</a:t>
            </a:fld>
            <a:endParaRPr lang="es-VE">
              <a:solidFill>
                <a:prstClr val="black"/>
              </a:solidFill>
            </a:endParaRPr>
          </a:p>
        </p:txBody>
      </p:sp>
    </p:spTree>
    <p:extLst>
      <p:ext uri="{BB962C8B-B14F-4D97-AF65-F5344CB8AC3E}">
        <p14:creationId xmlns:p14="http://schemas.microsoft.com/office/powerpoint/2010/main" val="324826330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VE" dirty="0" smtClean="0"/>
              <a:t>1. </a:t>
            </a:r>
            <a:r>
              <a:rPr lang="en-US" dirty="0" smtClean="0"/>
              <a:t>This means that you don't create audit policies, but you view and manage audit data in the same way as for other components.</a:t>
            </a:r>
          </a:p>
          <a:p>
            <a:endParaRPr lang="es-VE" dirty="0"/>
          </a:p>
        </p:txBody>
      </p:sp>
      <p:sp>
        <p:nvSpPr>
          <p:cNvPr id="4" name="Marcador de número de diapositiva 3"/>
          <p:cNvSpPr>
            <a:spLocks noGrp="1"/>
          </p:cNvSpPr>
          <p:nvPr>
            <p:ph type="sldNum" sz="quarter" idx="10"/>
          </p:nvPr>
        </p:nvSpPr>
        <p:spPr/>
        <p:txBody>
          <a:bodyPr/>
          <a:lstStyle/>
          <a:p>
            <a:fld id="{0BF0348A-FFB9-4DAA-AC3C-05969C825BB6}" type="slidenum">
              <a:rPr lang="es-VE" smtClean="0">
                <a:solidFill>
                  <a:prstClr val="black"/>
                </a:solidFill>
              </a:rPr>
              <a:pPr/>
              <a:t>186</a:t>
            </a:fld>
            <a:endParaRPr lang="es-VE">
              <a:solidFill>
                <a:prstClr val="black"/>
              </a:solidFill>
            </a:endParaRPr>
          </a:p>
        </p:txBody>
      </p:sp>
    </p:spTree>
    <p:extLst>
      <p:ext uri="{BB962C8B-B14F-4D97-AF65-F5344CB8AC3E}">
        <p14:creationId xmlns:p14="http://schemas.microsoft.com/office/powerpoint/2010/main" val="367636480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VE" dirty="0" smtClean="0"/>
              <a:t>2. </a:t>
            </a:r>
            <a:r>
              <a:rPr lang="en-US" dirty="0" smtClean="0"/>
              <a:t>for example, the realm HR realm and rule set Working Hours</a:t>
            </a:r>
            <a:endParaRPr lang="es-VE" dirty="0"/>
          </a:p>
        </p:txBody>
      </p:sp>
      <p:sp>
        <p:nvSpPr>
          <p:cNvPr id="4" name="Marcador de número de diapositiva 3"/>
          <p:cNvSpPr>
            <a:spLocks noGrp="1"/>
          </p:cNvSpPr>
          <p:nvPr>
            <p:ph type="sldNum" sz="quarter" idx="10"/>
          </p:nvPr>
        </p:nvSpPr>
        <p:spPr/>
        <p:txBody>
          <a:bodyPr/>
          <a:lstStyle/>
          <a:p>
            <a:fld id="{0BF0348A-FFB9-4DAA-AC3C-05969C825BB6}" type="slidenum">
              <a:rPr lang="es-VE" smtClean="0">
                <a:solidFill>
                  <a:prstClr val="black"/>
                </a:solidFill>
              </a:rPr>
              <a:pPr/>
              <a:t>191</a:t>
            </a:fld>
            <a:endParaRPr lang="es-VE">
              <a:solidFill>
                <a:prstClr val="black"/>
              </a:solidFill>
            </a:endParaRPr>
          </a:p>
        </p:txBody>
      </p:sp>
    </p:spTree>
    <p:extLst>
      <p:ext uri="{BB962C8B-B14F-4D97-AF65-F5344CB8AC3E}">
        <p14:creationId xmlns:p14="http://schemas.microsoft.com/office/powerpoint/2010/main" val="48233899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VE" dirty="0" smtClean="0"/>
              <a:t>2. rules: </a:t>
            </a:r>
            <a:r>
              <a:rPr lang="en-US" dirty="0" smtClean="0"/>
              <a:t>audit records should be generated when somebody tries to access protected objects during nonworking hours or when unauthorized person tries to access objects secured by HR Realm.</a:t>
            </a:r>
          </a:p>
          <a:p>
            <a:endParaRPr lang="es-VE" dirty="0"/>
          </a:p>
        </p:txBody>
      </p:sp>
      <p:sp>
        <p:nvSpPr>
          <p:cNvPr id="4" name="Marcador de número de diapositiva 3"/>
          <p:cNvSpPr>
            <a:spLocks noGrp="1"/>
          </p:cNvSpPr>
          <p:nvPr>
            <p:ph type="sldNum" sz="quarter" idx="10"/>
          </p:nvPr>
        </p:nvSpPr>
        <p:spPr/>
        <p:txBody>
          <a:bodyPr/>
          <a:lstStyle/>
          <a:p>
            <a:fld id="{0BF0348A-FFB9-4DAA-AC3C-05969C825BB6}" type="slidenum">
              <a:rPr lang="es-VE" smtClean="0">
                <a:solidFill>
                  <a:prstClr val="black"/>
                </a:solidFill>
              </a:rPr>
              <a:pPr/>
              <a:t>192</a:t>
            </a:fld>
            <a:endParaRPr lang="es-VE">
              <a:solidFill>
                <a:prstClr val="black"/>
              </a:solidFill>
            </a:endParaRPr>
          </a:p>
        </p:txBody>
      </p:sp>
    </p:spTree>
    <p:extLst>
      <p:ext uri="{BB962C8B-B14F-4D97-AF65-F5344CB8AC3E}">
        <p14:creationId xmlns:p14="http://schemas.microsoft.com/office/powerpoint/2010/main" val="130003970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28600" indent="-228600">
              <a:buAutoNum type="arabicPeriod"/>
            </a:pPr>
            <a:r>
              <a:rPr lang="en-US" dirty="0" smtClean="0"/>
              <a:t>According to the official Oracle documentation, Oracle Database Security Guide 12c, E48135-09, p.22-4</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Audit records generation, as defined in a unified audit policy, starts after you </a:t>
            </a:r>
            <a:r>
              <a:rPr lang="en-US" sz="1200" b="1" i="0" kern="1200" dirty="0" smtClean="0">
                <a:solidFill>
                  <a:schemeClr val="tx1"/>
                </a:solidFill>
                <a:effectLst/>
                <a:latin typeface="+mn-lt"/>
                <a:ea typeface="+mn-ea"/>
                <a:cs typeface="+mn-cs"/>
              </a:rPr>
              <a:t>enable </a:t>
            </a:r>
            <a:r>
              <a:rPr lang="en-US" sz="1200" b="0" i="0" kern="1200" dirty="0" smtClean="0">
                <a:solidFill>
                  <a:schemeClr val="tx1"/>
                </a:solidFill>
                <a:effectLst/>
                <a:latin typeface="+mn-lt"/>
                <a:ea typeface="+mn-ea"/>
                <a:cs typeface="+mn-cs"/>
              </a:rPr>
              <a:t>the policy.</a:t>
            </a:r>
          </a:p>
          <a:p>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3. </a:t>
            </a:r>
            <a:r>
              <a:rPr lang="en-US" dirty="0" smtClean="0"/>
              <a:t>which defines that audit records will be generated when a user is connected to the database from the specified host (dbhost.orapassion.com) and system privileges that are directly granted to  HR_ROLE are used. </a:t>
            </a:r>
          </a:p>
          <a:p>
            <a:endParaRPr lang="en-US" sz="1200" b="0" i="0" kern="1200" dirty="0" smtClean="0">
              <a:solidFill>
                <a:schemeClr val="tx1"/>
              </a:solidFill>
              <a:effectLst/>
              <a:latin typeface="+mn-lt"/>
              <a:ea typeface="+mn-ea"/>
              <a:cs typeface="+mn-cs"/>
            </a:endParaRPr>
          </a:p>
          <a:p>
            <a:r>
              <a:rPr lang="en-US" dirty="0" smtClean="0"/>
              <a:t/>
            </a:r>
            <a:br>
              <a:rPr lang="en-US" dirty="0" smtClean="0"/>
            </a:br>
            <a:endParaRPr lang="es-VE" dirty="0"/>
          </a:p>
        </p:txBody>
      </p:sp>
      <p:sp>
        <p:nvSpPr>
          <p:cNvPr id="4" name="Marcador de número de diapositiva 3"/>
          <p:cNvSpPr>
            <a:spLocks noGrp="1"/>
          </p:cNvSpPr>
          <p:nvPr>
            <p:ph type="sldNum" sz="quarter" idx="10"/>
          </p:nvPr>
        </p:nvSpPr>
        <p:spPr/>
        <p:txBody>
          <a:bodyPr/>
          <a:lstStyle/>
          <a:p>
            <a:fld id="{0BF0348A-FFB9-4DAA-AC3C-05969C825BB6}" type="slidenum">
              <a:rPr lang="es-VE" smtClean="0">
                <a:solidFill>
                  <a:prstClr val="black"/>
                </a:solidFill>
              </a:rPr>
              <a:pPr/>
              <a:t>196</a:t>
            </a:fld>
            <a:endParaRPr lang="es-VE">
              <a:solidFill>
                <a:prstClr val="black"/>
              </a:solidFill>
            </a:endParaRPr>
          </a:p>
        </p:txBody>
      </p:sp>
    </p:spTree>
    <p:extLst>
      <p:ext uri="{BB962C8B-B14F-4D97-AF65-F5344CB8AC3E}">
        <p14:creationId xmlns:p14="http://schemas.microsoft.com/office/powerpoint/2010/main" val="12894343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smtClean="0"/>
              <a:t>Clean up environment (revoke privilege)</a:t>
            </a:r>
            <a:endParaRPr lang="es-VE" dirty="0"/>
          </a:p>
        </p:txBody>
      </p:sp>
      <p:sp>
        <p:nvSpPr>
          <p:cNvPr id="4" name="Marcador de número de diapositiva 3"/>
          <p:cNvSpPr>
            <a:spLocks noGrp="1"/>
          </p:cNvSpPr>
          <p:nvPr>
            <p:ph type="sldNum" sz="quarter" idx="10"/>
          </p:nvPr>
        </p:nvSpPr>
        <p:spPr/>
        <p:txBody>
          <a:bodyPr/>
          <a:lstStyle/>
          <a:p>
            <a:fld id="{ACB16BB8-5F0B-4AE8-B7C4-0765A4981364}" type="slidenum">
              <a:rPr lang="es-VE" smtClean="0"/>
              <a:t>50</a:t>
            </a:fld>
            <a:endParaRPr lang="es-VE"/>
          </a:p>
        </p:txBody>
      </p:sp>
    </p:spTree>
    <p:extLst>
      <p:ext uri="{BB962C8B-B14F-4D97-AF65-F5344CB8AC3E}">
        <p14:creationId xmlns:p14="http://schemas.microsoft.com/office/powerpoint/2010/main" val="3673942046"/>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smtClean="0"/>
              <a:t>A common pitfall: People often define object-wise audit policies, </a:t>
            </a:r>
            <a:r>
              <a:rPr lang="en-US" baseline="0" dirty="0" smtClean="0"/>
              <a:t> </a:t>
            </a:r>
            <a:r>
              <a:rPr lang="en-US" dirty="0" smtClean="0"/>
              <a:t>(&lt;object_action_1&gt;, &lt;object_action_2&gt;, ...,&lt;</a:t>
            </a:r>
            <a:r>
              <a:rPr lang="en-US" dirty="0" err="1" smtClean="0"/>
              <a:t>object_action_n</a:t>
            </a:r>
            <a:r>
              <a:rPr lang="en-US" dirty="0" smtClean="0"/>
              <a:t>&gt; ON &lt;object&gt;). However, in most cases, the behavior they really want to get should be defined by writing &lt;object_action_1&gt; ON &lt;object&gt;, &lt;object_action_2&gt; ON &lt;object&gt;,...,&lt;</a:t>
            </a:r>
            <a:r>
              <a:rPr lang="en-US" dirty="0" err="1" smtClean="0"/>
              <a:t>object_action_n</a:t>
            </a:r>
            <a:r>
              <a:rPr lang="en-US" dirty="0" smtClean="0"/>
              <a:t>&gt; ON &lt;object&gt;.</a:t>
            </a:r>
          </a:p>
          <a:p>
            <a:endParaRPr lang="en-US" dirty="0" smtClean="0"/>
          </a:p>
          <a:p>
            <a:endParaRPr lang="es-VE" dirty="0"/>
          </a:p>
        </p:txBody>
      </p:sp>
      <p:sp>
        <p:nvSpPr>
          <p:cNvPr id="4" name="Marcador de número de diapositiva 3"/>
          <p:cNvSpPr>
            <a:spLocks noGrp="1"/>
          </p:cNvSpPr>
          <p:nvPr>
            <p:ph type="sldNum" sz="quarter" idx="10"/>
          </p:nvPr>
        </p:nvSpPr>
        <p:spPr/>
        <p:txBody>
          <a:bodyPr/>
          <a:lstStyle/>
          <a:p>
            <a:fld id="{0BF0348A-FFB9-4DAA-AC3C-05969C825BB6}" type="slidenum">
              <a:rPr lang="es-VE" smtClean="0">
                <a:solidFill>
                  <a:prstClr val="black"/>
                </a:solidFill>
              </a:rPr>
              <a:pPr/>
              <a:t>197</a:t>
            </a:fld>
            <a:endParaRPr lang="es-VE">
              <a:solidFill>
                <a:prstClr val="black"/>
              </a:solidFill>
            </a:endParaRPr>
          </a:p>
        </p:txBody>
      </p:sp>
    </p:spTree>
    <p:extLst>
      <p:ext uri="{BB962C8B-B14F-4D97-AF65-F5344CB8AC3E}">
        <p14:creationId xmlns:p14="http://schemas.microsoft.com/office/powerpoint/2010/main" val="172764595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VE" dirty="0" smtClean="0"/>
              <a:t>2. </a:t>
            </a:r>
            <a:r>
              <a:rPr lang="en-US" dirty="0" smtClean="0"/>
              <a:t>(16714031- Audit policy using actions all does not record audit trails (MOS))</a:t>
            </a:r>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3. The bug is fixed in Oracle Database 12.1.0.2.</a:t>
            </a:r>
          </a:p>
          <a:p>
            <a:endParaRPr lang="es-VE" dirty="0"/>
          </a:p>
        </p:txBody>
      </p:sp>
      <p:sp>
        <p:nvSpPr>
          <p:cNvPr id="4" name="Marcador de número de diapositiva 3"/>
          <p:cNvSpPr>
            <a:spLocks noGrp="1"/>
          </p:cNvSpPr>
          <p:nvPr>
            <p:ph type="sldNum" sz="quarter" idx="10"/>
          </p:nvPr>
        </p:nvSpPr>
        <p:spPr/>
        <p:txBody>
          <a:bodyPr/>
          <a:lstStyle/>
          <a:p>
            <a:fld id="{0BF0348A-FFB9-4DAA-AC3C-05969C825BB6}" type="slidenum">
              <a:rPr lang="es-VE" smtClean="0">
                <a:solidFill>
                  <a:prstClr val="black"/>
                </a:solidFill>
              </a:rPr>
              <a:pPr/>
              <a:t>198</a:t>
            </a:fld>
            <a:endParaRPr lang="es-VE">
              <a:solidFill>
                <a:prstClr val="black"/>
              </a:solidFill>
            </a:endParaRPr>
          </a:p>
        </p:txBody>
      </p:sp>
    </p:spTree>
    <p:extLst>
      <p:ext uri="{BB962C8B-B14F-4D97-AF65-F5344CB8AC3E}">
        <p14:creationId xmlns:p14="http://schemas.microsoft.com/office/powerpoint/2010/main" val="133401718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VE" dirty="0" smtClean="0"/>
              <a:t>3. </a:t>
            </a:r>
            <a:r>
              <a:rPr lang="es-VE" dirty="0" err="1" smtClean="0"/>
              <a:t>Except</a:t>
            </a:r>
            <a:r>
              <a:rPr lang="es-VE" baseline="0" dirty="0" smtClean="0"/>
              <a:t> </a:t>
            </a:r>
            <a:r>
              <a:rPr lang="es-VE" baseline="0" dirty="0" err="1" smtClean="0"/>
              <a:t>list</a:t>
            </a:r>
            <a:r>
              <a:rPr lang="es-VE" baseline="0" dirty="0" smtClean="0"/>
              <a:t>:</a:t>
            </a:r>
            <a:r>
              <a:rPr lang="es-VE" dirty="0" smtClean="0"/>
              <a:t> </a:t>
            </a:r>
            <a:r>
              <a:rPr lang="en-US" dirty="0" smtClean="0"/>
              <a:t>which means that listed users will not be affected by audit policy. Also, audit records will be generated only for the failed operations.</a:t>
            </a:r>
            <a:endParaRPr lang="es-VE" dirty="0" smtClean="0"/>
          </a:p>
          <a:p>
            <a:endParaRPr lang="es-VE" dirty="0"/>
          </a:p>
        </p:txBody>
      </p:sp>
      <p:sp>
        <p:nvSpPr>
          <p:cNvPr id="4" name="Marcador de número de diapositiva 3"/>
          <p:cNvSpPr>
            <a:spLocks noGrp="1"/>
          </p:cNvSpPr>
          <p:nvPr>
            <p:ph type="sldNum" sz="quarter" idx="10"/>
          </p:nvPr>
        </p:nvSpPr>
        <p:spPr/>
        <p:txBody>
          <a:bodyPr/>
          <a:lstStyle/>
          <a:p>
            <a:fld id="{0BF0348A-FFB9-4DAA-AC3C-05969C825BB6}" type="slidenum">
              <a:rPr lang="es-VE" smtClean="0">
                <a:solidFill>
                  <a:prstClr val="black"/>
                </a:solidFill>
              </a:rPr>
              <a:pPr/>
              <a:t>200</a:t>
            </a:fld>
            <a:endParaRPr lang="es-VE">
              <a:solidFill>
                <a:prstClr val="black"/>
              </a:solidFill>
            </a:endParaRPr>
          </a:p>
        </p:txBody>
      </p:sp>
    </p:spTree>
    <p:extLst>
      <p:ext uri="{BB962C8B-B14F-4D97-AF65-F5344CB8AC3E}">
        <p14:creationId xmlns:p14="http://schemas.microsoft.com/office/powerpoint/2010/main" val="1490564493"/>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smtClean="0"/>
              <a:t>You can audit custom application contexts (for example, the ones you created) in the same way.</a:t>
            </a:r>
          </a:p>
          <a:p>
            <a:endParaRPr lang="en-US" dirty="0" smtClean="0"/>
          </a:p>
          <a:p>
            <a:endParaRPr lang="es-VE" dirty="0"/>
          </a:p>
        </p:txBody>
      </p:sp>
      <p:sp>
        <p:nvSpPr>
          <p:cNvPr id="4" name="Marcador de número de diapositiva 3"/>
          <p:cNvSpPr>
            <a:spLocks noGrp="1"/>
          </p:cNvSpPr>
          <p:nvPr>
            <p:ph type="sldNum" sz="quarter" idx="10"/>
          </p:nvPr>
        </p:nvSpPr>
        <p:spPr/>
        <p:txBody>
          <a:bodyPr/>
          <a:lstStyle/>
          <a:p>
            <a:fld id="{0BF0348A-FFB9-4DAA-AC3C-05969C825BB6}" type="slidenum">
              <a:rPr lang="es-VE" smtClean="0">
                <a:solidFill>
                  <a:prstClr val="black"/>
                </a:solidFill>
              </a:rPr>
              <a:pPr/>
              <a:t>205</a:t>
            </a:fld>
            <a:endParaRPr lang="es-VE">
              <a:solidFill>
                <a:prstClr val="black"/>
              </a:solidFill>
            </a:endParaRPr>
          </a:p>
        </p:txBody>
      </p:sp>
    </p:spTree>
    <p:extLst>
      <p:ext uri="{BB962C8B-B14F-4D97-AF65-F5344CB8AC3E}">
        <p14:creationId xmlns:p14="http://schemas.microsoft.com/office/powerpoint/2010/main" val="381175928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VE" dirty="0" smtClean="0"/>
              <a:t>2. </a:t>
            </a:r>
            <a:r>
              <a:rPr lang="en-US" dirty="0" smtClean="0"/>
              <a:t>It is recommended to use the default value.</a:t>
            </a:r>
          </a:p>
          <a:p>
            <a:endParaRPr lang="es-VE" dirty="0"/>
          </a:p>
        </p:txBody>
      </p:sp>
      <p:sp>
        <p:nvSpPr>
          <p:cNvPr id="4" name="Marcador de número de diapositiva 3"/>
          <p:cNvSpPr>
            <a:spLocks noGrp="1"/>
          </p:cNvSpPr>
          <p:nvPr>
            <p:ph type="sldNum" sz="quarter" idx="10"/>
          </p:nvPr>
        </p:nvSpPr>
        <p:spPr/>
        <p:txBody>
          <a:bodyPr/>
          <a:lstStyle/>
          <a:p>
            <a:fld id="{0BF0348A-FFB9-4DAA-AC3C-05969C825BB6}" type="slidenum">
              <a:rPr lang="es-VE" smtClean="0">
                <a:solidFill>
                  <a:prstClr val="black"/>
                </a:solidFill>
              </a:rPr>
              <a:pPr/>
              <a:t>210</a:t>
            </a:fld>
            <a:endParaRPr lang="es-VE">
              <a:solidFill>
                <a:prstClr val="black"/>
              </a:solidFill>
            </a:endParaRPr>
          </a:p>
        </p:txBody>
      </p:sp>
    </p:spTree>
    <p:extLst>
      <p:ext uri="{BB962C8B-B14F-4D97-AF65-F5344CB8AC3E}">
        <p14:creationId xmlns:p14="http://schemas.microsoft.com/office/powerpoint/2010/main" val="1823290213"/>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smtClean="0"/>
              <a:t>When you disable audit policy, make sure that in the NOAUDIT statement, a list of users (BY or EXCEPT) is the same as it was in the AUDIT statement. If when</a:t>
            </a:r>
            <a:r>
              <a:rPr lang="en-US" baseline="0" dirty="0" smtClean="0"/>
              <a:t> you disable it</a:t>
            </a:r>
            <a:r>
              <a:rPr lang="en-US" dirty="0" smtClean="0"/>
              <a:t>, you omit BY JOHN, audit records will continue to be generated.</a:t>
            </a:r>
          </a:p>
          <a:p>
            <a:endParaRPr lang="en-US" dirty="0" smtClean="0"/>
          </a:p>
          <a:p>
            <a:endParaRPr lang="es-VE" dirty="0"/>
          </a:p>
        </p:txBody>
      </p:sp>
      <p:sp>
        <p:nvSpPr>
          <p:cNvPr id="4" name="Marcador de número de diapositiva 3"/>
          <p:cNvSpPr>
            <a:spLocks noGrp="1"/>
          </p:cNvSpPr>
          <p:nvPr>
            <p:ph type="sldNum" sz="quarter" idx="10"/>
          </p:nvPr>
        </p:nvSpPr>
        <p:spPr/>
        <p:txBody>
          <a:bodyPr/>
          <a:lstStyle/>
          <a:p>
            <a:fld id="{0BF0348A-FFB9-4DAA-AC3C-05969C825BB6}" type="slidenum">
              <a:rPr lang="es-VE" smtClean="0">
                <a:solidFill>
                  <a:prstClr val="black"/>
                </a:solidFill>
              </a:rPr>
              <a:pPr/>
              <a:t>213</a:t>
            </a:fld>
            <a:endParaRPr lang="es-VE">
              <a:solidFill>
                <a:prstClr val="black"/>
              </a:solidFill>
            </a:endParaRPr>
          </a:p>
        </p:txBody>
      </p:sp>
    </p:spTree>
    <p:extLst>
      <p:ext uri="{BB962C8B-B14F-4D97-AF65-F5344CB8AC3E}">
        <p14:creationId xmlns:p14="http://schemas.microsoft.com/office/powerpoint/2010/main" val="29501209"/>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smtClean="0"/>
              <a:t>Introduction of Oracle Database Vault in 2005 brought a major change in the way security is enforced. </a:t>
            </a:r>
          </a:p>
          <a:p>
            <a:endParaRPr lang="en-US" dirty="0" smtClean="0"/>
          </a:p>
          <a:p>
            <a:r>
              <a:rPr lang="en-US" dirty="0" smtClean="0"/>
              <a:t>Today, 10 years after it was introduced, it remains the most significant tool to control data access and enforce separation of duties in Oracle Database.</a:t>
            </a:r>
          </a:p>
          <a:p>
            <a:endParaRPr lang="en-US" dirty="0" smtClean="0"/>
          </a:p>
          <a:p>
            <a:r>
              <a:rPr lang="en-US" dirty="0" smtClean="0"/>
              <a:t>From licensing viewpoint, it is only available as an option for Oracle Database Enterprise Edition.</a:t>
            </a:r>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Basic concepts are covered in this chapter, whereas doing everyday administration tasks in Database Vault environment.</a:t>
            </a:r>
            <a:endParaRPr lang="es-VE" dirty="0" smtClean="0"/>
          </a:p>
          <a:p>
            <a:endParaRPr lang="es-VE" dirty="0" smtClean="0"/>
          </a:p>
          <a:p>
            <a:endParaRPr lang="es-VE" dirty="0"/>
          </a:p>
        </p:txBody>
      </p:sp>
      <p:sp>
        <p:nvSpPr>
          <p:cNvPr id="4" name="Marcador de número de diapositiva 3"/>
          <p:cNvSpPr>
            <a:spLocks noGrp="1"/>
          </p:cNvSpPr>
          <p:nvPr>
            <p:ph type="sldNum" sz="quarter" idx="10"/>
          </p:nvPr>
        </p:nvSpPr>
        <p:spPr/>
        <p:txBody>
          <a:bodyPr/>
          <a:lstStyle/>
          <a:p>
            <a:fld id="{ACB16BB8-5F0B-4AE8-B7C4-0765A4981364}" type="slidenum">
              <a:rPr lang="es-VE" smtClean="0">
                <a:solidFill>
                  <a:prstClr val="black"/>
                </a:solidFill>
              </a:rPr>
              <a:pPr/>
              <a:t>216</a:t>
            </a:fld>
            <a:endParaRPr lang="es-VE" dirty="0">
              <a:solidFill>
                <a:prstClr val="black"/>
              </a:solidFill>
            </a:endParaRPr>
          </a:p>
        </p:txBody>
      </p:sp>
    </p:spTree>
    <p:extLst>
      <p:ext uri="{BB962C8B-B14F-4D97-AF65-F5344CB8AC3E}">
        <p14:creationId xmlns:p14="http://schemas.microsoft.com/office/powerpoint/2010/main" val="544971935"/>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VE" sz="1200" b="0" i="0" kern="1200" dirty="0" err="1" smtClean="0">
                <a:solidFill>
                  <a:schemeClr val="tx1"/>
                </a:solidFill>
                <a:effectLst/>
                <a:latin typeface="+mn-lt"/>
                <a:ea typeface="+mn-ea"/>
                <a:cs typeface="+mn-cs"/>
              </a:rPr>
              <a:t>techniques</a:t>
            </a:r>
            <a:r>
              <a:rPr lang="es-VE" sz="1200" b="0" i="0" kern="1200" dirty="0" smtClean="0">
                <a:solidFill>
                  <a:schemeClr val="tx1"/>
                </a:solidFill>
                <a:effectLst/>
                <a:latin typeface="+mn-lt"/>
                <a:ea typeface="+mn-ea"/>
                <a:cs typeface="+mn-cs"/>
              </a:rPr>
              <a:t> are </a:t>
            </a:r>
            <a:r>
              <a:rPr lang="es-VE" sz="1200" b="0" i="0" kern="1200" dirty="0" err="1" smtClean="0">
                <a:solidFill>
                  <a:schemeClr val="tx1"/>
                </a:solidFill>
                <a:effectLst/>
                <a:latin typeface="+mn-lt"/>
                <a:ea typeface="+mn-ea"/>
                <a:cs typeface="+mn-cs"/>
              </a:rPr>
              <a:t>tested</a:t>
            </a:r>
            <a:r>
              <a:rPr lang="es-VE" sz="1200" b="0" i="0" kern="1200" dirty="0" smtClean="0">
                <a:solidFill>
                  <a:schemeClr val="tx1"/>
                </a:solidFill>
                <a:effectLst/>
                <a:latin typeface="+mn-lt"/>
                <a:ea typeface="+mn-ea"/>
                <a:cs typeface="+mn-cs"/>
              </a:rPr>
              <a:t> </a:t>
            </a:r>
            <a:r>
              <a:rPr lang="es-VE" sz="1200" b="0" i="0" kern="1200" dirty="0" err="1" smtClean="0">
                <a:solidFill>
                  <a:schemeClr val="tx1"/>
                </a:solidFill>
                <a:effectLst/>
                <a:latin typeface="+mn-lt"/>
                <a:ea typeface="+mn-ea"/>
                <a:cs typeface="+mn-cs"/>
              </a:rPr>
              <a:t>on</a:t>
            </a:r>
            <a:r>
              <a:rPr lang="es-VE" sz="1200" b="0" i="0" kern="1200" dirty="0" smtClean="0">
                <a:solidFill>
                  <a:schemeClr val="tx1"/>
                </a:solidFill>
                <a:effectLst/>
                <a:latin typeface="+mn-lt"/>
                <a:ea typeface="+mn-ea"/>
                <a:cs typeface="+mn-cs"/>
              </a:rPr>
              <a:t> Oracle </a:t>
            </a:r>
            <a:r>
              <a:rPr lang="es-VE" sz="1200" b="0" i="0" kern="1200" dirty="0" err="1" smtClean="0">
                <a:solidFill>
                  <a:schemeClr val="tx1"/>
                </a:solidFill>
                <a:effectLst/>
                <a:latin typeface="+mn-lt"/>
                <a:ea typeface="+mn-ea"/>
                <a:cs typeface="+mn-cs"/>
              </a:rPr>
              <a:t>Database</a:t>
            </a:r>
            <a:r>
              <a:rPr lang="es-VE" sz="1200" b="0" i="0" kern="1200" dirty="0" smtClean="0">
                <a:solidFill>
                  <a:schemeClr val="tx1"/>
                </a:solidFill>
                <a:effectLst/>
                <a:latin typeface="+mn-lt"/>
                <a:ea typeface="+mn-ea"/>
                <a:cs typeface="+mn-cs"/>
              </a:rPr>
              <a:t> 12.1.0.2 in </a:t>
            </a:r>
            <a:r>
              <a:rPr lang="es-VE" sz="1200" b="0" i="0" kern="1200" dirty="0" err="1" smtClean="0">
                <a:solidFill>
                  <a:schemeClr val="tx1"/>
                </a:solidFill>
                <a:effectLst/>
                <a:latin typeface="+mn-lt"/>
                <a:ea typeface="+mn-ea"/>
                <a:cs typeface="+mn-cs"/>
              </a:rPr>
              <a:t>multitenant</a:t>
            </a:r>
            <a:r>
              <a:rPr lang="es-VE" sz="1200" b="0" i="0" kern="1200" dirty="0" smtClean="0">
                <a:solidFill>
                  <a:schemeClr val="tx1"/>
                </a:solidFill>
                <a:effectLst/>
                <a:latin typeface="+mn-lt"/>
                <a:ea typeface="+mn-ea"/>
                <a:cs typeface="+mn-cs"/>
              </a:rPr>
              <a:t> </a:t>
            </a:r>
            <a:r>
              <a:rPr lang="es-VE" sz="1200" b="0" i="0" kern="1200" dirty="0" err="1" smtClean="0">
                <a:solidFill>
                  <a:schemeClr val="tx1"/>
                </a:solidFill>
                <a:effectLst/>
                <a:latin typeface="+mn-lt"/>
                <a:ea typeface="+mn-ea"/>
                <a:cs typeface="+mn-cs"/>
              </a:rPr>
              <a:t>environment</a:t>
            </a:r>
            <a:r>
              <a:rPr lang="es-VE" sz="1200" b="0" i="0" kern="1200" dirty="0" smtClean="0">
                <a:solidFill>
                  <a:schemeClr val="tx1"/>
                </a:solidFill>
                <a:effectLst/>
                <a:latin typeface="+mn-lt"/>
                <a:ea typeface="+mn-ea"/>
                <a:cs typeface="+mn-cs"/>
              </a:rPr>
              <a:t>.</a:t>
            </a:r>
            <a:endParaRPr lang="es-VE" dirty="0"/>
          </a:p>
        </p:txBody>
      </p:sp>
      <p:sp>
        <p:nvSpPr>
          <p:cNvPr id="4" name="Marcador de número de diapositiva 3"/>
          <p:cNvSpPr>
            <a:spLocks noGrp="1"/>
          </p:cNvSpPr>
          <p:nvPr>
            <p:ph type="sldNum" sz="quarter" idx="10"/>
          </p:nvPr>
        </p:nvSpPr>
        <p:spPr/>
        <p:txBody>
          <a:bodyPr/>
          <a:lstStyle/>
          <a:p>
            <a:fld id="{ACB16BB8-5F0B-4AE8-B7C4-0765A4981364}" type="slidenum">
              <a:rPr lang="es-VE" smtClean="0">
                <a:solidFill>
                  <a:prstClr val="black"/>
                </a:solidFill>
              </a:rPr>
              <a:pPr/>
              <a:t>217</a:t>
            </a:fld>
            <a:endParaRPr lang="es-VE" dirty="0">
              <a:solidFill>
                <a:prstClr val="black"/>
              </a:solidFill>
            </a:endParaRPr>
          </a:p>
        </p:txBody>
      </p:sp>
    </p:spTree>
    <p:extLst>
      <p:ext uri="{BB962C8B-B14F-4D97-AF65-F5344CB8AC3E}">
        <p14:creationId xmlns:p14="http://schemas.microsoft.com/office/powerpoint/2010/main" val="1997162721"/>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smtClean="0"/>
              <a:t>You should complete the rest of the installation in the same way you usually do.</a:t>
            </a:r>
            <a:endParaRPr lang="es-VE" dirty="0" smtClean="0"/>
          </a:p>
          <a:p>
            <a:endParaRPr lang="es-VE" dirty="0"/>
          </a:p>
        </p:txBody>
      </p:sp>
      <p:sp>
        <p:nvSpPr>
          <p:cNvPr id="4" name="Marcador de número de diapositiva 3"/>
          <p:cNvSpPr>
            <a:spLocks noGrp="1"/>
          </p:cNvSpPr>
          <p:nvPr>
            <p:ph type="sldNum" sz="quarter" idx="10"/>
          </p:nvPr>
        </p:nvSpPr>
        <p:spPr/>
        <p:txBody>
          <a:bodyPr/>
          <a:lstStyle/>
          <a:p>
            <a:fld id="{ACB16BB8-5F0B-4AE8-B7C4-0765A4981364}" type="slidenum">
              <a:rPr lang="es-VE" smtClean="0">
                <a:solidFill>
                  <a:prstClr val="black"/>
                </a:solidFill>
              </a:rPr>
              <a:pPr/>
              <a:t>221</a:t>
            </a:fld>
            <a:endParaRPr lang="es-VE" dirty="0">
              <a:solidFill>
                <a:prstClr val="black"/>
              </a:solidFill>
            </a:endParaRPr>
          </a:p>
        </p:txBody>
      </p:sp>
    </p:spTree>
    <p:extLst>
      <p:ext uri="{BB962C8B-B14F-4D97-AF65-F5344CB8AC3E}">
        <p14:creationId xmlns:p14="http://schemas.microsoft.com/office/powerpoint/2010/main" val="1137609875"/>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smtClean="0"/>
              <a:t>Command rules can be understood this way: In order to execute command X on object Y in schema Z, rule set with name A needs to evaluate TRUE.</a:t>
            </a:r>
          </a:p>
          <a:p>
            <a:endParaRPr lang="en-US" dirty="0" smtClean="0"/>
          </a:p>
          <a:p>
            <a:endParaRPr lang="es-VE" dirty="0"/>
          </a:p>
        </p:txBody>
      </p:sp>
      <p:sp>
        <p:nvSpPr>
          <p:cNvPr id="4" name="Marcador de número de diapositiva 3"/>
          <p:cNvSpPr>
            <a:spLocks noGrp="1"/>
          </p:cNvSpPr>
          <p:nvPr>
            <p:ph type="sldNum" sz="quarter" idx="10"/>
          </p:nvPr>
        </p:nvSpPr>
        <p:spPr/>
        <p:txBody>
          <a:bodyPr/>
          <a:lstStyle/>
          <a:p>
            <a:fld id="{ACB16BB8-5F0B-4AE8-B7C4-0765A4981364}" type="slidenum">
              <a:rPr lang="es-VE" smtClean="0">
                <a:solidFill>
                  <a:prstClr val="black"/>
                </a:solidFill>
              </a:rPr>
              <a:pPr/>
              <a:t>237</a:t>
            </a:fld>
            <a:endParaRPr lang="es-VE" dirty="0">
              <a:solidFill>
                <a:prstClr val="black"/>
              </a:solidFill>
            </a:endParaRPr>
          </a:p>
        </p:txBody>
      </p:sp>
    </p:spTree>
    <p:extLst>
      <p:ext uri="{BB962C8B-B14F-4D97-AF65-F5344CB8AC3E}">
        <p14:creationId xmlns:p14="http://schemas.microsoft.com/office/powerpoint/2010/main" val="19895117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VE" dirty="0"/>
          </a:p>
        </p:txBody>
      </p:sp>
      <p:sp>
        <p:nvSpPr>
          <p:cNvPr id="4" name="Marcador de número de diapositiva 3"/>
          <p:cNvSpPr>
            <a:spLocks noGrp="1"/>
          </p:cNvSpPr>
          <p:nvPr>
            <p:ph type="sldNum" sz="quarter" idx="10"/>
          </p:nvPr>
        </p:nvSpPr>
        <p:spPr/>
        <p:txBody>
          <a:bodyPr/>
          <a:lstStyle/>
          <a:p>
            <a:fld id="{ACB16BB8-5F0B-4AE8-B7C4-0765A4981364}" type="slidenum">
              <a:rPr lang="es-VE" smtClean="0"/>
              <a:t>54</a:t>
            </a:fld>
            <a:endParaRPr lang="es-VE"/>
          </a:p>
        </p:txBody>
      </p:sp>
    </p:spTree>
    <p:extLst>
      <p:ext uri="{BB962C8B-B14F-4D97-AF65-F5344CB8AC3E}">
        <p14:creationId xmlns:p14="http://schemas.microsoft.com/office/powerpoint/2010/main" val="2353231335"/>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If you want to learn more about factors in Oracle Database Vault.</a:t>
            </a:r>
          </a:p>
          <a:p>
            <a:endParaRPr lang="es-VE" dirty="0"/>
          </a:p>
        </p:txBody>
      </p:sp>
      <p:sp>
        <p:nvSpPr>
          <p:cNvPr id="4" name="Marcador de número de diapositiva 3"/>
          <p:cNvSpPr>
            <a:spLocks noGrp="1"/>
          </p:cNvSpPr>
          <p:nvPr>
            <p:ph type="sldNum" sz="quarter" idx="10"/>
          </p:nvPr>
        </p:nvSpPr>
        <p:spPr/>
        <p:txBody>
          <a:bodyPr/>
          <a:lstStyle/>
          <a:p>
            <a:fld id="{ACB16BB8-5F0B-4AE8-B7C4-0765A4981364}" type="slidenum">
              <a:rPr lang="es-VE" smtClean="0">
                <a:solidFill>
                  <a:prstClr val="black"/>
                </a:solidFill>
              </a:rPr>
              <a:pPr/>
              <a:t>247</a:t>
            </a:fld>
            <a:endParaRPr lang="es-VE" dirty="0">
              <a:solidFill>
                <a:prstClr val="black"/>
              </a:solidFill>
            </a:endParaRPr>
          </a:p>
        </p:txBody>
      </p:sp>
    </p:spTree>
    <p:extLst>
      <p:ext uri="{BB962C8B-B14F-4D97-AF65-F5344CB8AC3E}">
        <p14:creationId xmlns:p14="http://schemas.microsoft.com/office/powerpoint/2010/main" val="2063581054"/>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(after Database Vault is implemented, users with the DBA role cannot grant the</a:t>
            </a:r>
            <a:r>
              <a:rPr lang="es-VE" dirty="0" smtClean="0"/>
              <a:t> </a:t>
            </a:r>
            <a:r>
              <a:rPr lang="es-VE" dirty="0" err="1" smtClean="0">
                <a:solidFill>
                  <a:srgbClr val="F7941D"/>
                </a:solidFill>
              </a:rPr>
              <a:t>create</a:t>
            </a:r>
            <a:r>
              <a:rPr lang="es-VE" dirty="0" smtClean="0">
                <a:solidFill>
                  <a:srgbClr val="F7941D"/>
                </a:solidFill>
              </a:rPr>
              <a:t> </a:t>
            </a:r>
            <a:r>
              <a:rPr lang="es-VE" dirty="0" err="1" smtClean="0">
                <a:solidFill>
                  <a:srgbClr val="F7941D"/>
                </a:solidFill>
              </a:rPr>
              <a:t>session</a:t>
            </a:r>
            <a:r>
              <a:rPr lang="es-VE" dirty="0" smtClean="0">
                <a:solidFill>
                  <a:srgbClr val="F7941D"/>
                </a:solidFill>
              </a:rPr>
              <a:t> </a:t>
            </a:r>
            <a:r>
              <a:rPr lang="en-US" dirty="0" smtClean="0"/>
              <a:t>privilege, unless they are authorized in Database Vault)</a:t>
            </a:r>
          </a:p>
          <a:p>
            <a:endParaRPr lang="es-VE" dirty="0"/>
          </a:p>
        </p:txBody>
      </p:sp>
      <p:sp>
        <p:nvSpPr>
          <p:cNvPr id="4" name="Marcador de número de diapositiva 3"/>
          <p:cNvSpPr>
            <a:spLocks noGrp="1"/>
          </p:cNvSpPr>
          <p:nvPr>
            <p:ph type="sldNum" sz="quarter" idx="10"/>
          </p:nvPr>
        </p:nvSpPr>
        <p:spPr/>
        <p:txBody>
          <a:bodyPr/>
          <a:lstStyle/>
          <a:p>
            <a:fld id="{ACB16BB8-5F0B-4AE8-B7C4-0765A4981364}" type="slidenum">
              <a:rPr lang="es-VE" smtClean="0">
                <a:solidFill>
                  <a:prstClr val="black"/>
                </a:solidFill>
              </a:rPr>
              <a:pPr/>
              <a:t>257</a:t>
            </a:fld>
            <a:endParaRPr lang="es-VE" dirty="0">
              <a:solidFill>
                <a:prstClr val="black"/>
              </a:solidFill>
            </a:endParaRPr>
          </a:p>
        </p:txBody>
      </p:sp>
    </p:spTree>
    <p:extLst>
      <p:ext uri="{BB962C8B-B14F-4D97-AF65-F5344CB8AC3E}">
        <p14:creationId xmlns:p14="http://schemas.microsoft.com/office/powerpoint/2010/main" val="596385973"/>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smtClean="0"/>
              <a:t>The process of exporting and importing data in Oracle Database 12c is a bit different than in Oracle Database 11g. The default rule set Allow Oracle Data Pump Operation is deprecated.</a:t>
            </a:r>
          </a:p>
          <a:p>
            <a:endParaRPr lang="en-US" dirty="0" smtClean="0"/>
          </a:p>
          <a:p>
            <a:endParaRPr lang="es-VE" dirty="0"/>
          </a:p>
        </p:txBody>
      </p:sp>
      <p:sp>
        <p:nvSpPr>
          <p:cNvPr id="4" name="Marcador de número de diapositiva 3"/>
          <p:cNvSpPr>
            <a:spLocks noGrp="1"/>
          </p:cNvSpPr>
          <p:nvPr>
            <p:ph type="sldNum" sz="quarter" idx="10"/>
          </p:nvPr>
        </p:nvSpPr>
        <p:spPr/>
        <p:txBody>
          <a:bodyPr/>
          <a:lstStyle/>
          <a:p>
            <a:fld id="{0BF0348A-FFB9-4DAA-AC3C-05969C825BB6}" type="slidenum">
              <a:rPr lang="es-VE" smtClean="0">
                <a:solidFill>
                  <a:prstClr val="black"/>
                </a:solidFill>
              </a:rPr>
              <a:pPr/>
              <a:t>268</a:t>
            </a:fld>
            <a:endParaRPr lang="es-VE">
              <a:solidFill>
                <a:prstClr val="black"/>
              </a:solidFill>
            </a:endParaRPr>
          </a:p>
        </p:txBody>
      </p:sp>
    </p:spTree>
    <p:extLst>
      <p:ext uri="{BB962C8B-B14F-4D97-AF65-F5344CB8AC3E}">
        <p14:creationId xmlns:p14="http://schemas.microsoft.com/office/powerpoint/2010/main" val="2891553700"/>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smtClean="0"/>
              <a:t>The parameter </a:t>
            </a:r>
            <a:r>
              <a:rPr lang="en-US" dirty="0" err="1" smtClean="0"/>
              <a:t>realm_type</a:t>
            </a:r>
            <a:r>
              <a:rPr lang="en-US" dirty="0" smtClean="0"/>
              <a:t> specifies whether realm is a mandatory realm or not. Allowed values, for the parameter, are 0 (realm) and 1 (mandatory realm).</a:t>
            </a:r>
          </a:p>
          <a:p>
            <a:endParaRPr lang="en-US" dirty="0" smtClean="0"/>
          </a:p>
          <a:p>
            <a:endParaRPr lang="es-VE" dirty="0"/>
          </a:p>
        </p:txBody>
      </p:sp>
      <p:sp>
        <p:nvSpPr>
          <p:cNvPr id="4" name="Marcador de número de diapositiva 3"/>
          <p:cNvSpPr>
            <a:spLocks noGrp="1"/>
          </p:cNvSpPr>
          <p:nvPr>
            <p:ph type="sldNum" sz="quarter" idx="10"/>
          </p:nvPr>
        </p:nvSpPr>
        <p:spPr/>
        <p:txBody>
          <a:bodyPr/>
          <a:lstStyle/>
          <a:p>
            <a:fld id="{0BF0348A-FFB9-4DAA-AC3C-05969C825BB6}" type="slidenum">
              <a:rPr lang="es-VE" smtClean="0">
                <a:solidFill>
                  <a:prstClr val="black"/>
                </a:solidFill>
              </a:rPr>
              <a:pPr/>
              <a:t>270</a:t>
            </a:fld>
            <a:endParaRPr lang="es-VE">
              <a:solidFill>
                <a:prstClr val="black"/>
              </a:solidFill>
            </a:endParaRPr>
          </a:p>
        </p:txBody>
      </p:sp>
    </p:spTree>
    <p:extLst>
      <p:ext uri="{BB962C8B-B14F-4D97-AF65-F5344CB8AC3E}">
        <p14:creationId xmlns:p14="http://schemas.microsoft.com/office/powerpoint/2010/main" val="1540570560"/>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smtClean="0"/>
              <a:t>(besides having appropriate privileges to perform Data Pump operations, for example, the  role)</a:t>
            </a:r>
          </a:p>
          <a:p>
            <a:endParaRPr lang="en-US"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lang="en-US" dirty="0" smtClean="0"/>
              <a:t>1. For example, it authorizes the user </a:t>
            </a:r>
            <a:r>
              <a:rPr lang="en-US" dirty="0" err="1" smtClean="0"/>
              <a:t>amy</a:t>
            </a:r>
            <a:r>
              <a:rPr lang="en-US" dirty="0" smtClean="0"/>
              <a:t> to export the table HR.EMPLOYEES:</a:t>
            </a:r>
          </a:p>
          <a:p>
            <a:endParaRPr lang="es-VE" dirty="0"/>
          </a:p>
        </p:txBody>
      </p:sp>
      <p:sp>
        <p:nvSpPr>
          <p:cNvPr id="4" name="Marcador de número de diapositiva 3"/>
          <p:cNvSpPr>
            <a:spLocks noGrp="1"/>
          </p:cNvSpPr>
          <p:nvPr>
            <p:ph type="sldNum" sz="quarter" idx="10"/>
          </p:nvPr>
        </p:nvSpPr>
        <p:spPr/>
        <p:txBody>
          <a:bodyPr/>
          <a:lstStyle/>
          <a:p>
            <a:fld id="{0BF0348A-FFB9-4DAA-AC3C-05969C825BB6}" type="slidenum">
              <a:rPr lang="es-VE" smtClean="0">
                <a:solidFill>
                  <a:prstClr val="black"/>
                </a:solidFill>
              </a:rPr>
              <a:pPr/>
              <a:t>274</a:t>
            </a:fld>
            <a:endParaRPr lang="es-VE">
              <a:solidFill>
                <a:prstClr val="black"/>
              </a:solidFill>
            </a:endParaRPr>
          </a:p>
        </p:txBody>
      </p:sp>
    </p:spTree>
    <p:extLst>
      <p:ext uri="{BB962C8B-B14F-4D97-AF65-F5344CB8AC3E}">
        <p14:creationId xmlns:p14="http://schemas.microsoft.com/office/powerpoint/2010/main" val="2550648878"/>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VE" dirty="0" smtClean="0"/>
              <a:t>2. </a:t>
            </a:r>
            <a:r>
              <a:rPr lang="en-US" dirty="0" smtClean="0"/>
              <a:t>(you authorized the user </a:t>
            </a:r>
            <a:r>
              <a:rPr lang="en-US" dirty="0" err="1" smtClean="0"/>
              <a:t>piter</a:t>
            </a:r>
            <a:r>
              <a:rPr lang="en-US" dirty="0" smtClean="0"/>
              <a:t> to perform export and import operations on HR schema).</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3. For example, it authorizes the user </a:t>
            </a:r>
            <a:r>
              <a:rPr lang="en-US" dirty="0" err="1" smtClean="0"/>
              <a:t>kim</a:t>
            </a:r>
            <a:r>
              <a:rPr lang="en-US" dirty="0" smtClean="0"/>
              <a:t> to export and import database object for the entire database:</a:t>
            </a:r>
            <a:endParaRPr lang="es-VE" dirty="0" smtClean="0"/>
          </a:p>
          <a:p>
            <a:endParaRPr lang="es-VE" dirty="0"/>
          </a:p>
        </p:txBody>
      </p:sp>
      <p:sp>
        <p:nvSpPr>
          <p:cNvPr id="4" name="Marcador de número de diapositiva 3"/>
          <p:cNvSpPr>
            <a:spLocks noGrp="1"/>
          </p:cNvSpPr>
          <p:nvPr>
            <p:ph type="sldNum" sz="quarter" idx="10"/>
          </p:nvPr>
        </p:nvSpPr>
        <p:spPr/>
        <p:txBody>
          <a:bodyPr/>
          <a:lstStyle/>
          <a:p>
            <a:fld id="{0BF0348A-FFB9-4DAA-AC3C-05969C825BB6}" type="slidenum">
              <a:rPr lang="es-VE" smtClean="0">
                <a:solidFill>
                  <a:prstClr val="black"/>
                </a:solidFill>
              </a:rPr>
              <a:pPr/>
              <a:t>275</a:t>
            </a:fld>
            <a:endParaRPr lang="es-VE">
              <a:solidFill>
                <a:prstClr val="black"/>
              </a:solidFill>
            </a:endParaRPr>
          </a:p>
        </p:txBody>
      </p:sp>
    </p:spTree>
    <p:extLst>
      <p:ext uri="{BB962C8B-B14F-4D97-AF65-F5344CB8AC3E}">
        <p14:creationId xmlns:p14="http://schemas.microsoft.com/office/powerpoint/2010/main" val="706289706"/>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28600" indent="-228600">
              <a:buAutoNum type="arabicPeriod"/>
            </a:pPr>
            <a:r>
              <a:rPr lang="en-US" dirty="0" smtClean="0"/>
              <a:t>According to Oracle Database Licensing Information, 12c Release 1 (12.1),</a:t>
            </a:r>
          </a:p>
          <a:p>
            <a:pPr marL="228600" indent="-228600">
              <a:buAutoNum type="arabicPeriod"/>
            </a:pPr>
            <a:r>
              <a:rPr lang="en-US" dirty="0" smtClean="0"/>
              <a:t>(instead of NONE which was shown in step 6 in the How to do it section)</a:t>
            </a:r>
          </a:p>
          <a:p>
            <a:pPr marL="228600" indent="-228600">
              <a:buAutoNum type="arabicPeriod"/>
            </a:pPr>
            <a:endParaRPr lang="en-US"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lang="en-US" dirty="0" smtClean="0"/>
              <a:t>Also, before starting an export operation, make sure that the </a:t>
            </a:r>
            <a:r>
              <a:rPr lang="en-US" dirty="0" err="1" smtClean="0"/>
              <a:t>keystore</a:t>
            </a:r>
            <a:r>
              <a:rPr lang="en-US" dirty="0" smtClean="0"/>
              <a:t> is open.</a:t>
            </a:r>
            <a:endParaRPr lang="es-VE" dirty="0" smtClean="0"/>
          </a:p>
          <a:p>
            <a:pPr marL="228600" indent="-228600">
              <a:buAutoNum type="arabicPeriod"/>
            </a:pPr>
            <a:endParaRPr lang="es-VE" dirty="0"/>
          </a:p>
        </p:txBody>
      </p:sp>
      <p:sp>
        <p:nvSpPr>
          <p:cNvPr id="4" name="Marcador de número de diapositiva 3"/>
          <p:cNvSpPr>
            <a:spLocks noGrp="1"/>
          </p:cNvSpPr>
          <p:nvPr>
            <p:ph type="sldNum" sz="quarter" idx="10"/>
          </p:nvPr>
        </p:nvSpPr>
        <p:spPr/>
        <p:txBody>
          <a:bodyPr/>
          <a:lstStyle/>
          <a:p>
            <a:fld id="{0BF0348A-FFB9-4DAA-AC3C-05969C825BB6}" type="slidenum">
              <a:rPr lang="es-VE" smtClean="0">
                <a:solidFill>
                  <a:prstClr val="black"/>
                </a:solidFill>
              </a:rPr>
              <a:pPr/>
              <a:t>276</a:t>
            </a:fld>
            <a:endParaRPr lang="es-VE">
              <a:solidFill>
                <a:prstClr val="black"/>
              </a:solidFill>
            </a:endParaRPr>
          </a:p>
        </p:txBody>
      </p:sp>
    </p:spTree>
    <p:extLst>
      <p:ext uri="{BB962C8B-B14F-4D97-AF65-F5344CB8AC3E}">
        <p14:creationId xmlns:p14="http://schemas.microsoft.com/office/powerpoint/2010/main" val="1081611997"/>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 factor Holiday will return TRUE if it is a company nonworking holiday (for example, 1-JAN, 4-JUL, and 15-NOV) and FALSE otherwise. The factor </a:t>
            </a:r>
            <a:r>
              <a:rPr lang="en-US" dirty="0" err="1" smtClean="0"/>
              <a:t>NonWorkingDay</a:t>
            </a:r>
            <a:r>
              <a:rPr lang="en-US" dirty="0" smtClean="0"/>
              <a:t> will return whether it's a nonworking day (NO, WEEKEND, and COMPANY_HOLIDAY). We'll assume that a day is a nonworking day if it is a weekend or a company nonworking holiday (in case it is both weekend and holiday, it should resolve it to COMPANY_HOLIDAY).</a:t>
            </a:r>
          </a:p>
          <a:p>
            <a:endParaRPr lang="es-VE" dirty="0"/>
          </a:p>
        </p:txBody>
      </p:sp>
      <p:sp>
        <p:nvSpPr>
          <p:cNvPr id="4" name="Marcador de número de diapositiva 3"/>
          <p:cNvSpPr>
            <a:spLocks noGrp="1"/>
          </p:cNvSpPr>
          <p:nvPr>
            <p:ph type="sldNum" sz="quarter" idx="10"/>
          </p:nvPr>
        </p:nvSpPr>
        <p:spPr/>
        <p:txBody>
          <a:bodyPr/>
          <a:lstStyle/>
          <a:p>
            <a:fld id="{0BF0348A-FFB9-4DAA-AC3C-05969C825BB6}" type="slidenum">
              <a:rPr lang="es-VE" smtClean="0">
                <a:solidFill>
                  <a:prstClr val="black"/>
                </a:solidFill>
              </a:rPr>
              <a:pPr/>
              <a:t>277</a:t>
            </a:fld>
            <a:endParaRPr lang="es-VE">
              <a:solidFill>
                <a:prstClr val="black"/>
              </a:solidFill>
            </a:endParaRPr>
          </a:p>
        </p:txBody>
      </p:sp>
    </p:spTree>
    <p:extLst>
      <p:ext uri="{BB962C8B-B14F-4D97-AF65-F5344CB8AC3E}">
        <p14:creationId xmlns:p14="http://schemas.microsoft.com/office/powerpoint/2010/main" val="1349592783"/>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smtClean="0"/>
              <a:t>Results in this recipe are shown for the situation that, at the same time, it is SUNDAY and it is a holiday.</a:t>
            </a:r>
          </a:p>
          <a:p>
            <a:endParaRPr lang="en-US" dirty="0" smtClean="0"/>
          </a:p>
          <a:p>
            <a:endParaRPr lang="es-VE" dirty="0"/>
          </a:p>
        </p:txBody>
      </p:sp>
      <p:sp>
        <p:nvSpPr>
          <p:cNvPr id="4" name="Marcador de número de diapositiva 3"/>
          <p:cNvSpPr>
            <a:spLocks noGrp="1"/>
          </p:cNvSpPr>
          <p:nvPr>
            <p:ph type="sldNum" sz="quarter" idx="10"/>
          </p:nvPr>
        </p:nvSpPr>
        <p:spPr/>
        <p:txBody>
          <a:bodyPr/>
          <a:lstStyle/>
          <a:p>
            <a:fld id="{0BF0348A-FFB9-4DAA-AC3C-05969C825BB6}" type="slidenum">
              <a:rPr lang="es-VE" smtClean="0">
                <a:solidFill>
                  <a:prstClr val="black"/>
                </a:solidFill>
              </a:rPr>
              <a:pPr/>
              <a:t>279</a:t>
            </a:fld>
            <a:endParaRPr lang="es-VE">
              <a:solidFill>
                <a:prstClr val="black"/>
              </a:solidFill>
            </a:endParaRPr>
          </a:p>
        </p:txBody>
      </p:sp>
    </p:spTree>
    <p:extLst>
      <p:ext uri="{BB962C8B-B14F-4D97-AF65-F5344CB8AC3E}">
        <p14:creationId xmlns:p14="http://schemas.microsoft.com/office/powerpoint/2010/main" val="3509815360"/>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VE" dirty="0"/>
          </a:p>
        </p:txBody>
      </p:sp>
      <p:sp>
        <p:nvSpPr>
          <p:cNvPr id="4" name="Marcador de número de diapositiva 3"/>
          <p:cNvSpPr>
            <a:spLocks noGrp="1"/>
          </p:cNvSpPr>
          <p:nvPr>
            <p:ph type="sldNum" sz="quarter" idx="10"/>
          </p:nvPr>
        </p:nvSpPr>
        <p:spPr/>
        <p:txBody>
          <a:bodyPr/>
          <a:lstStyle/>
          <a:p>
            <a:fld id="{0BF0348A-FFB9-4DAA-AC3C-05969C825BB6}" type="slidenum">
              <a:rPr lang="es-VE" smtClean="0">
                <a:solidFill>
                  <a:prstClr val="black"/>
                </a:solidFill>
              </a:rPr>
              <a:pPr/>
              <a:t>280</a:t>
            </a:fld>
            <a:endParaRPr lang="es-VE">
              <a:solidFill>
                <a:prstClr val="black"/>
              </a:solidFill>
            </a:endParaRPr>
          </a:p>
        </p:txBody>
      </p:sp>
    </p:spTree>
    <p:extLst>
      <p:ext uri="{BB962C8B-B14F-4D97-AF65-F5344CB8AC3E}">
        <p14:creationId xmlns:p14="http://schemas.microsoft.com/office/powerpoint/2010/main" val="2292132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apositiva de título">
    <p:bg>
      <p:bgPr>
        <a:gradFill flip="none" rotWithShape="1">
          <a:gsLst>
            <a:gs pos="0">
              <a:schemeClr val="bg1">
                <a:lumMod val="85000"/>
              </a:schemeClr>
            </a:gs>
            <a:gs pos="100000">
              <a:schemeClr val="bg1"/>
            </a:gs>
          </a:gsLst>
          <a:lin ang="5400000" scaled="1"/>
          <a:tileRect/>
        </a:gradFill>
        <a:effectLst/>
      </p:bgPr>
    </p:bg>
    <p:spTree>
      <p:nvGrpSpPr>
        <p:cNvPr id="1" name=""/>
        <p:cNvGrpSpPr/>
        <p:nvPr/>
      </p:nvGrpSpPr>
      <p:grpSpPr>
        <a:xfrm>
          <a:off x="0" y="0"/>
          <a:ext cx="0" cy="0"/>
          <a:chOff x="0" y="0"/>
          <a:chExt cx="0" cy="0"/>
        </a:xfrm>
      </p:grpSpPr>
      <p:sp>
        <p:nvSpPr>
          <p:cNvPr id="7" name="Triángulo rectángulo 6"/>
          <p:cNvSpPr/>
          <p:nvPr userDrawn="1"/>
        </p:nvSpPr>
        <p:spPr>
          <a:xfrm flipH="1">
            <a:off x="5239657" y="3585029"/>
            <a:ext cx="3211818" cy="203200"/>
          </a:xfrm>
          <a:prstGeom prst="rtTriangle">
            <a:avLst/>
          </a:prstGeom>
          <a:gradFill>
            <a:gsLst>
              <a:gs pos="0">
                <a:srgbClr val="F7941D"/>
              </a:gs>
              <a:gs pos="50000">
                <a:srgbClr val="F7941D"/>
              </a:gs>
              <a:gs pos="100000">
                <a:srgbClr val="F7941D"/>
              </a:gs>
            </a:gsLst>
          </a:gra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s-VE" dirty="0"/>
          </a:p>
        </p:txBody>
      </p:sp>
      <p:sp>
        <p:nvSpPr>
          <p:cNvPr id="8" name="Triángulo rectángulo 7"/>
          <p:cNvSpPr/>
          <p:nvPr userDrawn="1"/>
        </p:nvSpPr>
        <p:spPr>
          <a:xfrm flipH="1">
            <a:off x="3671047" y="1"/>
            <a:ext cx="8520952" cy="6858000"/>
          </a:xfrm>
          <a:prstGeom prst="rtTriangle">
            <a:avLst/>
          </a:prstGeom>
          <a:solidFill>
            <a:srgbClr val="F7941D"/>
          </a:solidFill>
          <a:ln>
            <a:noFill/>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dirty="0"/>
          </a:p>
        </p:txBody>
      </p:sp>
      <p:sp>
        <p:nvSpPr>
          <p:cNvPr id="9" name="Rectángulo 8"/>
          <p:cNvSpPr/>
          <p:nvPr userDrawn="1"/>
        </p:nvSpPr>
        <p:spPr>
          <a:xfrm>
            <a:off x="5229024" y="3788229"/>
            <a:ext cx="6962976" cy="1254418"/>
          </a:xfrm>
          <a:prstGeom prst="rect">
            <a:avLst/>
          </a:prstGeom>
          <a:ln>
            <a:noFill/>
          </a:ln>
          <a:effectLst>
            <a:outerShdw blurRad="50800" dist="38100" dir="10800000" algn="r"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tlCol="0" anchor="ctr"/>
          <a:lstStyle/>
          <a:p>
            <a:endParaRPr lang="es-VE" sz="3600" b="1" dirty="0" smtClean="0">
              <a:solidFill>
                <a:srgbClr val="F7941D"/>
              </a:solidFill>
              <a:latin typeface="Times New Roman" panose="02020603050405020304" pitchFamily="18" charset="0"/>
              <a:cs typeface="Times New Roman" panose="02020603050405020304" pitchFamily="18" charset="0"/>
            </a:endParaRPr>
          </a:p>
        </p:txBody>
      </p:sp>
      <p:sp>
        <p:nvSpPr>
          <p:cNvPr id="10" name="Flecha izquierda 9"/>
          <p:cNvSpPr/>
          <p:nvPr userDrawn="1"/>
        </p:nvSpPr>
        <p:spPr>
          <a:xfrm>
            <a:off x="4540101" y="4690941"/>
            <a:ext cx="7651899" cy="1361515"/>
          </a:xfrm>
          <a:prstGeom prst="leftArrow">
            <a:avLst/>
          </a:prstGeom>
          <a:solidFill>
            <a:srgbClr val="818286"/>
          </a:solidFill>
          <a:ln/>
        </p:spPr>
        <p:style>
          <a:lnRef idx="3">
            <a:schemeClr val="lt1"/>
          </a:lnRef>
          <a:fillRef idx="1">
            <a:schemeClr val="accent1"/>
          </a:fillRef>
          <a:effectRef idx="1">
            <a:schemeClr val="accent1"/>
          </a:effectRef>
          <a:fontRef idx="minor">
            <a:schemeClr val="lt1"/>
          </a:fontRef>
        </p:style>
        <p:txBody>
          <a:bodyPr rtlCol="0" anchor="t"/>
          <a:lstStyle/>
          <a:p>
            <a:pPr algn="ctr"/>
            <a:endParaRPr lang="es-VE" sz="1300" dirty="0"/>
          </a:p>
        </p:txBody>
      </p:sp>
      <p:pic>
        <p:nvPicPr>
          <p:cNvPr id="12" name="Imagen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7211" y="2608679"/>
            <a:ext cx="4874021" cy="4867936"/>
          </a:xfrm>
          <a:prstGeom prst="rect">
            <a:avLst/>
          </a:prstGeom>
          <a:noFill/>
        </p:spPr>
      </p:pic>
      <p:sp>
        <p:nvSpPr>
          <p:cNvPr id="14" name="Marcador de texto 13"/>
          <p:cNvSpPr>
            <a:spLocks noGrp="1"/>
          </p:cNvSpPr>
          <p:nvPr>
            <p:ph type="body" sz="quarter" idx="10"/>
          </p:nvPr>
        </p:nvSpPr>
        <p:spPr>
          <a:xfrm>
            <a:off x="5310087" y="3847462"/>
            <a:ext cx="6800850" cy="914400"/>
          </a:xfrm>
        </p:spPr>
        <p:txBody>
          <a:bodyPr/>
          <a:lstStyle>
            <a:lvl1pPr marL="0" indent="0">
              <a:buNone/>
              <a:defRPr b="1">
                <a:solidFill>
                  <a:srgbClr val="F7941D"/>
                </a:solidFill>
              </a:defRPr>
            </a:lvl1pPr>
            <a:lvl2pPr marL="457200" indent="-457200">
              <a:buNone/>
              <a:defRPr i="1"/>
            </a:lvl2pPr>
            <a:lvl3pPr marL="914400" indent="0">
              <a:buNone/>
              <a:defRPr/>
            </a:lvl3pPr>
            <a:lvl4pPr marL="1371600" indent="0">
              <a:buNone/>
              <a:defRPr/>
            </a:lvl4pPr>
            <a:lvl5pPr marL="1828800" indent="0">
              <a:buNone/>
              <a:defRPr/>
            </a:lvl5pPr>
          </a:lstStyle>
          <a:p>
            <a:pPr lvl="0"/>
            <a:r>
              <a:rPr lang="es-ES" dirty="0" smtClean="0"/>
              <a:t>Haga clic para modificar el estilo de texto del patrón</a:t>
            </a:r>
          </a:p>
          <a:p>
            <a:pPr lvl="1"/>
            <a:r>
              <a:rPr lang="es-ES" dirty="0" smtClean="0"/>
              <a:t>Segundo nivel</a:t>
            </a:r>
          </a:p>
          <a:p>
            <a:pPr lvl="2"/>
            <a:r>
              <a:rPr lang="es-ES" dirty="0" smtClean="0"/>
              <a:t>Tercer nivel</a:t>
            </a:r>
          </a:p>
          <a:p>
            <a:pPr lvl="3"/>
            <a:r>
              <a:rPr lang="es-ES" dirty="0" smtClean="0"/>
              <a:t>Cuarto nivel</a:t>
            </a:r>
          </a:p>
          <a:p>
            <a:pPr lvl="4"/>
            <a:r>
              <a:rPr lang="es-ES" dirty="0" smtClean="0"/>
              <a:t>Quinto nivel</a:t>
            </a:r>
            <a:endParaRPr lang="es-VE" dirty="0"/>
          </a:p>
        </p:txBody>
      </p:sp>
      <p:sp>
        <p:nvSpPr>
          <p:cNvPr id="16" name="Marcador de texto 15"/>
          <p:cNvSpPr>
            <a:spLocks noGrp="1"/>
          </p:cNvSpPr>
          <p:nvPr>
            <p:ph type="body" sz="quarter" idx="11"/>
          </p:nvPr>
        </p:nvSpPr>
        <p:spPr>
          <a:xfrm>
            <a:off x="5229225" y="4990163"/>
            <a:ext cx="6962774" cy="914400"/>
          </a:xfrm>
        </p:spPr>
        <p:txBody>
          <a:bodyPr/>
          <a:lstStyle>
            <a:lvl1pPr marL="0" indent="0">
              <a:buNone/>
              <a:defRPr b="1">
                <a:solidFill>
                  <a:schemeClr val="bg1"/>
                </a:solidFill>
              </a:defRPr>
            </a:lvl1pPr>
          </a:lstStyle>
          <a:p>
            <a:pPr lvl="0"/>
            <a:r>
              <a:rPr lang="es-ES" dirty="0" smtClean="0"/>
              <a:t>Haga clic para modificar el estilo de texto del patrón</a:t>
            </a:r>
          </a:p>
          <a:p>
            <a:pPr lvl="1"/>
            <a:r>
              <a:rPr lang="es-ES" dirty="0" smtClean="0"/>
              <a:t>Segundo nivel</a:t>
            </a:r>
          </a:p>
          <a:p>
            <a:pPr lvl="2"/>
            <a:r>
              <a:rPr lang="es-ES" dirty="0" smtClean="0"/>
              <a:t>Tercer nivel</a:t>
            </a:r>
          </a:p>
          <a:p>
            <a:pPr lvl="3"/>
            <a:r>
              <a:rPr lang="es-ES" dirty="0" smtClean="0"/>
              <a:t>Cuarto nivel</a:t>
            </a:r>
          </a:p>
          <a:p>
            <a:pPr lvl="4"/>
            <a:r>
              <a:rPr lang="es-ES" dirty="0" smtClean="0"/>
              <a:t>Quinto nivel</a:t>
            </a:r>
            <a:endParaRPr lang="es-VE" dirty="0"/>
          </a:p>
        </p:txBody>
      </p:sp>
    </p:spTree>
    <p:extLst>
      <p:ext uri="{BB962C8B-B14F-4D97-AF65-F5344CB8AC3E}">
        <p14:creationId xmlns:p14="http://schemas.microsoft.com/office/powerpoint/2010/main" val="3292356098"/>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VE"/>
          </a:p>
        </p:txBody>
      </p:sp>
      <p:sp>
        <p:nvSpPr>
          <p:cNvPr id="3" name="Marcador de texto vertical 2"/>
          <p:cNvSpPr>
            <a:spLocks noGrp="1"/>
          </p:cNvSpPr>
          <p:nvPr>
            <p:ph type="body" orient="vert" idx="1"/>
          </p:nvPr>
        </p:nvSpPr>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VE"/>
          </a:p>
        </p:txBody>
      </p:sp>
      <p:sp>
        <p:nvSpPr>
          <p:cNvPr id="4" name="Marcador de fecha 3"/>
          <p:cNvSpPr>
            <a:spLocks noGrp="1"/>
          </p:cNvSpPr>
          <p:nvPr>
            <p:ph type="dt" sz="half" idx="10"/>
          </p:nvPr>
        </p:nvSpPr>
        <p:spPr/>
        <p:txBody>
          <a:bodyPr/>
          <a:lstStyle/>
          <a:p>
            <a:fld id="{A689FBB6-C232-4AAB-A556-6334D1BCF5CD}" type="datetime1">
              <a:rPr lang="es-VE" smtClean="0">
                <a:solidFill>
                  <a:prstClr val="black">
                    <a:tint val="75000"/>
                  </a:prstClr>
                </a:solidFill>
              </a:rPr>
              <a:t>11/6/19</a:t>
            </a:fld>
            <a:endParaRPr lang="es-VE" dirty="0">
              <a:solidFill>
                <a:prstClr val="black">
                  <a:tint val="75000"/>
                </a:prstClr>
              </a:solidFill>
            </a:endParaRPr>
          </a:p>
        </p:txBody>
      </p:sp>
      <p:sp>
        <p:nvSpPr>
          <p:cNvPr id="5" name="Marcador de pie de página 4"/>
          <p:cNvSpPr>
            <a:spLocks noGrp="1"/>
          </p:cNvSpPr>
          <p:nvPr>
            <p:ph type="ftr" sz="quarter" idx="11"/>
          </p:nvPr>
        </p:nvSpPr>
        <p:spPr/>
        <p:txBody>
          <a:bodyPr/>
          <a:lstStyle/>
          <a:p>
            <a:endParaRPr lang="es-VE" dirty="0">
              <a:solidFill>
                <a:prstClr val="black">
                  <a:tint val="75000"/>
                </a:prstClr>
              </a:solidFill>
            </a:endParaRPr>
          </a:p>
        </p:txBody>
      </p:sp>
      <p:sp>
        <p:nvSpPr>
          <p:cNvPr id="6" name="Marcador de número de diapositiva 5"/>
          <p:cNvSpPr>
            <a:spLocks noGrp="1"/>
          </p:cNvSpPr>
          <p:nvPr>
            <p:ph type="sldNum" sz="quarter" idx="12"/>
          </p:nvPr>
        </p:nvSpPr>
        <p:spPr/>
        <p:txBody>
          <a:bodyPr/>
          <a:lstStyle/>
          <a:p>
            <a:fld id="{5C6DB8CB-8B72-460F-B4E4-6A15EEC341A1}" type="slidenum">
              <a:rPr lang="es-VE" smtClean="0">
                <a:solidFill>
                  <a:prstClr val="black">
                    <a:tint val="75000"/>
                  </a:prstClr>
                </a:solidFill>
              </a:rPr>
              <a:pPr/>
              <a:t>‹#›</a:t>
            </a:fld>
            <a:endParaRPr lang="es-VE" dirty="0">
              <a:solidFill>
                <a:prstClr val="black">
                  <a:tint val="75000"/>
                </a:prstClr>
              </a:solidFill>
            </a:endParaRPr>
          </a:p>
        </p:txBody>
      </p:sp>
    </p:spTree>
    <p:extLst>
      <p:ext uri="{BB962C8B-B14F-4D97-AF65-F5344CB8AC3E}">
        <p14:creationId xmlns:p14="http://schemas.microsoft.com/office/powerpoint/2010/main" val="15522547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es-ES" smtClean="0"/>
              <a:t>Haga clic para modificar el estilo de título del patrón</a:t>
            </a:r>
            <a:endParaRPr lang="es-VE"/>
          </a:p>
        </p:txBody>
      </p:sp>
      <p:sp>
        <p:nvSpPr>
          <p:cNvPr id="3" name="Marcador de texto vertical 2"/>
          <p:cNvSpPr>
            <a:spLocks noGrp="1"/>
          </p:cNvSpPr>
          <p:nvPr>
            <p:ph type="body" orient="vert" idx="1"/>
          </p:nvPr>
        </p:nvSpPr>
        <p:spPr>
          <a:xfrm>
            <a:off x="838200" y="365125"/>
            <a:ext cx="7734300" cy="5811838"/>
          </a:xfrm>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VE"/>
          </a:p>
        </p:txBody>
      </p:sp>
      <p:sp>
        <p:nvSpPr>
          <p:cNvPr id="4" name="Marcador de fecha 3"/>
          <p:cNvSpPr>
            <a:spLocks noGrp="1"/>
          </p:cNvSpPr>
          <p:nvPr>
            <p:ph type="dt" sz="half" idx="10"/>
          </p:nvPr>
        </p:nvSpPr>
        <p:spPr/>
        <p:txBody>
          <a:bodyPr/>
          <a:lstStyle/>
          <a:p>
            <a:fld id="{7733DD2C-B94E-4D4D-B2A2-8C3CB35117A1}" type="datetime1">
              <a:rPr lang="es-VE" smtClean="0">
                <a:solidFill>
                  <a:prstClr val="black">
                    <a:tint val="75000"/>
                  </a:prstClr>
                </a:solidFill>
              </a:rPr>
              <a:t>11/6/19</a:t>
            </a:fld>
            <a:endParaRPr lang="es-VE" dirty="0">
              <a:solidFill>
                <a:prstClr val="black">
                  <a:tint val="75000"/>
                </a:prstClr>
              </a:solidFill>
            </a:endParaRPr>
          </a:p>
        </p:txBody>
      </p:sp>
      <p:sp>
        <p:nvSpPr>
          <p:cNvPr id="5" name="Marcador de pie de página 4"/>
          <p:cNvSpPr>
            <a:spLocks noGrp="1"/>
          </p:cNvSpPr>
          <p:nvPr>
            <p:ph type="ftr" sz="quarter" idx="11"/>
          </p:nvPr>
        </p:nvSpPr>
        <p:spPr/>
        <p:txBody>
          <a:bodyPr/>
          <a:lstStyle/>
          <a:p>
            <a:endParaRPr lang="es-VE" dirty="0">
              <a:solidFill>
                <a:prstClr val="black">
                  <a:tint val="75000"/>
                </a:prstClr>
              </a:solidFill>
            </a:endParaRPr>
          </a:p>
        </p:txBody>
      </p:sp>
      <p:sp>
        <p:nvSpPr>
          <p:cNvPr id="6" name="Marcador de número de diapositiva 5"/>
          <p:cNvSpPr>
            <a:spLocks noGrp="1"/>
          </p:cNvSpPr>
          <p:nvPr>
            <p:ph type="sldNum" sz="quarter" idx="12"/>
          </p:nvPr>
        </p:nvSpPr>
        <p:spPr/>
        <p:txBody>
          <a:bodyPr/>
          <a:lstStyle/>
          <a:p>
            <a:fld id="{5C6DB8CB-8B72-460F-B4E4-6A15EEC341A1}" type="slidenum">
              <a:rPr lang="es-VE" smtClean="0">
                <a:solidFill>
                  <a:prstClr val="black">
                    <a:tint val="75000"/>
                  </a:prstClr>
                </a:solidFill>
              </a:rPr>
              <a:pPr/>
              <a:t>‹#›</a:t>
            </a:fld>
            <a:endParaRPr lang="es-VE" dirty="0">
              <a:solidFill>
                <a:prstClr val="black">
                  <a:tint val="75000"/>
                </a:prstClr>
              </a:solidFill>
            </a:endParaRPr>
          </a:p>
        </p:txBody>
      </p:sp>
    </p:spTree>
    <p:extLst>
      <p:ext uri="{BB962C8B-B14F-4D97-AF65-F5344CB8AC3E}">
        <p14:creationId xmlns:p14="http://schemas.microsoft.com/office/powerpoint/2010/main" val="394845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3" name="Marcador de contenido 2"/>
          <p:cNvSpPr>
            <a:spLocks noGrp="1"/>
          </p:cNvSpPr>
          <p:nvPr>
            <p:ph idx="1"/>
          </p:nvPr>
        </p:nvSpPr>
        <p:spPr>
          <a:xfrm>
            <a:off x="331303" y="1504950"/>
            <a:ext cx="11516139" cy="4351338"/>
          </a:xfrm>
        </p:spPr>
        <p:txBody>
          <a:bodyPr>
            <a:normAutofit/>
          </a:bodyPr>
          <a:lstStyle>
            <a:lvl1pPr>
              <a:defRPr sz="3200"/>
            </a:lvl1pPr>
            <a:lvl2pPr>
              <a:defRPr sz="2800"/>
            </a:lvl2pPr>
            <a:lvl3pPr>
              <a:defRPr sz="2400"/>
            </a:lvl3pPr>
            <a:lvl4pPr>
              <a:defRPr sz="2000"/>
            </a:lvl4pPr>
            <a:lvl5pPr>
              <a:defRPr sz="2000"/>
            </a:lvl5pPr>
          </a:lstStyle>
          <a:p>
            <a:pPr lvl="0"/>
            <a:r>
              <a:rPr lang="es-ES" dirty="0" smtClean="0"/>
              <a:t>Haga clic para modificar el estilo de texto del patrón</a:t>
            </a:r>
          </a:p>
          <a:p>
            <a:pPr lvl="1"/>
            <a:r>
              <a:rPr lang="es-ES" dirty="0" smtClean="0"/>
              <a:t>Segundo nivel</a:t>
            </a:r>
          </a:p>
          <a:p>
            <a:pPr lvl="2"/>
            <a:r>
              <a:rPr lang="es-ES" dirty="0" smtClean="0"/>
              <a:t>Tercer nivel</a:t>
            </a:r>
          </a:p>
          <a:p>
            <a:pPr lvl="3"/>
            <a:r>
              <a:rPr lang="es-ES" dirty="0" smtClean="0"/>
              <a:t>Cuarto nivel</a:t>
            </a:r>
          </a:p>
          <a:p>
            <a:pPr lvl="4"/>
            <a:r>
              <a:rPr lang="es-ES" dirty="0" smtClean="0"/>
              <a:t>Quinto nivel</a:t>
            </a:r>
            <a:endParaRPr lang="es-VE" dirty="0"/>
          </a:p>
        </p:txBody>
      </p:sp>
      <p:sp>
        <p:nvSpPr>
          <p:cNvPr id="4" name="Marcador de fecha 3"/>
          <p:cNvSpPr>
            <a:spLocks noGrp="1"/>
          </p:cNvSpPr>
          <p:nvPr>
            <p:ph type="dt" sz="half" idx="10"/>
          </p:nvPr>
        </p:nvSpPr>
        <p:spPr/>
        <p:txBody>
          <a:bodyPr/>
          <a:lstStyle/>
          <a:p>
            <a:fld id="{38CAFB11-EA25-4B99-AC27-4B9DC1618F1C}" type="datetime1">
              <a:rPr lang="es-VE" smtClean="0">
                <a:solidFill>
                  <a:prstClr val="black">
                    <a:tint val="75000"/>
                  </a:prstClr>
                </a:solidFill>
              </a:rPr>
              <a:t>11/6/19</a:t>
            </a:fld>
            <a:endParaRPr lang="es-VE" dirty="0">
              <a:solidFill>
                <a:prstClr val="black">
                  <a:tint val="75000"/>
                </a:prstClr>
              </a:solidFill>
            </a:endParaRPr>
          </a:p>
        </p:txBody>
      </p:sp>
      <p:sp>
        <p:nvSpPr>
          <p:cNvPr id="5" name="Marcador de pie de página 4"/>
          <p:cNvSpPr>
            <a:spLocks noGrp="1"/>
          </p:cNvSpPr>
          <p:nvPr>
            <p:ph type="ftr" sz="quarter" idx="11"/>
          </p:nvPr>
        </p:nvSpPr>
        <p:spPr/>
        <p:txBody>
          <a:bodyPr/>
          <a:lstStyle/>
          <a:p>
            <a:endParaRPr lang="es-VE" dirty="0">
              <a:solidFill>
                <a:prstClr val="black">
                  <a:tint val="75000"/>
                </a:prstClr>
              </a:solidFill>
            </a:endParaRPr>
          </a:p>
        </p:txBody>
      </p:sp>
      <p:sp>
        <p:nvSpPr>
          <p:cNvPr id="10" name="Flecha izquierda 9"/>
          <p:cNvSpPr/>
          <p:nvPr userDrawn="1"/>
        </p:nvSpPr>
        <p:spPr>
          <a:xfrm>
            <a:off x="1219200" y="190986"/>
            <a:ext cx="10972800" cy="1061063"/>
          </a:xfrm>
          <a:prstGeom prst="leftArrow">
            <a:avLst/>
          </a:prstGeom>
          <a:solidFill>
            <a:srgbClr val="F7941D"/>
          </a:solidFill>
          <a:ln/>
        </p:spPr>
        <p:style>
          <a:lnRef idx="3">
            <a:schemeClr val="lt1"/>
          </a:lnRef>
          <a:fillRef idx="1">
            <a:schemeClr val="accent1"/>
          </a:fillRef>
          <a:effectRef idx="1">
            <a:schemeClr val="accent1"/>
          </a:effectRef>
          <a:fontRef idx="minor">
            <a:schemeClr val="lt1"/>
          </a:fontRef>
        </p:style>
        <p:txBody>
          <a:bodyPr rtlCol="0" anchor="t"/>
          <a:lstStyle/>
          <a:p>
            <a:pPr algn="ctr"/>
            <a:endParaRPr lang="es-VE" sz="1300" dirty="0"/>
          </a:p>
        </p:txBody>
      </p:sp>
      <p:pic>
        <p:nvPicPr>
          <p:cNvPr id="12" name="Imagen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3713" y="-399152"/>
            <a:ext cx="2031840" cy="2029303"/>
          </a:xfrm>
          <a:prstGeom prst="rect">
            <a:avLst/>
          </a:prstGeom>
          <a:noFill/>
        </p:spPr>
      </p:pic>
      <p:sp>
        <p:nvSpPr>
          <p:cNvPr id="2" name="Título 1"/>
          <p:cNvSpPr>
            <a:spLocks noGrp="1"/>
          </p:cNvSpPr>
          <p:nvPr>
            <p:ph type="title"/>
          </p:nvPr>
        </p:nvSpPr>
        <p:spPr>
          <a:xfrm>
            <a:off x="1522343" y="393801"/>
            <a:ext cx="10848977" cy="655430"/>
          </a:xfrm>
        </p:spPr>
        <p:txBody>
          <a:bodyPr>
            <a:noAutofit/>
          </a:bodyPr>
          <a:lstStyle>
            <a:lvl1pPr algn="ctr">
              <a:defRPr sz="3600" b="1" i="1">
                <a:solidFill>
                  <a:schemeClr val="bg1"/>
                </a:solidFill>
              </a:defRPr>
            </a:lvl1pPr>
          </a:lstStyle>
          <a:p>
            <a:r>
              <a:rPr lang="es-ES" dirty="0" smtClean="0"/>
              <a:t>Haga clic para modificar el estilo de título del patrón</a:t>
            </a:r>
            <a:endParaRPr lang="es-VE" dirty="0"/>
          </a:p>
        </p:txBody>
      </p:sp>
      <p:sp>
        <p:nvSpPr>
          <p:cNvPr id="13" name="Rectángulo 12"/>
          <p:cNvSpPr/>
          <p:nvPr userDrawn="1"/>
        </p:nvSpPr>
        <p:spPr>
          <a:xfrm>
            <a:off x="0" y="6480313"/>
            <a:ext cx="12192000" cy="377687"/>
          </a:xfrm>
          <a:prstGeom prst="rect">
            <a:avLst/>
          </a:prstGeom>
          <a:solidFill>
            <a:srgbClr val="8182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dirty="0"/>
          </a:p>
        </p:txBody>
      </p:sp>
      <p:sp>
        <p:nvSpPr>
          <p:cNvPr id="6" name="Marcador de número de diapositiva 5"/>
          <p:cNvSpPr>
            <a:spLocks noGrp="1"/>
          </p:cNvSpPr>
          <p:nvPr>
            <p:ph type="sldNum" sz="quarter" idx="12"/>
          </p:nvPr>
        </p:nvSpPr>
        <p:spPr>
          <a:xfrm>
            <a:off x="5754756" y="6486593"/>
            <a:ext cx="682487" cy="365125"/>
          </a:xfrm>
        </p:spPr>
        <p:txBody>
          <a:bodyPr/>
          <a:lstStyle>
            <a:lvl1pPr algn="ctr">
              <a:defRPr sz="1800" b="1">
                <a:solidFill>
                  <a:schemeClr val="bg1"/>
                </a:solidFill>
              </a:defRPr>
            </a:lvl1pPr>
          </a:lstStyle>
          <a:p>
            <a:fld id="{5C6DB8CB-8B72-460F-B4E4-6A15EEC341A1}" type="slidenum">
              <a:rPr lang="es-VE" smtClean="0"/>
              <a:pPr/>
              <a:t>‹#›</a:t>
            </a:fld>
            <a:endParaRPr lang="es-VE" dirty="0"/>
          </a:p>
        </p:txBody>
      </p:sp>
    </p:spTree>
    <p:extLst>
      <p:ext uri="{BB962C8B-B14F-4D97-AF65-F5344CB8AC3E}">
        <p14:creationId xmlns:p14="http://schemas.microsoft.com/office/powerpoint/2010/main" val="11590719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p:spPr>
        <p:txBody>
          <a:bodyPr anchor="b"/>
          <a:lstStyle>
            <a:lvl1pPr>
              <a:defRPr sz="6000"/>
            </a:lvl1pPr>
          </a:lstStyle>
          <a:p>
            <a:r>
              <a:rPr lang="es-ES" smtClean="0"/>
              <a:t>Haga clic para modificar el estilo de título del patrón</a:t>
            </a:r>
            <a:endParaRPr lang="es-VE"/>
          </a:p>
        </p:txBody>
      </p:sp>
      <p:sp>
        <p:nvSpPr>
          <p:cNvPr id="3" name="Marcador de tex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smtClean="0"/>
              <a:t>Haga clic para modificar el estilo de texto del patrón</a:t>
            </a:r>
          </a:p>
        </p:txBody>
      </p:sp>
      <p:sp>
        <p:nvSpPr>
          <p:cNvPr id="4" name="Marcador de fecha 3"/>
          <p:cNvSpPr>
            <a:spLocks noGrp="1"/>
          </p:cNvSpPr>
          <p:nvPr>
            <p:ph type="dt" sz="half" idx="10"/>
          </p:nvPr>
        </p:nvSpPr>
        <p:spPr/>
        <p:txBody>
          <a:bodyPr/>
          <a:lstStyle/>
          <a:p>
            <a:fld id="{8D023367-08F5-44F9-8584-69CC34AF4FE1}" type="datetime1">
              <a:rPr lang="es-VE" smtClean="0">
                <a:solidFill>
                  <a:prstClr val="black">
                    <a:tint val="75000"/>
                  </a:prstClr>
                </a:solidFill>
              </a:rPr>
              <a:t>11/6/19</a:t>
            </a:fld>
            <a:endParaRPr lang="es-VE" dirty="0">
              <a:solidFill>
                <a:prstClr val="black">
                  <a:tint val="75000"/>
                </a:prstClr>
              </a:solidFill>
            </a:endParaRPr>
          </a:p>
        </p:txBody>
      </p:sp>
      <p:sp>
        <p:nvSpPr>
          <p:cNvPr id="5" name="Marcador de pie de página 4"/>
          <p:cNvSpPr>
            <a:spLocks noGrp="1"/>
          </p:cNvSpPr>
          <p:nvPr>
            <p:ph type="ftr" sz="quarter" idx="11"/>
          </p:nvPr>
        </p:nvSpPr>
        <p:spPr/>
        <p:txBody>
          <a:bodyPr/>
          <a:lstStyle/>
          <a:p>
            <a:endParaRPr lang="es-VE" dirty="0">
              <a:solidFill>
                <a:prstClr val="black">
                  <a:tint val="75000"/>
                </a:prstClr>
              </a:solidFill>
            </a:endParaRPr>
          </a:p>
        </p:txBody>
      </p:sp>
      <p:sp>
        <p:nvSpPr>
          <p:cNvPr id="6" name="Marcador de número de diapositiva 5"/>
          <p:cNvSpPr>
            <a:spLocks noGrp="1"/>
          </p:cNvSpPr>
          <p:nvPr>
            <p:ph type="sldNum" sz="quarter" idx="12"/>
          </p:nvPr>
        </p:nvSpPr>
        <p:spPr/>
        <p:txBody>
          <a:bodyPr/>
          <a:lstStyle/>
          <a:p>
            <a:fld id="{5C6DB8CB-8B72-460F-B4E4-6A15EEC341A1}" type="slidenum">
              <a:rPr lang="es-VE" smtClean="0">
                <a:solidFill>
                  <a:prstClr val="black">
                    <a:tint val="75000"/>
                  </a:prstClr>
                </a:solidFill>
              </a:rPr>
              <a:pPr/>
              <a:t>‹#›</a:t>
            </a:fld>
            <a:endParaRPr lang="es-VE" dirty="0">
              <a:solidFill>
                <a:prstClr val="black">
                  <a:tint val="75000"/>
                </a:prstClr>
              </a:solidFill>
            </a:endParaRPr>
          </a:p>
        </p:txBody>
      </p:sp>
    </p:spTree>
    <p:extLst>
      <p:ext uri="{BB962C8B-B14F-4D97-AF65-F5344CB8AC3E}">
        <p14:creationId xmlns:p14="http://schemas.microsoft.com/office/powerpoint/2010/main" val="37901946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VE"/>
          </a:p>
        </p:txBody>
      </p:sp>
      <p:sp>
        <p:nvSpPr>
          <p:cNvPr id="3" name="Marcador de contenido 2"/>
          <p:cNvSpPr>
            <a:spLocks noGrp="1"/>
          </p:cNvSpPr>
          <p:nvPr>
            <p:ph sz="half" idx="1"/>
          </p:nvPr>
        </p:nvSpPr>
        <p:spPr>
          <a:xfrm>
            <a:off x="838200" y="1825625"/>
            <a:ext cx="5181600" cy="4351338"/>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VE"/>
          </a:p>
        </p:txBody>
      </p:sp>
      <p:sp>
        <p:nvSpPr>
          <p:cNvPr id="4" name="Marcador de contenido 3"/>
          <p:cNvSpPr>
            <a:spLocks noGrp="1"/>
          </p:cNvSpPr>
          <p:nvPr>
            <p:ph sz="half" idx="2"/>
          </p:nvPr>
        </p:nvSpPr>
        <p:spPr>
          <a:xfrm>
            <a:off x="6172200" y="1825625"/>
            <a:ext cx="5181600" cy="4351338"/>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VE"/>
          </a:p>
        </p:txBody>
      </p:sp>
      <p:sp>
        <p:nvSpPr>
          <p:cNvPr id="5" name="Marcador de fecha 4"/>
          <p:cNvSpPr>
            <a:spLocks noGrp="1"/>
          </p:cNvSpPr>
          <p:nvPr>
            <p:ph type="dt" sz="half" idx="10"/>
          </p:nvPr>
        </p:nvSpPr>
        <p:spPr/>
        <p:txBody>
          <a:bodyPr/>
          <a:lstStyle/>
          <a:p>
            <a:fld id="{B358D4C4-E459-4745-8063-478FDD039414}" type="datetime1">
              <a:rPr lang="es-VE" smtClean="0">
                <a:solidFill>
                  <a:prstClr val="black">
                    <a:tint val="75000"/>
                  </a:prstClr>
                </a:solidFill>
              </a:rPr>
              <a:t>11/6/19</a:t>
            </a:fld>
            <a:endParaRPr lang="es-VE" dirty="0">
              <a:solidFill>
                <a:prstClr val="black">
                  <a:tint val="75000"/>
                </a:prstClr>
              </a:solidFill>
            </a:endParaRPr>
          </a:p>
        </p:txBody>
      </p:sp>
      <p:sp>
        <p:nvSpPr>
          <p:cNvPr id="6" name="Marcador de pie de página 5"/>
          <p:cNvSpPr>
            <a:spLocks noGrp="1"/>
          </p:cNvSpPr>
          <p:nvPr>
            <p:ph type="ftr" sz="quarter" idx="11"/>
          </p:nvPr>
        </p:nvSpPr>
        <p:spPr/>
        <p:txBody>
          <a:bodyPr/>
          <a:lstStyle/>
          <a:p>
            <a:endParaRPr lang="es-VE" dirty="0">
              <a:solidFill>
                <a:prstClr val="black">
                  <a:tint val="75000"/>
                </a:prstClr>
              </a:solidFill>
            </a:endParaRPr>
          </a:p>
        </p:txBody>
      </p:sp>
      <p:sp>
        <p:nvSpPr>
          <p:cNvPr id="7" name="Marcador de número de diapositiva 6"/>
          <p:cNvSpPr>
            <a:spLocks noGrp="1"/>
          </p:cNvSpPr>
          <p:nvPr>
            <p:ph type="sldNum" sz="quarter" idx="12"/>
          </p:nvPr>
        </p:nvSpPr>
        <p:spPr/>
        <p:txBody>
          <a:bodyPr/>
          <a:lstStyle/>
          <a:p>
            <a:fld id="{5C6DB8CB-8B72-460F-B4E4-6A15EEC341A1}" type="slidenum">
              <a:rPr lang="es-VE" smtClean="0">
                <a:solidFill>
                  <a:prstClr val="black">
                    <a:tint val="75000"/>
                  </a:prstClr>
                </a:solidFill>
              </a:rPr>
              <a:pPr/>
              <a:t>‹#›</a:t>
            </a:fld>
            <a:endParaRPr lang="es-VE" dirty="0">
              <a:solidFill>
                <a:prstClr val="black">
                  <a:tint val="75000"/>
                </a:prstClr>
              </a:solidFill>
            </a:endParaRPr>
          </a:p>
        </p:txBody>
      </p:sp>
    </p:spTree>
    <p:extLst>
      <p:ext uri="{BB962C8B-B14F-4D97-AF65-F5344CB8AC3E}">
        <p14:creationId xmlns:p14="http://schemas.microsoft.com/office/powerpoint/2010/main" val="33530000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es-ES" smtClean="0"/>
              <a:t>Haga clic para modificar el estilo de título del patrón</a:t>
            </a:r>
            <a:endParaRPr lang="es-VE"/>
          </a:p>
        </p:txBody>
      </p:sp>
      <p:sp>
        <p:nvSpPr>
          <p:cNvPr id="3" name="Marcador de tex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Marcador de contenido 3"/>
          <p:cNvSpPr>
            <a:spLocks noGrp="1"/>
          </p:cNvSpPr>
          <p:nvPr>
            <p:ph sz="half" idx="2"/>
          </p:nvPr>
        </p:nvSpPr>
        <p:spPr>
          <a:xfrm>
            <a:off x="839788" y="2505075"/>
            <a:ext cx="5157787" cy="3684588"/>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VE"/>
          </a:p>
        </p:txBody>
      </p:sp>
      <p:sp>
        <p:nvSpPr>
          <p:cNvPr id="5" name="Marcador de tex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Marcador de contenido 5"/>
          <p:cNvSpPr>
            <a:spLocks noGrp="1"/>
          </p:cNvSpPr>
          <p:nvPr>
            <p:ph sz="quarter" idx="4"/>
          </p:nvPr>
        </p:nvSpPr>
        <p:spPr>
          <a:xfrm>
            <a:off x="6172200" y="2505075"/>
            <a:ext cx="5183188" cy="3684588"/>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VE"/>
          </a:p>
        </p:txBody>
      </p:sp>
      <p:sp>
        <p:nvSpPr>
          <p:cNvPr id="7" name="Marcador de fecha 6"/>
          <p:cNvSpPr>
            <a:spLocks noGrp="1"/>
          </p:cNvSpPr>
          <p:nvPr>
            <p:ph type="dt" sz="half" idx="10"/>
          </p:nvPr>
        </p:nvSpPr>
        <p:spPr/>
        <p:txBody>
          <a:bodyPr/>
          <a:lstStyle/>
          <a:p>
            <a:fld id="{CB7EC5A0-CD80-44D7-8AB7-21CED25AC859}" type="datetime1">
              <a:rPr lang="es-VE" smtClean="0">
                <a:solidFill>
                  <a:prstClr val="black">
                    <a:tint val="75000"/>
                  </a:prstClr>
                </a:solidFill>
              </a:rPr>
              <a:t>11/6/19</a:t>
            </a:fld>
            <a:endParaRPr lang="es-VE" dirty="0">
              <a:solidFill>
                <a:prstClr val="black">
                  <a:tint val="75000"/>
                </a:prstClr>
              </a:solidFill>
            </a:endParaRPr>
          </a:p>
        </p:txBody>
      </p:sp>
      <p:sp>
        <p:nvSpPr>
          <p:cNvPr id="8" name="Marcador de pie de página 7"/>
          <p:cNvSpPr>
            <a:spLocks noGrp="1"/>
          </p:cNvSpPr>
          <p:nvPr>
            <p:ph type="ftr" sz="quarter" idx="11"/>
          </p:nvPr>
        </p:nvSpPr>
        <p:spPr/>
        <p:txBody>
          <a:bodyPr/>
          <a:lstStyle/>
          <a:p>
            <a:endParaRPr lang="es-VE" dirty="0">
              <a:solidFill>
                <a:prstClr val="black">
                  <a:tint val="75000"/>
                </a:prstClr>
              </a:solidFill>
            </a:endParaRPr>
          </a:p>
        </p:txBody>
      </p:sp>
      <p:sp>
        <p:nvSpPr>
          <p:cNvPr id="9" name="Marcador de número de diapositiva 8"/>
          <p:cNvSpPr>
            <a:spLocks noGrp="1"/>
          </p:cNvSpPr>
          <p:nvPr>
            <p:ph type="sldNum" sz="quarter" idx="12"/>
          </p:nvPr>
        </p:nvSpPr>
        <p:spPr/>
        <p:txBody>
          <a:bodyPr/>
          <a:lstStyle/>
          <a:p>
            <a:fld id="{5C6DB8CB-8B72-460F-B4E4-6A15EEC341A1}" type="slidenum">
              <a:rPr lang="es-VE" smtClean="0">
                <a:solidFill>
                  <a:prstClr val="black">
                    <a:tint val="75000"/>
                  </a:prstClr>
                </a:solidFill>
              </a:rPr>
              <a:pPr/>
              <a:t>‹#›</a:t>
            </a:fld>
            <a:endParaRPr lang="es-VE" dirty="0">
              <a:solidFill>
                <a:prstClr val="black">
                  <a:tint val="75000"/>
                </a:prstClr>
              </a:solidFill>
            </a:endParaRPr>
          </a:p>
        </p:txBody>
      </p:sp>
    </p:spTree>
    <p:extLst>
      <p:ext uri="{BB962C8B-B14F-4D97-AF65-F5344CB8AC3E}">
        <p14:creationId xmlns:p14="http://schemas.microsoft.com/office/powerpoint/2010/main" val="21954063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VE"/>
          </a:p>
        </p:txBody>
      </p:sp>
      <p:sp>
        <p:nvSpPr>
          <p:cNvPr id="3" name="Marcador de fecha 2"/>
          <p:cNvSpPr>
            <a:spLocks noGrp="1"/>
          </p:cNvSpPr>
          <p:nvPr>
            <p:ph type="dt" sz="half" idx="10"/>
          </p:nvPr>
        </p:nvSpPr>
        <p:spPr/>
        <p:txBody>
          <a:bodyPr/>
          <a:lstStyle/>
          <a:p>
            <a:fld id="{0AB4C646-EB18-4AE9-9C98-72E9FDB51408}" type="datetime1">
              <a:rPr lang="es-VE" smtClean="0">
                <a:solidFill>
                  <a:prstClr val="black">
                    <a:tint val="75000"/>
                  </a:prstClr>
                </a:solidFill>
              </a:rPr>
              <a:t>11/6/19</a:t>
            </a:fld>
            <a:endParaRPr lang="es-VE" dirty="0">
              <a:solidFill>
                <a:prstClr val="black">
                  <a:tint val="75000"/>
                </a:prstClr>
              </a:solidFill>
            </a:endParaRPr>
          </a:p>
        </p:txBody>
      </p:sp>
      <p:sp>
        <p:nvSpPr>
          <p:cNvPr id="4" name="Marcador de pie de página 3"/>
          <p:cNvSpPr>
            <a:spLocks noGrp="1"/>
          </p:cNvSpPr>
          <p:nvPr>
            <p:ph type="ftr" sz="quarter" idx="11"/>
          </p:nvPr>
        </p:nvSpPr>
        <p:spPr/>
        <p:txBody>
          <a:bodyPr/>
          <a:lstStyle/>
          <a:p>
            <a:endParaRPr lang="es-VE" dirty="0">
              <a:solidFill>
                <a:prstClr val="black">
                  <a:tint val="75000"/>
                </a:prstClr>
              </a:solidFill>
            </a:endParaRPr>
          </a:p>
        </p:txBody>
      </p:sp>
      <p:sp>
        <p:nvSpPr>
          <p:cNvPr id="5" name="Marcador de número de diapositiva 4"/>
          <p:cNvSpPr>
            <a:spLocks noGrp="1"/>
          </p:cNvSpPr>
          <p:nvPr>
            <p:ph type="sldNum" sz="quarter" idx="12"/>
          </p:nvPr>
        </p:nvSpPr>
        <p:spPr/>
        <p:txBody>
          <a:bodyPr/>
          <a:lstStyle/>
          <a:p>
            <a:fld id="{5C6DB8CB-8B72-460F-B4E4-6A15EEC341A1}" type="slidenum">
              <a:rPr lang="es-VE" smtClean="0">
                <a:solidFill>
                  <a:prstClr val="black">
                    <a:tint val="75000"/>
                  </a:prstClr>
                </a:solidFill>
              </a:rPr>
              <a:pPr/>
              <a:t>‹#›</a:t>
            </a:fld>
            <a:endParaRPr lang="es-VE" dirty="0">
              <a:solidFill>
                <a:prstClr val="black">
                  <a:tint val="75000"/>
                </a:prstClr>
              </a:solidFill>
            </a:endParaRPr>
          </a:p>
        </p:txBody>
      </p:sp>
    </p:spTree>
    <p:extLst>
      <p:ext uri="{BB962C8B-B14F-4D97-AF65-F5344CB8AC3E}">
        <p14:creationId xmlns:p14="http://schemas.microsoft.com/office/powerpoint/2010/main" val="38977584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9E54A919-0544-418B-9791-81B71903882C}" type="datetime1">
              <a:rPr lang="es-VE" smtClean="0">
                <a:solidFill>
                  <a:prstClr val="black">
                    <a:tint val="75000"/>
                  </a:prstClr>
                </a:solidFill>
              </a:rPr>
              <a:t>11/6/19</a:t>
            </a:fld>
            <a:endParaRPr lang="es-VE" dirty="0">
              <a:solidFill>
                <a:prstClr val="black">
                  <a:tint val="75000"/>
                </a:prstClr>
              </a:solidFill>
            </a:endParaRPr>
          </a:p>
        </p:txBody>
      </p:sp>
      <p:sp>
        <p:nvSpPr>
          <p:cNvPr id="3" name="Marcador de pie de página 2"/>
          <p:cNvSpPr>
            <a:spLocks noGrp="1"/>
          </p:cNvSpPr>
          <p:nvPr>
            <p:ph type="ftr" sz="quarter" idx="11"/>
          </p:nvPr>
        </p:nvSpPr>
        <p:spPr/>
        <p:txBody>
          <a:bodyPr/>
          <a:lstStyle/>
          <a:p>
            <a:endParaRPr lang="es-VE" dirty="0">
              <a:solidFill>
                <a:prstClr val="black">
                  <a:tint val="75000"/>
                </a:prstClr>
              </a:solidFill>
            </a:endParaRPr>
          </a:p>
        </p:txBody>
      </p:sp>
      <p:sp>
        <p:nvSpPr>
          <p:cNvPr id="4" name="Marcador de número de diapositiva 3"/>
          <p:cNvSpPr>
            <a:spLocks noGrp="1"/>
          </p:cNvSpPr>
          <p:nvPr>
            <p:ph type="sldNum" sz="quarter" idx="12"/>
          </p:nvPr>
        </p:nvSpPr>
        <p:spPr/>
        <p:txBody>
          <a:bodyPr/>
          <a:lstStyle/>
          <a:p>
            <a:fld id="{5C6DB8CB-8B72-460F-B4E4-6A15EEC341A1}" type="slidenum">
              <a:rPr lang="es-VE" smtClean="0">
                <a:solidFill>
                  <a:prstClr val="black">
                    <a:tint val="75000"/>
                  </a:prstClr>
                </a:solidFill>
              </a:rPr>
              <a:pPr/>
              <a:t>‹#›</a:t>
            </a:fld>
            <a:endParaRPr lang="es-VE" dirty="0">
              <a:solidFill>
                <a:prstClr val="black">
                  <a:tint val="75000"/>
                </a:prstClr>
              </a:solidFill>
            </a:endParaRPr>
          </a:p>
        </p:txBody>
      </p:sp>
    </p:spTree>
    <p:extLst>
      <p:ext uri="{BB962C8B-B14F-4D97-AF65-F5344CB8AC3E}">
        <p14:creationId xmlns:p14="http://schemas.microsoft.com/office/powerpoint/2010/main" val="21279384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smtClean="0"/>
              <a:t>Haga clic para modificar el estilo de título del patrón</a:t>
            </a:r>
            <a:endParaRPr lang="es-VE"/>
          </a:p>
        </p:txBody>
      </p:sp>
      <p:sp>
        <p:nvSpPr>
          <p:cNvPr id="3" name="Marcador de conteni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VE"/>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Haga clic para modificar el estilo de texto del patrón</a:t>
            </a:r>
          </a:p>
        </p:txBody>
      </p:sp>
      <p:sp>
        <p:nvSpPr>
          <p:cNvPr id="5" name="Marcador de fecha 4"/>
          <p:cNvSpPr>
            <a:spLocks noGrp="1"/>
          </p:cNvSpPr>
          <p:nvPr>
            <p:ph type="dt" sz="half" idx="10"/>
          </p:nvPr>
        </p:nvSpPr>
        <p:spPr/>
        <p:txBody>
          <a:bodyPr/>
          <a:lstStyle/>
          <a:p>
            <a:fld id="{B35122CB-BF89-4022-9761-5820F80AF078}" type="datetime1">
              <a:rPr lang="es-VE" smtClean="0">
                <a:solidFill>
                  <a:prstClr val="black">
                    <a:tint val="75000"/>
                  </a:prstClr>
                </a:solidFill>
              </a:rPr>
              <a:t>11/6/19</a:t>
            </a:fld>
            <a:endParaRPr lang="es-VE" dirty="0">
              <a:solidFill>
                <a:prstClr val="black">
                  <a:tint val="75000"/>
                </a:prstClr>
              </a:solidFill>
            </a:endParaRPr>
          </a:p>
        </p:txBody>
      </p:sp>
      <p:sp>
        <p:nvSpPr>
          <p:cNvPr id="6" name="Marcador de pie de página 5"/>
          <p:cNvSpPr>
            <a:spLocks noGrp="1"/>
          </p:cNvSpPr>
          <p:nvPr>
            <p:ph type="ftr" sz="quarter" idx="11"/>
          </p:nvPr>
        </p:nvSpPr>
        <p:spPr/>
        <p:txBody>
          <a:bodyPr/>
          <a:lstStyle/>
          <a:p>
            <a:endParaRPr lang="es-VE" dirty="0">
              <a:solidFill>
                <a:prstClr val="black">
                  <a:tint val="75000"/>
                </a:prstClr>
              </a:solidFill>
            </a:endParaRPr>
          </a:p>
        </p:txBody>
      </p:sp>
      <p:sp>
        <p:nvSpPr>
          <p:cNvPr id="7" name="Marcador de número de diapositiva 6"/>
          <p:cNvSpPr>
            <a:spLocks noGrp="1"/>
          </p:cNvSpPr>
          <p:nvPr>
            <p:ph type="sldNum" sz="quarter" idx="12"/>
          </p:nvPr>
        </p:nvSpPr>
        <p:spPr/>
        <p:txBody>
          <a:bodyPr/>
          <a:lstStyle/>
          <a:p>
            <a:fld id="{5C6DB8CB-8B72-460F-B4E4-6A15EEC341A1}" type="slidenum">
              <a:rPr lang="es-VE" smtClean="0">
                <a:solidFill>
                  <a:prstClr val="black">
                    <a:tint val="75000"/>
                  </a:prstClr>
                </a:solidFill>
              </a:rPr>
              <a:pPr/>
              <a:t>‹#›</a:t>
            </a:fld>
            <a:endParaRPr lang="es-VE" dirty="0">
              <a:solidFill>
                <a:prstClr val="black">
                  <a:tint val="75000"/>
                </a:prstClr>
              </a:solidFill>
            </a:endParaRPr>
          </a:p>
        </p:txBody>
      </p:sp>
    </p:spTree>
    <p:extLst>
      <p:ext uri="{BB962C8B-B14F-4D97-AF65-F5344CB8AC3E}">
        <p14:creationId xmlns:p14="http://schemas.microsoft.com/office/powerpoint/2010/main" val="6520660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smtClean="0"/>
              <a:t>Haga clic para modificar el estilo de título del patrón</a:t>
            </a:r>
            <a:endParaRPr lang="es-VE"/>
          </a:p>
        </p:txBody>
      </p:sp>
      <p:sp>
        <p:nvSpPr>
          <p:cNvPr id="3" name="Marcador de posición de imagen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VE" dirty="0"/>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Haga clic para modificar el estilo de texto del patrón</a:t>
            </a:r>
          </a:p>
        </p:txBody>
      </p:sp>
      <p:sp>
        <p:nvSpPr>
          <p:cNvPr id="5" name="Marcador de fecha 4"/>
          <p:cNvSpPr>
            <a:spLocks noGrp="1"/>
          </p:cNvSpPr>
          <p:nvPr>
            <p:ph type="dt" sz="half" idx="10"/>
          </p:nvPr>
        </p:nvSpPr>
        <p:spPr/>
        <p:txBody>
          <a:bodyPr/>
          <a:lstStyle/>
          <a:p>
            <a:fld id="{75B37D4F-BFB7-437B-BFA4-402BB0FFCBAF}" type="datetime1">
              <a:rPr lang="es-VE" smtClean="0">
                <a:solidFill>
                  <a:prstClr val="black">
                    <a:tint val="75000"/>
                  </a:prstClr>
                </a:solidFill>
              </a:rPr>
              <a:t>11/6/19</a:t>
            </a:fld>
            <a:endParaRPr lang="es-VE" dirty="0">
              <a:solidFill>
                <a:prstClr val="black">
                  <a:tint val="75000"/>
                </a:prstClr>
              </a:solidFill>
            </a:endParaRPr>
          </a:p>
        </p:txBody>
      </p:sp>
      <p:sp>
        <p:nvSpPr>
          <p:cNvPr id="6" name="Marcador de pie de página 5"/>
          <p:cNvSpPr>
            <a:spLocks noGrp="1"/>
          </p:cNvSpPr>
          <p:nvPr>
            <p:ph type="ftr" sz="quarter" idx="11"/>
          </p:nvPr>
        </p:nvSpPr>
        <p:spPr/>
        <p:txBody>
          <a:bodyPr/>
          <a:lstStyle/>
          <a:p>
            <a:endParaRPr lang="es-VE" dirty="0">
              <a:solidFill>
                <a:prstClr val="black">
                  <a:tint val="75000"/>
                </a:prstClr>
              </a:solidFill>
            </a:endParaRPr>
          </a:p>
        </p:txBody>
      </p:sp>
      <p:sp>
        <p:nvSpPr>
          <p:cNvPr id="7" name="Marcador de número de diapositiva 6"/>
          <p:cNvSpPr>
            <a:spLocks noGrp="1"/>
          </p:cNvSpPr>
          <p:nvPr>
            <p:ph type="sldNum" sz="quarter" idx="12"/>
          </p:nvPr>
        </p:nvSpPr>
        <p:spPr/>
        <p:txBody>
          <a:bodyPr/>
          <a:lstStyle/>
          <a:p>
            <a:fld id="{5C6DB8CB-8B72-460F-B4E4-6A15EEC341A1}" type="slidenum">
              <a:rPr lang="es-VE" smtClean="0">
                <a:solidFill>
                  <a:prstClr val="black">
                    <a:tint val="75000"/>
                  </a:prstClr>
                </a:solidFill>
              </a:rPr>
              <a:pPr/>
              <a:t>‹#›</a:t>
            </a:fld>
            <a:endParaRPr lang="es-VE" dirty="0">
              <a:solidFill>
                <a:prstClr val="black">
                  <a:tint val="75000"/>
                </a:prstClr>
              </a:solidFill>
            </a:endParaRPr>
          </a:p>
        </p:txBody>
      </p:sp>
    </p:spTree>
    <p:extLst>
      <p:ext uri="{BB962C8B-B14F-4D97-AF65-F5344CB8AC3E}">
        <p14:creationId xmlns:p14="http://schemas.microsoft.com/office/powerpoint/2010/main" val="3707044020"/>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smtClean="0"/>
              <a:t>Haga clic para modificar el estilo de título del patrón</a:t>
            </a:r>
            <a:endParaRPr lang="es-VE"/>
          </a:p>
        </p:txBody>
      </p:sp>
      <p:sp>
        <p:nvSpPr>
          <p:cNvPr id="3"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VE"/>
          </a:p>
        </p:txBody>
      </p:sp>
      <p:sp>
        <p:nvSpPr>
          <p:cNvPr id="4" name="Marcador de fech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A4D58C3-D444-4060-A105-E25A3FF71C51}" type="datetime1">
              <a:rPr lang="es-VE" smtClean="0">
                <a:solidFill>
                  <a:prstClr val="black">
                    <a:tint val="75000"/>
                  </a:prstClr>
                </a:solidFill>
              </a:rPr>
              <a:t>11/6/19</a:t>
            </a:fld>
            <a:endParaRPr lang="es-VE" dirty="0">
              <a:solidFill>
                <a:prstClr val="black">
                  <a:tint val="75000"/>
                </a:prstClr>
              </a:solidFill>
            </a:endParaRPr>
          </a:p>
        </p:txBody>
      </p:sp>
      <p:sp>
        <p:nvSpPr>
          <p:cNvPr id="5" name="Marcador de pie de pá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VE" dirty="0">
              <a:solidFill>
                <a:prstClr val="black">
                  <a:tint val="75000"/>
                </a:prstClr>
              </a:solidFill>
            </a:endParaRPr>
          </a:p>
        </p:txBody>
      </p:sp>
      <p:sp>
        <p:nvSpPr>
          <p:cNvPr id="6" name="Marcador de número de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C6DB8CB-8B72-460F-B4E4-6A15EEC341A1}" type="slidenum">
              <a:rPr lang="es-VE" smtClean="0">
                <a:solidFill>
                  <a:prstClr val="black">
                    <a:tint val="75000"/>
                  </a:prstClr>
                </a:solidFill>
              </a:rPr>
              <a:pPr/>
              <a:t>‹#›</a:t>
            </a:fld>
            <a:endParaRPr lang="es-VE" dirty="0">
              <a:solidFill>
                <a:prstClr val="black">
                  <a:tint val="75000"/>
                </a:prstClr>
              </a:solidFill>
            </a:endParaRPr>
          </a:p>
        </p:txBody>
      </p:sp>
    </p:spTree>
    <p:extLst>
      <p:ext uri="{BB962C8B-B14F-4D97-AF65-F5344CB8AC3E}">
        <p14:creationId xmlns:p14="http://schemas.microsoft.com/office/powerpoint/2010/main" val="386422102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V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25.jpg"/></Relationships>
</file>

<file path=ppt/slides/_rels/slide115.xml.rels><?xml version="1.0" encoding="UTF-8" standalone="yes"?>
<Relationships xmlns="http://schemas.openxmlformats.org/package/2006/relationships"><Relationship Id="rId3" Type="http://schemas.openxmlformats.org/officeDocument/2006/relationships/image" Target="../media/image26.jpg"/><Relationship Id="rId4" Type="http://schemas.openxmlformats.org/officeDocument/2006/relationships/image" Target="../media/image27.jpg"/><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28.jp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29.jp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30.jp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31.jp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32.jp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33.jp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34.jp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35.jp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36.jp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37.jp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38.jp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39.jp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40.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41.jpg"/></Relationships>
</file>

<file path=ppt/slides/_rels/slide141.xml.rels><?xml version="1.0" encoding="UTF-8" standalone="yes"?>
<Relationships xmlns="http://schemas.openxmlformats.org/package/2006/relationships"><Relationship Id="rId3" Type="http://schemas.openxmlformats.org/officeDocument/2006/relationships/image" Target="../media/image42.jpg"/><Relationship Id="rId4" Type="http://schemas.openxmlformats.org/officeDocument/2006/relationships/image" Target="../media/image43.jpg"/><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44.jpg"/></Relationships>
</file>

<file path=ppt/slides/_rels/slide143.xml.rels><?xml version="1.0" encoding="UTF-8" standalone="yes"?>
<Relationships xmlns="http://schemas.openxmlformats.org/package/2006/relationships"><Relationship Id="rId3" Type="http://schemas.openxmlformats.org/officeDocument/2006/relationships/image" Target="../media/image45.jpg"/><Relationship Id="rId4" Type="http://schemas.openxmlformats.org/officeDocument/2006/relationships/image" Target="../media/image46.jpg"/><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47.jpg"/></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48.jpg"/></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image" Target="../media/image49.jpg"/></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50.jpg"/></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image" Target="../media/image51.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image" Target="../media/image52.jpg"/></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image" Target="../media/image53.jpg"/></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 Id="rId3" Type="http://schemas.openxmlformats.org/officeDocument/2006/relationships/image" Target="../media/image54.jpg"/></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s>
</file>

<file path=ppt/slides/_rels/slide165.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55.png"/><Relationship Id="rId1" Type="http://schemas.openxmlformats.org/officeDocument/2006/relationships/slideLayout" Target="../slideLayouts/slideLayout2.xml"/><Relationship Id="rId2" Type="http://schemas.openxmlformats.org/officeDocument/2006/relationships/notesSlide" Target="../notesSlides/notesSlide66.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55.png"/><Relationship Id="rId1" Type="http://schemas.openxmlformats.org/officeDocument/2006/relationships/slideLayout" Target="../slideLayouts/slideLayout2.xml"/><Relationship Id="rId2" Type="http://schemas.openxmlformats.org/officeDocument/2006/relationships/notesSlide" Target="../notesSlides/notesSlide73.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3.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4.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5.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5.xml.rels><?xml version="1.0" encoding="UTF-8" standalone="yes"?>
<Relationships xmlns="http://schemas.openxmlformats.org/package/2006/relationships"><Relationship Id="rId3" Type="http://schemas.openxmlformats.org/officeDocument/2006/relationships/slide" Target="slide47.xml"/><Relationship Id="rId4" Type="http://schemas.openxmlformats.org/officeDocument/2006/relationships/slide" Target="slide57.xml"/><Relationship Id="rId5" Type="http://schemas.openxmlformats.org/officeDocument/2006/relationships/slide" Target="slide51.xml"/><Relationship Id="rId6" Type="http://schemas.openxmlformats.org/officeDocument/2006/relationships/slide" Target="slide58.xml"/><Relationship Id="rId7" Type="http://schemas.openxmlformats.org/officeDocument/2006/relationships/slide" Target="slide64.xml"/><Relationship Id="rId8" Type="http://schemas.openxmlformats.org/officeDocument/2006/relationships/slide" Target="slide75.xml"/><Relationship Id="rId9" Type="http://schemas.openxmlformats.org/officeDocument/2006/relationships/slide" Target="slide88.xml"/><Relationship Id="rId10" Type="http://schemas.openxmlformats.org/officeDocument/2006/relationships/slide" Target="slide89.xml"/><Relationship Id="rId11" Type="http://schemas.openxmlformats.org/officeDocument/2006/relationships/slide" Target="slide90.xml"/><Relationship Id="rId1" Type="http://schemas.openxmlformats.org/officeDocument/2006/relationships/slideLayout" Target="../slideLayouts/slideLayout2.xml"/><Relationship Id="rId2" Type="http://schemas.openxmlformats.org/officeDocument/2006/relationships/slide" Target="slide40.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6.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8.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6.png"/></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9.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7.png"/></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0.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1.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2.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3.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4.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5.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6.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9.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0.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1.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2.xml"/><Relationship Id="rId3" Type="http://schemas.openxmlformats.org/officeDocument/2006/relationships/image" Target="../media/image58.jpg"/></Relationships>
</file>

<file path=ppt/slides/_rels/slide284.xml.rels><?xml version="1.0" encoding="UTF-8" standalone="yes"?>
<Relationships xmlns="http://schemas.openxmlformats.org/package/2006/relationships"><Relationship Id="rId3" Type="http://schemas.openxmlformats.org/officeDocument/2006/relationships/image" Target="../media/image59.jpg"/><Relationship Id="rId4" Type="http://schemas.openxmlformats.org/officeDocument/2006/relationships/image" Target="../media/image60.jpg"/><Relationship Id="rId1" Type="http://schemas.openxmlformats.org/officeDocument/2006/relationships/slideLayout" Target="../slideLayouts/slideLayout2.xml"/><Relationship Id="rId2" Type="http://schemas.openxmlformats.org/officeDocument/2006/relationships/notesSlide" Target="../notesSlides/notesSlide103.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4.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5.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6.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8.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9.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0.xml"/><Relationship Id="rId3" Type="http://schemas.openxmlformats.org/officeDocument/2006/relationships/image" Target="../media/image61.jpeg"/></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slide" Target="slide8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1.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2.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3.xml"/><Relationship Id="rId3" Type="http://schemas.openxmlformats.org/officeDocument/2006/relationships/image" Target="../media/image62.jpeg"/></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3.jpeg"/></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4.jpeg"/></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5.png"/></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6.png"/><Relationship Id="rId3" Type="http://schemas.openxmlformats.org/officeDocument/2006/relationships/image" Target="../media/image67.png"/></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8.png"/></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9.png"/><Relationship Id="rId3" Type="http://schemas.openxmlformats.org/officeDocument/2006/relationships/image" Target="../media/image70.png"/></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1.png"/><Relationship Id="rId3" Type="http://schemas.openxmlformats.org/officeDocument/2006/relationships/image" Target="../media/image72.png"/></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3.png"/></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4.png"/></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5.png"/><Relationship Id="rId3" Type="http://schemas.openxmlformats.org/officeDocument/2006/relationships/image" Target="../media/image76.png"/></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7.png"/></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8.png"/></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9.png"/></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0.png"/></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1.png"/></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jp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4.jpg"/></Relationships>
</file>

<file path=ppt/slides/_rels/slide49.xml.rels><?xml version="1.0" encoding="UTF-8" standalone="yes"?>
<Relationships xmlns="http://schemas.openxmlformats.org/package/2006/relationships"><Relationship Id="rId3" Type="http://schemas.openxmlformats.org/officeDocument/2006/relationships/image" Target="../media/image15.jpg"/><Relationship Id="rId4" Type="http://schemas.openxmlformats.org/officeDocument/2006/relationships/image" Target="../media/image16.jp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7.jp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jp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9.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0.jpg"/></Relationships>
</file>

<file path=ppt/slides/_rels/slide76.xml.rels><?xml version="1.0" encoding="UTF-8" standalone="yes"?>
<Relationships xmlns="http://schemas.openxmlformats.org/package/2006/relationships"><Relationship Id="rId3" Type="http://schemas.openxmlformats.org/officeDocument/2006/relationships/image" Target="../media/image21.jpg"/><Relationship Id="rId4" Type="http://schemas.openxmlformats.org/officeDocument/2006/relationships/image" Target="../media/image22.jpg"/><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jp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jp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9.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texto 3"/>
          <p:cNvSpPr>
            <a:spLocks noGrp="1"/>
          </p:cNvSpPr>
          <p:nvPr>
            <p:ph type="body" sz="quarter" idx="10"/>
          </p:nvPr>
        </p:nvSpPr>
        <p:spPr>
          <a:xfrm>
            <a:off x="5072163" y="4018613"/>
            <a:ext cx="7119837" cy="914400"/>
          </a:xfrm>
        </p:spPr>
        <p:txBody>
          <a:bodyPr anchor="ctr">
            <a:noAutofit/>
          </a:bodyPr>
          <a:lstStyle/>
          <a:p>
            <a:pPr algn="ctr"/>
            <a:r>
              <a:rPr lang="en-US" sz="4000" dirty="0"/>
              <a:t>Oracle Database </a:t>
            </a:r>
            <a:r>
              <a:rPr lang="en-US" sz="4000" dirty="0" smtClean="0"/>
              <a:t>12c Detective Controls</a:t>
            </a:r>
            <a:endParaRPr lang="en-US" sz="4000" dirty="0"/>
          </a:p>
        </p:txBody>
      </p:sp>
      <p:sp>
        <p:nvSpPr>
          <p:cNvPr id="5" name="Marcador de texto 4"/>
          <p:cNvSpPr>
            <a:spLocks noGrp="1"/>
          </p:cNvSpPr>
          <p:nvPr>
            <p:ph type="body" sz="quarter" idx="11"/>
          </p:nvPr>
        </p:nvSpPr>
        <p:spPr>
          <a:xfrm>
            <a:off x="5229226" y="4933013"/>
            <a:ext cx="6962774" cy="914400"/>
          </a:xfrm>
        </p:spPr>
        <p:txBody>
          <a:bodyPr anchor="ctr">
            <a:normAutofit/>
          </a:bodyPr>
          <a:lstStyle/>
          <a:p>
            <a:r>
              <a:rPr lang="es-VE" sz="4000" i="1" dirty="0" smtClean="0"/>
              <a:t>Detective Controls</a:t>
            </a:r>
            <a:endParaRPr lang="es-VE" sz="4000" i="1" dirty="0"/>
          </a:p>
        </p:txBody>
      </p:sp>
    </p:spTree>
    <p:extLst>
      <p:ext uri="{BB962C8B-B14F-4D97-AF65-F5344CB8AC3E}">
        <p14:creationId xmlns:p14="http://schemas.microsoft.com/office/powerpoint/2010/main" val="378620708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dirty="0" smtClean="0"/>
          </a:p>
          <a:p>
            <a:r>
              <a:rPr lang="en-US" dirty="0" smtClean="0"/>
              <a:t>Why Audit Vault and Firewall?</a:t>
            </a:r>
          </a:p>
          <a:p>
            <a:pPr lvl="1"/>
            <a:r>
              <a:rPr lang="en-US" dirty="0" smtClean="0"/>
              <a:t>Today’s world everything is audited</a:t>
            </a:r>
          </a:p>
          <a:p>
            <a:pPr lvl="1"/>
            <a:r>
              <a:rPr lang="en-US" dirty="0" smtClean="0"/>
              <a:t>Audit only tracks attempts</a:t>
            </a:r>
          </a:p>
          <a:p>
            <a:pPr lvl="1"/>
            <a:r>
              <a:rPr lang="en-US" dirty="0" smtClean="0"/>
              <a:t>Most organizations are not just Oracle</a:t>
            </a:r>
          </a:p>
        </p:txBody>
      </p:sp>
      <p:sp>
        <p:nvSpPr>
          <p:cNvPr id="3" name="Title 2"/>
          <p:cNvSpPr>
            <a:spLocks noGrp="1"/>
          </p:cNvSpPr>
          <p:nvPr>
            <p:ph type="title"/>
          </p:nvPr>
        </p:nvSpPr>
        <p:spPr/>
        <p:txBody>
          <a:bodyPr/>
          <a:lstStyle/>
          <a:p>
            <a:r>
              <a:rPr lang="en-US" dirty="0" smtClean="0"/>
              <a:t>Oracle Audit Vault</a:t>
            </a:r>
            <a:endParaRPr lang="en-US" dirty="0"/>
          </a:p>
        </p:txBody>
      </p:sp>
      <p:sp>
        <p:nvSpPr>
          <p:cNvPr id="4" name="Slide Number Placeholder 3"/>
          <p:cNvSpPr>
            <a:spLocks noGrp="1"/>
          </p:cNvSpPr>
          <p:nvPr>
            <p:ph type="sldNum" sz="quarter" idx="12"/>
          </p:nvPr>
        </p:nvSpPr>
        <p:spPr/>
        <p:txBody>
          <a:bodyPr/>
          <a:lstStyle/>
          <a:p>
            <a:fld id="{5C6DB8CB-8B72-460F-B4E4-6A15EEC341A1}" type="slidenum">
              <a:rPr lang="es-VE" smtClean="0"/>
              <a:pPr/>
              <a:t>10</a:t>
            </a:fld>
            <a:endParaRPr lang="es-VE" dirty="0"/>
          </a:p>
        </p:txBody>
      </p:sp>
    </p:spTree>
    <p:extLst>
      <p:ext uri="{BB962C8B-B14F-4D97-AF65-F5344CB8AC3E}">
        <p14:creationId xmlns:p14="http://schemas.microsoft.com/office/powerpoint/2010/main" val="34204655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lstStyle/>
          <a:p>
            <a:r>
              <a:rPr lang="en-US" dirty="0"/>
              <a:t>Before doing </a:t>
            </a:r>
            <a:r>
              <a:rPr lang="en-US" dirty="0" smtClean="0"/>
              <a:t>this, </a:t>
            </a:r>
            <a:r>
              <a:rPr lang="en-US" dirty="0"/>
              <a:t>you should have completed the </a:t>
            </a:r>
            <a:r>
              <a:rPr lang="en-US" b="1" dirty="0"/>
              <a:t>Creating a redaction policy when using full redaction </a:t>
            </a:r>
            <a:r>
              <a:rPr lang="en-US" dirty="0" smtClean="0"/>
              <a:t>section.</a:t>
            </a:r>
            <a:endParaRPr lang="en-US" dirty="0"/>
          </a:p>
          <a:p>
            <a:endParaRPr lang="en-US" dirty="0"/>
          </a:p>
          <a:p>
            <a:endParaRPr lang="es-VE" dirty="0"/>
          </a:p>
        </p:txBody>
      </p:sp>
      <p:sp>
        <p:nvSpPr>
          <p:cNvPr id="3" name="Título 2"/>
          <p:cNvSpPr>
            <a:spLocks noGrp="1"/>
          </p:cNvSpPr>
          <p:nvPr>
            <p:ph type="title"/>
          </p:nvPr>
        </p:nvSpPr>
        <p:spPr/>
        <p:txBody>
          <a:bodyPr/>
          <a:lstStyle/>
          <a:p>
            <a:r>
              <a:rPr lang="en-US" dirty="0"/>
              <a:t>Enabling, disabling, and dropping redaction policy</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pPr/>
              <a:t>100</a:t>
            </a:fld>
            <a:endParaRPr lang="es-VE" dirty="0"/>
          </a:p>
        </p:txBody>
      </p:sp>
    </p:spTree>
    <p:extLst>
      <p:ext uri="{BB962C8B-B14F-4D97-AF65-F5344CB8AC3E}">
        <p14:creationId xmlns:p14="http://schemas.microsoft.com/office/powerpoint/2010/main" val="77938407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lstStyle/>
          <a:p>
            <a:r>
              <a:rPr lang="en-US" dirty="0" smtClean="0"/>
              <a:t>You </a:t>
            </a:r>
            <a:r>
              <a:rPr lang="en-US" dirty="0"/>
              <a:t>will create a user and then exempt that user from Data Redaction. </a:t>
            </a:r>
            <a:endParaRPr lang="en-US" dirty="0" smtClean="0"/>
          </a:p>
          <a:p>
            <a:endParaRPr lang="en-US" dirty="0"/>
          </a:p>
          <a:p>
            <a:r>
              <a:rPr lang="en-US" dirty="0" smtClean="0"/>
              <a:t>This </a:t>
            </a:r>
            <a:r>
              <a:rPr lang="en-US" dirty="0"/>
              <a:t>user will be exempted from all redaction policies in the database.</a:t>
            </a:r>
          </a:p>
          <a:p>
            <a:endParaRPr lang="en-US" dirty="0"/>
          </a:p>
          <a:p>
            <a:endParaRPr lang="es-VE" dirty="0"/>
          </a:p>
        </p:txBody>
      </p:sp>
      <p:sp>
        <p:nvSpPr>
          <p:cNvPr id="3" name="Título 2"/>
          <p:cNvSpPr>
            <a:spLocks noGrp="1"/>
          </p:cNvSpPr>
          <p:nvPr>
            <p:ph type="title"/>
          </p:nvPr>
        </p:nvSpPr>
        <p:spPr/>
        <p:txBody>
          <a:bodyPr/>
          <a:lstStyle/>
          <a:p>
            <a:r>
              <a:rPr lang="en-US" dirty="0"/>
              <a:t>Exempting users from data redaction </a:t>
            </a:r>
            <a:r>
              <a:rPr lang="en-US" dirty="0" smtClean="0"/>
              <a:t>policies</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pPr/>
              <a:t>101</a:t>
            </a:fld>
            <a:endParaRPr lang="es-VE" dirty="0"/>
          </a:p>
        </p:txBody>
      </p:sp>
    </p:spTree>
    <p:extLst>
      <p:ext uri="{BB962C8B-B14F-4D97-AF65-F5344CB8AC3E}">
        <p14:creationId xmlns:p14="http://schemas.microsoft.com/office/powerpoint/2010/main" val="238079559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lstStyle/>
          <a:p>
            <a:r>
              <a:rPr lang="en-US" dirty="0"/>
              <a:t>Before doing </a:t>
            </a:r>
            <a:r>
              <a:rPr lang="en-US" dirty="0" smtClean="0"/>
              <a:t>this, </a:t>
            </a:r>
            <a:r>
              <a:rPr lang="en-US" dirty="0"/>
              <a:t>you should have completed the </a:t>
            </a:r>
            <a:r>
              <a:rPr lang="en-US" b="1" dirty="0"/>
              <a:t>Creating a redaction policy when using the partial redaction</a:t>
            </a:r>
            <a:r>
              <a:rPr lang="en-US" dirty="0"/>
              <a:t> </a:t>
            </a:r>
            <a:r>
              <a:rPr lang="en-US" dirty="0" smtClean="0"/>
              <a:t>section.</a:t>
            </a:r>
            <a:endParaRPr lang="es-VE" dirty="0"/>
          </a:p>
        </p:txBody>
      </p:sp>
      <p:sp>
        <p:nvSpPr>
          <p:cNvPr id="3" name="Título 2"/>
          <p:cNvSpPr>
            <a:spLocks noGrp="1"/>
          </p:cNvSpPr>
          <p:nvPr>
            <p:ph type="title"/>
          </p:nvPr>
        </p:nvSpPr>
        <p:spPr/>
        <p:txBody>
          <a:bodyPr/>
          <a:lstStyle/>
          <a:p>
            <a:r>
              <a:rPr lang="en-US" dirty="0"/>
              <a:t>Exempting users from data redaction policies</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pPr/>
              <a:t>102</a:t>
            </a:fld>
            <a:endParaRPr lang="es-VE" dirty="0"/>
          </a:p>
        </p:txBody>
      </p:sp>
    </p:spTree>
    <p:extLst>
      <p:ext uri="{BB962C8B-B14F-4D97-AF65-F5344CB8AC3E}">
        <p14:creationId xmlns:p14="http://schemas.microsoft.com/office/powerpoint/2010/main" val="25127842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a:xfrm>
            <a:off x="331303" y="1504949"/>
            <a:ext cx="11516139" cy="4981643"/>
          </a:xfrm>
        </p:spPr>
        <p:txBody>
          <a:bodyPr>
            <a:normAutofit/>
          </a:bodyPr>
          <a:lstStyle/>
          <a:p>
            <a:r>
              <a:rPr lang="en-US" dirty="0"/>
              <a:t>There is a new system privilege that is used to control which users will be exempted from data redaction in Oracle Database. </a:t>
            </a:r>
            <a:endParaRPr lang="en-US" dirty="0" smtClean="0"/>
          </a:p>
          <a:p>
            <a:endParaRPr lang="en-US" dirty="0"/>
          </a:p>
          <a:p>
            <a:r>
              <a:rPr lang="en-US" dirty="0" smtClean="0"/>
              <a:t>This </a:t>
            </a:r>
            <a:r>
              <a:rPr lang="en-US" dirty="0"/>
              <a:t>privilege is </a:t>
            </a:r>
            <a:r>
              <a:rPr lang="en-US" dirty="0">
                <a:solidFill>
                  <a:srgbClr val="F7941D"/>
                </a:solidFill>
              </a:rPr>
              <a:t>EXEMPT REDACTION POLICY</a:t>
            </a:r>
            <a:r>
              <a:rPr lang="en-US" dirty="0" smtClean="0">
                <a:solidFill>
                  <a:srgbClr val="F7941D"/>
                </a:solidFill>
              </a:rPr>
              <a:t>.</a:t>
            </a:r>
          </a:p>
          <a:p>
            <a:endParaRPr lang="en-US" dirty="0">
              <a:solidFill>
                <a:srgbClr val="F7941D"/>
              </a:solidFill>
            </a:endParaRPr>
          </a:p>
          <a:p>
            <a:r>
              <a:rPr lang="en-US" dirty="0" smtClean="0"/>
              <a:t>Users </a:t>
            </a:r>
            <a:r>
              <a:rPr lang="en-US" dirty="0"/>
              <a:t>who are granted this privilege will be able to see clear (unmasked) data in the whole database if they have (select) privilege to access that data. </a:t>
            </a:r>
            <a:endParaRPr lang="en-US" dirty="0" smtClean="0"/>
          </a:p>
          <a:p>
            <a:endParaRPr lang="en-US" dirty="0"/>
          </a:p>
        </p:txBody>
      </p:sp>
      <p:sp>
        <p:nvSpPr>
          <p:cNvPr id="3" name="Título 2"/>
          <p:cNvSpPr>
            <a:spLocks noGrp="1"/>
          </p:cNvSpPr>
          <p:nvPr>
            <p:ph type="title"/>
          </p:nvPr>
        </p:nvSpPr>
        <p:spPr/>
        <p:txBody>
          <a:bodyPr/>
          <a:lstStyle/>
          <a:p>
            <a:r>
              <a:rPr lang="en-US" dirty="0"/>
              <a:t>Exempting users from data redaction policies</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pPr/>
              <a:t>103</a:t>
            </a:fld>
            <a:endParaRPr lang="es-VE" dirty="0"/>
          </a:p>
        </p:txBody>
      </p:sp>
    </p:spTree>
    <p:extLst>
      <p:ext uri="{BB962C8B-B14F-4D97-AF65-F5344CB8AC3E}">
        <p14:creationId xmlns:p14="http://schemas.microsoft.com/office/powerpoint/2010/main" val="49916908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lstStyle/>
          <a:p>
            <a:r>
              <a:rPr lang="en-US" dirty="0"/>
              <a:t>Backup/restore as well as import and export operations are not subject to data redaction. </a:t>
            </a:r>
          </a:p>
          <a:p>
            <a:endParaRPr lang="en-US" dirty="0"/>
          </a:p>
          <a:p>
            <a:r>
              <a:rPr lang="en-US" dirty="0"/>
              <a:t>However, data redaction policies are included in export and import operations.</a:t>
            </a:r>
            <a:endParaRPr lang="es-VE" dirty="0"/>
          </a:p>
          <a:p>
            <a:endParaRPr lang="es-VE" dirty="0"/>
          </a:p>
        </p:txBody>
      </p:sp>
      <p:sp>
        <p:nvSpPr>
          <p:cNvPr id="3" name="Título 2"/>
          <p:cNvSpPr>
            <a:spLocks noGrp="1"/>
          </p:cNvSpPr>
          <p:nvPr>
            <p:ph type="title"/>
          </p:nvPr>
        </p:nvSpPr>
        <p:spPr/>
        <p:txBody>
          <a:bodyPr/>
          <a:lstStyle/>
          <a:p>
            <a:r>
              <a:rPr lang="en-US" dirty="0"/>
              <a:t>Exempting users from data redaction policies</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pPr/>
              <a:t>104</a:t>
            </a:fld>
            <a:endParaRPr lang="es-VE" dirty="0"/>
          </a:p>
        </p:txBody>
      </p:sp>
    </p:spTree>
    <p:extLst>
      <p:ext uri="{BB962C8B-B14F-4D97-AF65-F5344CB8AC3E}">
        <p14:creationId xmlns:p14="http://schemas.microsoft.com/office/powerpoint/2010/main" val="271974180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texto 3"/>
          <p:cNvSpPr>
            <a:spLocks noGrp="1"/>
          </p:cNvSpPr>
          <p:nvPr>
            <p:ph type="body" sz="quarter" idx="10"/>
          </p:nvPr>
        </p:nvSpPr>
        <p:spPr>
          <a:xfrm>
            <a:off x="5072163" y="4018613"/>
            <a:ext cx="7119837" cy="914400"/>
          </a:xfrm>
        </p:spPr>
        <p:txBody>
          <a:bodyPr anchor="ctr">
            <a:noAutofit/>
          </a:bodyPr>
          <a:lstStyle/>
          <a:p>
            <a:pPr algn="ctr"/>
            <a:r>
              <a:rPr lang="en-US" sz="4000" dirty="0" smtClean="0"/>
              <a:t>Oracle Database 12c Detective Controls</a:t>
            </a:r>
            <a:endParaRPr lang="en-US" sz="4000" dirty="0"/>
          </a:p>
        </p:txBody>
      </p:sp>
      <p:sp>
        <p:nvSpPr>
          <p:cNvPr id="5" name="Marcador de texto 4"/>
          <p:cNvSpPr>
            <a:spLocks noGrp="1"/>
          </p:cNvSpPr>
          <p:nvPr>
            <p:ph type="body" sz="quarter" idx="11"/>
          </p:nvPr>
        </p:nvSpPr>
        <p:spPr>
          <a:xfrm>
            <a:off x="5229226" y="4933013"/>
            <a:ext cx="6962774" cy="914400"/>
          </a:xfrm>
        </p:spPr>
        <p:txBody>
          <a:bodyPr anchor="ctr">
            <a:noAutofit/>
          </a:bodyPr>
          <a:lstStyle/>
          <a:p>
            <a:r>
              <a:rPr lang="es-VE" sz="4000" i="1" dirty="0" err="1"/>
              <a:t>Privilege</a:t>
            </a:r>
            <a:r>
              <a:rPr lang="es-VE" sz="4000" i="1" dirty="0"/>
              <a:t> </a:t>
            </a:r>
            <a:r>
              <a:rPr lang="es-VE" sz="4000" i="1" dirty="0" err="1"/>
              <a:t>Analysis</a:t>
            </a:r>
            <a:endParaRPr lang="es-VE" sz="4000" i="1" dirty="0"/>
          </a:p>
        </p:txBody>
      </p:sp>
    </p:spTree>
    <p:extLst>
      <p:ext uri="{BB962C8B-B14F-4D97-AF65-F5344CB8AC3E}">
        <p14:creationId xmlns:p14="http://schemas.microsoft.com/office/powerpoint/2010/main" val="4025770605"/>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a:xfrm>
            <a:off x="331303" y="1504949"/>
            <a:ext cx="11516139" cy="4854907"/>
          </a:xfrm>
        </p:spPr>
        <p:txBody>
          <a:bodyPr>
            <a:normAutofit fontScale="77500" lnSpcReduction="20000"/>
          </a:bodyPr>
          <a:lstStyle/>
          <a:p>
            <a:pPr marL="0" indent="0">
              <a:buNone/>
            </a:pPr>
            <a:r>
              <a:rPr lang="en-US" b="1" dirty="0"/>
              <a:t>In this chapter, we will cover the following tasks:</a:t>
            </a:r>
          </a:p>
          <a:p>
            <a:r>
              <a:rPr lang="en-US" dirty="0"/>
              <a:t>Creating a database analysis </a:t>
            </a:r>
            <a:r>
              <a:rPr lang="en-US" dirty="0" smtClean="0"/>
              <a:t>policy</a:t>
            </a:r>
            <a:endParaRPr lang="en-US" dirty="0"/>
          </a:p>
          <a:p>
            <a:r>
              <a:rPr lang="en-US" dirty="0"/>
              <a:t>Creating a role analysis </a:t>
            </a:r>
            <a:r>
              <a:rPr lang="en-US" dirty="0" smtClean="0"/>
              <a:t>policy</a:t>
            </a:r>
            <a:endParaRPr lang="en-US" dirty="0"/>
          </a:p>
          <a:p>
            <a:r>
              <a:rPr lang="en-US" dirty="0"/>
              <a:t>Creating a context analysis </a:t>
            </a:r>
            <a:r>
              <a:rPr lang="en-US" dirty="0" smtClean="0"/>
              <a:t>policy</a:t>
            </a:r>
            <a:endParaRPr lang="en-US" dirty="0"/>
          </a:p>
          <a:p>
            <a:r>
              <a:rPr lang="en-US" dirty="0"/>
              <a:t>Creating a combined analysis </a:t>
            </a:r>
            <a:r>
              <a:rPr lang="en-US" dirty="0" smtClean="0"/>
              <a:t>policy</a:t>
            </a:r>
            <a:endParaRPr lang="en-US" dirty="0"/>
          </a:p>
          <a:p>
            <a:r>
              <a:rPr lang="en-US" dirty="0"/>
              <a:t>Starting and stopping privilege </a:t>
            </a:r>
            <a:r>
              <a:rPr lang="en-US" dirty="0" smtClean="0"/>
              <a:t>analysis</a:t>
            </a:r>
            <a:endParaRPr lang="en-US" dirty="0"/>
          </a:p>
          <a:p>
            <a:r>
              <a:rPr lang="en-US" dirty="0"/>
              <a:t>Reporting on used system </a:t>
            </a:r>
            <a:r>
              <a:rPr lang="en-US" dirty="0" smtClean="0"/>
              <a:t>privileges</a:t>
            </a:r>
            <a:endParaRPr lang="en-US" dirty="0"/>
          </a:p>
          <a:p>
            <a:r>
              <a:rPr lang="en-US" dirty="0"/>
              <a:t>Reporting on used object </a:t>
            </a:r>
            <a:r>
              <a:rPr lang="en-US" dirty="0" smtClean="0"/>
              <a:t>privileges</a:t>
            </a:r>
            <a:endParaRPr lang="en-US" dirty="0"/>
          </a:p>
          <a:p>
            <a:r>
              <a:rPr lang="en-US" dirty="0"/>
              <a:t>Reporting on unused system </a:t>
            </a:r>
            <a:r>
              <a:rPr lang="en-US" dirty="0" smtClean="0"/>
              <a:t>privileges</a:t>
            </a:r>
            <a:endParaRPr lang="en-US" dirty="0"/>
          </a:p>
          <a:p>
            <a:r>
              <a:rPr lang="en-US" dirty="0"/>
              <a:t>Reporting on unused object </a:t>
            </a:r>
            <a:r>
              <a:rPr lang="en-US" dirty="0" smtClean="0"/>
              <a:t>privileges</a:t>
            </a:r>
            <a:endParaRPr lang="en-US" dirty="0"/>
          </a:p>
          <a:p>
            <a:r>
              <a:rPr lang="en-US" dirty="0"/>
              <a:t>How to revoke unused </a:t>
            </a:r>
            <a:r>
              <a:rPr lang="en-US" dirty="0" smtClean="0"/>
              <a:t>privileges</a:t>
            </a:r>
            <a:endParaRPr lang="en-US" dirty="0"/>
          </a:p>
          <a:p>
            <a:r>
              <a:rPr lang="en-US" dirty="0"/>
              <a:t>Dropping the </a:t>
            </a:r>
            <a:r>
              <a:rPr lang="en-US" dirty="0" smtClean="0"/>
              <a:t>analysis</a:t>
            </a:r>
            <a:endParaRPr lang="es-VE" dirty="0"/>
          </a:p>
        </p:txBody>
      </p:sp>
      <p:sp>
        <p:nvSpPr>
          <p:cNvPr id="3" name="Título 2"/>
          <p:cNvSpPr>
            <a:spLocks noGrp="1"/>
          </p:cNvSpPr>
          <p:nvPr>
            <p:ph type="title"/>
          </p:nvPr>
        </p:nvSpPr>
        <p:spPr/>
        <p:txBody>
          <a:bodyPr/>
          <a:lstStyle/>
          <a:p>
            <a:r>
              <a:rPr lang="es-VE" dirty="0" err="1"/>
              <a:t>Introduction</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pPr/>
              <a:t>106</a:t>
            </a:fld>
            <a:endParaRPr lang="es-VE" dirty="0"/>
          </a:p>
        </p:txBody>
      </p:sp>
    </p:spTree>
    <p:extLst>
      <p:ext uri="{BB962C8B-B14F-4D97-AF65-F5344CB8AC3E}">
        <p14:creationId xmlns:p14="http://schemas.microsoft.com/office/powerpoint/2010/main" val="290902525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lstStyle/>
          <a:p>
            <a:r>
              <a:rPr lang="en-US" b="1" dirty="0"/>
              <a:t>Privilege analysis </a:t>
            </a:r>
            <a:r>
              <a:rPr lang="en-US" dirty="0"/>
              <a:t>is a new security feature, introduced in Oracle Database 12c. </a:t>
            </a:r>
            <a:endParaRPr lang="en-US" dirty="0" smtClean="0"/>
          </a:p>
          <a:p>
            <a:pPr marL="0" indent="0">
              <a:buNone/>
            </a:pPr>
            <a:endParaRPr lang="en-US" dirty="0"/>
          </a:p>
          <a:p>
            <a:r>
              <a:rPr lang="en-US" dirty="0"/>
              <a:t>Privilege analysis is very useful to implement and maintain the least privilege principle by identifying both privileges that users are actually using (used privileges) and those that are only granted to them (unused privileges).</a:t>
            </a:r>
            <a:endParaRPr lang="es-VE" dirty="0"/>
          </a:p>
        </p:txBody>
      </p:sp>
      <p:sp>
        <p:nvSpPr>
          <p:cNvPr id="3" name="Título 2"/>
          <p:cNvSpPr>
            <a:spLocks noGrp="1"/>
          </p:cNvSpPr>
          <p:nvPr>
            <p:ph type="title"/>
          </p:nvPr>
        </p:nvSpPr>
        <p:spPr/>
        <p:txBody>
          <a:bodyPr/>
          <a:lstStyle/>
          <a:p>
            <a:r>
              <a:rPr lang="es-VE" dirty="0" err="1"/>
              <a:t>Introduction</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pPr/>
              <a:t>107</a:t>
            </a:fld>
            <a:endParaRPr lang="es-VE" dirty="0"/>
          </a:p>
        </p:txBody>
      </p:sp>
    </p:spTree>
    <p:extLst>
      <p:ext uri="{BB962C8B-B14F-4D97-AF65-F5344CB8AC3E}">
        <p14:creationId xmlns:p14="http://schemas.microsoft.com/office/powerpoint/2010/main" val="10293177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lstStyle/>
          <a:p>
            <a:endParaRPr lang="es-VE" dirty="0"/>
          </a:p>
        </p:txBody>
      </p:sp>
      <p:sp>
        <p:nvSpPr>
          <p:cNvPr id="3" name="Título 2"/>
          <p:cNvSpPr>
            <a:spLocks noGrp="1"/>
          </p:cNvSpPr>
          <p:nvPr>
            <p:ph type="title"/>
          </p:nvPr>
        </p:nvSpPr>
        <p:spPr/>
        <p:txBody>
          <a:bodyPr/>
          <a:lstStyle/>
          <a:p>
            <a:r>
              <a:rPr lang="en-US" dirty="0"/>
              <a:t>The steps to </a:t>
            </a:r>
            <a:r>
              <a:rPr lang="en-US" dirty="0" smtClean="0"/>
              <a:t>analyze the </a:t>
            </a:r>
            <a:r>
              <a:rPr lang="en-US" dirty="0"/>
              <a:t>used and unused privileges</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pPr/>
              <a:t>108</a:t>
            </a:fld>
            <a:endParaRPr lang="es-VE" dirty="0"/>
          </a:p>
        </p:txBody>
      </p:sp>
      <p:sp>
        <p:nvSpPr>
          <p:cNvPr id="5" name="Llamada de flecha hacia abajo 4"/>
          <p:cNvSpPr/>
          <p:nvPr/>
        </p:nvSpPr>
        <p:spPr>
          <a:xfrm>
            <a:off x="1926609" y="1930747"/>
            <a:ext cx="8338782" cy="863221"/>
          </a:xfrm>
          <a:prstGeom prst="downArrowCallout">
            <a:avLst/>
          </a:prstGeom>
          <a:solidFill>
            <a:srgbClr val="F794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VE" b="1" dirty="0" err="1" smtClean="0"/>
              <a:t>Create</a:t>
            </a:r>
            <a:r>
              <a:rPr lang="es-VE" b="1" dirty="0" smtClean="0"/>
              <a:t> capture</a:t>
            </a:r>
            <a:endParaRPr lang="es-VE" b="1" dirty="0"/>
          </a:p>
        </p:txBody>
      </p:sp>
      <p:sp>
        <p:nvSpPr>
          <p:cNvPr id="6" name="Llamada de flecha hacia abajo 5"/>
          <p:cNvSpPr/>
          <p:nvPr/>
        </p:nvSpPr>
        <p:spPr>
          <a:xfrm>
            <a:off x="1919981" y="3052742"/>
            <a:ext cx="8338782" cy="863221"/>
          </a:xfrm>
          <a:prstGeom prst="downArrowCallout">
            <a:avLst/>
          </a:prstGeom>
          <a:solidFill>
            <a:srgbClr val="F794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VE" b="1" dirty="0" err="1" smtClean="0"/>
              <a:t>Start</a:t>
            </a:r>
            <a:r>
              <a:rPr lang="es-VE" b="1" dirty="0" smtClean="0"/>
              <a:t> capture</a:t>
            </a:r>
            <a:endParaRPr lang="es-VE" b="1" dirty="0"/>
          </a:p>
        </p:txBody>
      </p:sp>
      <p:sp>
        <p:nvSpPr>
          <p:cNvPr id="7" name="Llamada de flecha hacia abajo 6"/>
          <p:cNvSpPr/>
          <p:nvPr/>
        </p:nvSpPr>
        <p:spPr>
          <a:xfrm>
            <a:off x="1919981" y="4174737"/>
            <a:ext cx="8338782" cy="863221"/>
          </a:xfrm>
          <a:prstGeom prst="downArrowCallout">
            <a:avLst/>
          </a:prstGeom>
          <a:solidFill>
            <a:srgbClr val="F794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VE" b="1" dirty="0" smtClean="0"/>
              <a:t>Stop capture</a:t>
            </a:r>
            <a:endParaRPr lang="es-VE" b="1" dirty="0"/>
          </a:p>
        </p:txBody>
      </p:sp>
      <p:sp>
        <p:nvSpPr>
          <p:cNvPr id="8" name="Rectángulo 7"/>
          <p:cNvSpPr/>
          <p:nvPr/>
        </p:nvSpPr>
        <p:spPr>
          <a:xfrm>
            <a:off x="1926609" y="5296731"/>
            <a:ext cx="8338782" cy="559557"/>
          </a:xfrm>
          <a:prstGeom prst="rect">
            <a:avLst/>
          </a:prstGeom>
          <a:solidFill>
            <a:srgbClr val="F794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VE" b="1" dirty="0" err="1" smtClean="0"/>
              <a:t>Generate</a:t>
            </a:r>
            <a:r>
              <a:rPr lang="es-VE" b="1" dirty="0" smtClean="0"/>
              <a:t> </a:t>
            </a:r>
            <a:r>
              <a:rPr lang="es-VE" b="1" dirty="0" err="1" smtClean="0"/>
              <a:t>report</a:t>
            </a:r>
            <a:endParaRPr lang="es-VE" b="1" dirty="0"/>
          </a:p>
        </p:txBody>
      </p:sp>
    </p:spTree>
    <p:extLst>
      <p:ext uri="{BB962C8B-B14F-4D97-AF65-F5344CB8AC3E}">
        <p14:creationId xmlns:p14="http://schemas.microsoft.com/office/powerpoint/2010/main" val="1123845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lstStyle/>
          <a:p>
            <a:r>
              <a:rPr lang="en-US" dirty="0"/>
              <a:t>In this chapter, it is assumed that all users have a </a:t>
            </a:r>
            <a:r>
              <a:rPr lang="en-US" dirty="0">
                <a:solidFill>
                  <a:srgbClr val="F7941D"/>
                </a:solidFill>
              </a:rPr>
              <a:t>create session </a:t>
            </a:r>
            <a:r>
              <a:rPr lang="en-US" dirty="0"/>
              <a:t>privilege, and in the following table, other privileges and roles granted to the users and roles are listed:</a:t>
            </a:r>
          </a:p>
          <a:p>
            <a:endParaRPr lang="en-US" dirty="0"/>
          </a:p>
          <a:p>
            <a:endParaRPr lang="es-VE" dirty="0"/>
          </a:p>
        </p:txBody>
      </p:sp>
      <p:sp>
        <p:nvSpPr>
          <p:cNvPr id="3" name="Título 2"/>
          <p:cNvSpPr>
            <a:spLocks noGrp="1"/>
          </p:cNvSpPr>
          <p:nvPr>
            <p:ph type="title"/>
          </p:nvPr>
        </p:nvSpPr>
        <p:spPr/>
        <p:txBody>
          <a:bodyPr/>
          <a:lstStyle/>
          <a:p>
            <a:r>
              <a:rPr lang="es-VE" dirty="0" err="1"/>
              <a:t>Introduction</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pPr/>
              <a:t>109</a:t>
            </a:fld>
            <a:endParaRPr lang="es-VE" dirty="0"/>
          </a:p>
        </p:txBody>
      </p:sp>
      <p:graphicFrame>
        <p:nvGraphicFramePr>
          <p:cNvPr id="5" name="Tabla 4"/>
          <p:cNvGraphicFramePr>
            <a:graphicFrameLocks noGrp="1"/>
          </p:cNvGraphicFramePr>
          <p:nvPr>
            <p:extLst>
              <p:ext uri="{D42A27DB-BD31-4B8C-83A1-F6EECF244321}">
                <p14:modId xmlns:p14="http://schemas.microsoft.com/office/powerpoint/2010/main" val="2387435786"/>
              </p:ext>
            </p:extLst>
          </p:nvPr>
        </p:nvGraphicFramePr>
        <p:xfrm>
          <a:off x="1400174" y="3076643"/>
          <a:ext cx="9391652" cy="3409950"/>
        </p:xfrm>
        <a:graphic>
          <a:graphicData uri="http://schemas.openxmlformats.org/drawingml/2006/table">
            <a:tbl>
              <a:tblPr firstRow="1">
                <a:tableStyleId>{85BE263C-DBD7-4A20-BB59-AAB30ACAA65A}</a:tableStyleId>
              </a:tblPr>
              <a:tblGrid>
                <a:gridCol w="2347913"/>
                <a:gridCol w="2347913"/>
                <a:gridCol w="2347913"/>
                <a:gridCol w="2347913"/>
              </a:tblGrid>
              <a:tr h="0">
                <a:tc>
                  <a:txBody>
                    <a:bodyPr/>
                    <a:lstStyle/>
                    <a:p>
                      <a:r>
                        <a:rPr lang="es-VE">
                          <a:effectLst/>
                        </a:rPr>
                        <a:t>USER/ROLE</a:t>
                      </a:r>
                      <a:endParaRPr lang="es-VE" b="0">
                        <a:effectLst/>
                        <a:latin typeface="Lato" panose="020F0502020204030203" pitchFamily="34" charset="0"/>
                      </a:endParaRPr>
                    </a:p>
                  </a:txBody>
                  <a:tcPr marL="47625" marR="47625" marT="47625" marB="47625" anchor="ctr"/>
                </a:tc>
                <a:tc>
                  <a:txBody>
                    <a:bodyPr/>
                    <a:lstStyle/>
                    <a:p>
                      <a:r>
                        <a:rPr lang="es-VE">
                          <a:effectLst/>
                        </a:rPr>
                        <a:t>HR.EMPLOYEES</a:t>
                      </a:r>
                      <a:endParaRPr lang="es-VE" b="0">
                        <a:effectLst/>
                        <a:latin typeface="Lato" panose="020F0502020204030203" pitchFamily="34" charset="0"/>
                      </a:endParaRPr>
                    </a:p>
                  </a:txBody>
                  <a:tcPr marL="47625" marR="47625" marT="47625" marB="47625" anchor="ctr"/>
                </a:tc>
                <a:tc>
                  <a:txBody>
                    <a:bodyPr/>
                    <a:lstStyle/>
                    <a:p>
                      <a:r>
                        <a:rPr lang="es-VE">
                          <a:effectLst/>
                        </a:rPr>
                        <a:t>OE.ORDERS</a:t>
                      </a:r>
                      <a:endParaRPr lang="es-VE" b="0">
                        <a:effectLst/>
                        <a:latin typeface="Lato" panose="020F0502020204030203" pitchFamily="34" charset="0"/>
                      </a:endParaRPr>
                    </a:p>
                  </a:txBody>
                  <a:tcPr marL="47625" marR="47625" marT="47625" marB="47625" anchor="ctr"/>
                </a:tc>
                <a:tc>
                  <a:txBody>
                    <a:bodyPr/>
                    <a:lstStyle/>
                    <a:p>
                      <a:r>
                        <a:rPr lang="es-VE">
                          <a:effectLst/>
                        </a:rPr>
                        <a:t>ROLES/SYS.PRIVS.</a:t>
                      </a:r>
                      <a:endParaRPr lang="es-VE" b="0">
                        <a:effectLst/>
                        <a:latin typeface="Lato" panose="020F0502020204030203" pitchFamily="34" charset="0"/>
                      </a:endParaRPr>
                    </a:p>
                  </a:txBody>
                  <a:tcPr marL="47625" marR="47625" marT="47625" marB="47625" anchor="ctr"/>
                </a:tc>
              </a:tr>
              <a:tr h="0">
                <a:tc>
                  <a:txBody>
                    <a:bodyPr/>
                    <a:lstStyle/>
                    <a:p>
                      <a:r>
                        <a:rPr lang="es-VE">
                          <a:effectLst/>
                        </a:rPr>
                        <a:t>BARBARA</a:t>
                      </a:r>
                      <a:endParaRPr lang="es-VE" b="0">
                        <a:effectLst/>
                        <a:latin typeface="Lato" panose="020F0502020204030203" pitchFamily="34" charset="0"/>
                      </a:endParaRPr>
                    </a:p>
                  </a:txBody>
                  <a:tcPr marL="47625" marR="47625" marT="47625" marB="47625" anchor="ctr"/>
                </a:tc>
                <a:tc>
                  <a:txBody>
                    <a:bodyPr/>
                    <a:lstStyle/>
                    <a:p>
                      <a:endParaRPr lang="es-VE">
                        <a:effectLst/>
                      </a:endParaRPr>
                    </a:p>
                  </a:txBody>
                  <a:tcPr marL="47625" marR="47625" marT="47625" marB="47625" anchor="ctr"/>
                </a:tc>
                <a:tc>
                  <a:txBody>
                    <a:bodyPr/>
                    <a:lstStyle/>
                    <a:p>
                      <a:endParaRPr lang="es-VE">
                        <a:effectLst/>
                      </a:endParaRPr>
                    </a:p>
                  </a:txBody>
                  <a:tcPr marL="47625" marR="47625" marT="47625" marB="47625" anchor="ctr"/>
                </a:tc>
                <a:tc>
                  <a:txBody>
                    <a:bodyPr/>
                    <a:lstStyle/>
                    <a:p>
                      <a:r>
                        <a:rPr lang="es-VE">
                          <a:effectLst/>
                        </a:rPr>
                        <a:t>P1_ROLE</a:t>
                      </a:r>
                      <a:endParaRPr lang="es-VE" b="0">
                        <a:effectLst/>
                        <a:latin typeface="Lato" panose="020F0502020204030203" pitchFamily="34" charset="0"/>
                      </a:endParaRPr>
                    </a:p>
                  </a:txBody>
                  <a:tcPr marL="47625" marR="47625" marT="47625" marB="47625" anchor="ctr"/>
                </a:tc>
              </a:tr>
              <a:tr h="0">
                <a:tc>
                  <a:txBody>
                    <a:bodyPr/>
                    <a:lstStyle/>
                    <a:p>
                      <a:r>
                        <a:rPr lang="es-VE">
                          <a:effectLst/>
                        </a:rPr>
                        <a:t>NICK</a:t>
                      </a:r>
                      <a:endParaRPr lang="es-VE" b="0">
                        <a:effectLst/>
                        <a:latin typeface="Lato" panose="020F0502020204030203" pitchFamily="34" charset="0"/>
                      </a:endParaRPr>
                    </a:p>
                  </a:txBody>
                  <a:tcPr marL="47625" marR="47625" marT="47625" marB="47625" anchor="ctr"/>
                </a:tc>
                <a:tc>
                  <a:txBody>
                    <a:bodyPr/>
                    <a:lstStyle/>
                    <a:p>
                      <a:endParaRPr lang="es-VE" dirty="0">
                        <a:effectLst/>
                      </a:endParaRPr>
                    </a:p>
                  </a:txBody>
                  <a:tcPr marL="47625" marR="47625" marT="47625" marB="47625" anchor="ctr"/>
                </a:tc>
                <a:tc>
                  <a:txBody>
                    <a:bodyPr/>
                    <a:lstStyle/>
                    <a:p>
                      <a:endParaRPr lang="es-VE">
                        <a:effectLst/>
                      </a:endParaRPr>
                    </a:p>
                  </a:txBody>
                  <a:tcPr marL="47625" marR="47625" marT="47625" marB="47625" anchor="ctr"/>
                </a:tc>
                <a:tc>
                  <a:txBody>
                    <a:bodyPr/>
                    <a:lstStyle/>
                    <a:p>
                      <a:r>
                        <a:rPr lang="es-VE">
                          <a:effectLst/>
                        </a:rPr>
                        <a:t>DBA</a:t>
                      </a:r>
                      <a:endParaRPr lang="es-VE" b="0">
                        <a:effectLst/>
                        <a:latin typeface="Lato" panose="020F0502020204030203" pitchFamily="34" charset="0"/>
                      </a:endParaRPr>
                    </a:p>
                  </a:txBody>
                  <a:tcPr marL="47625" marR="47625" marT="47625" marB="47625" anchor="ctr"/>
                </a:tc>
              </a:tr>
              <a:tr h="0">
                <a:tc>
                  <a:txBody>
                    <a:bodyPr/>
                    <a:lstStyle/>
                    <a:p>
                      <a:r>
                        <a:rPr lang="es-VE" dirty="0">
                          <a:effectLst/>
                        </a:rPr>
                        <a:t>ALAN</a:t>
                      </a:r>
                      <a:endParaRPr lang="es-VE" b="0" dirty="0">
                        <a:effectLst/>
                        <a:latin typeface="Lato" panose="020F0502020204030203" pitchFamily="34" charset="0"/>
                      </a:endParaRPr>
                    </a:p>
                  </a:txBody>
                  <a:tcPr marL="47625" marR="47625" marT="47625" marB="47625" anchor="ctr"/>
                </a:tc>
                <a:tc>
                  <a:txBody>
                    <a:bodyPr/>
                    <a:lstStyle/>
                    <a:p>
                      <a:r>
                        <a:rPr lang="es-VE">
                          <a:effectLst/>
                        </a:rPr>
                        <a:t>SELECT, INSERT, UPDATE, DELETE</a:t>
                      </a:r>
                      <a:endParaRPr lang="es-VE" b="0">
                        <a:effectLst/>
                        <a:latin typeface="Lato" panose="020F0502020204030203" pitchFamily="34" charset="0"/>
                      </a:endParaRPr>
                    </a:p>
                  </a:txBody>
                  <a:tcPr marL="47625" marR="47625" marT="47625" marB="47625" anchor="ctr"/>
                </a:tc>
                <a:tc>
                  <a:txBody>
                    <a:bodyPr/>
                    <a:lstStyle/>
                    <a:p>
                      <a:endParaRPr lang="es-VE">
                        <a:effectLst/>
                      </a:endParaRPr>
                    </a:p>
                  </a:txBody>
                  <a:tcPr marL="47625" marR="47625" marT="47625" marB="47625" anchor="ctr"/>
                </a:tc>
                <a:tc>
                  <a:txBody>
                    <a:bodyPr/>
                    <a:lstStyle/>
                    <a:p>
                      <a:endParaRPr lang="es-VE">
                        <a:effectLst/>
                      </a:endParaRPr>
                    </a:p>
                  </a:txBody>
                  <a:tcPr marL="47625" marR="47625" marT="47625" marB="47625" anchor="ctr"/>
                </a:tc>
              </a:tr>
              <a:tr h="0">
                <a:tc>
                  <a:txBody>
                    <a:bodyPr/>
                    <a:lstStyle/>
                    <a:p>
                      <a:r>
                        <a:rPr lang="es-VE">
                          <a:effectLst/>
                        </a:rPr>
                        <a:t>STEVE</a:t>
                      </a:r>
                      <a:endParaRPr lang="es-VE" b="0">
                        <a:effectLst/>
                        <a:latin typeface="Lato" panose="020F0502020204030203" pitchFamily="34" charset="0"/>
                      </a:endParaRPr>
                    </a:p>
                  </a:txBody>
                  <a:tcPr marL="47625" marR="47625" marT="47625" marB="47625" anchor="ctr"/>
                </a:tc>
                <a:tc>
                  <a:txBody>
                    <a:bodyPr/>
                    <a:lstStyle/>
                    <a:p>
                      <a:endParaRPr lang="es-VE">
                        <a:effectLst/>
                      </a:endParaRPr>
                    </a:p>
                  </a:txBody>
                  <a:tcPr marL="47625" marR="47625" marT="47625" marB="47625" anchor="ctr"/>
                </a:tc>
                <a:tc>
                  <a:txBody>
                    <a:bodyPr/>
                    <a:lstStyle/>
                    <a:p>
                      <a:endParaRPr lang="es-VE">
                        <a:effectLst/>
                      </a:endParaRPr>
                    </a:p>
                  </a:txBody>
                  <a:tcPr marL="47625" marR="47625" marT="47625" marB="47625" anchor="ctr"/>
                </a:tc>
                <a:tc>
                  <a:txBody>
                    <a:bodyPr/>
                    <a:lstStyle/>
                    <a:p>
                      <a:r>
                        <a:rPr lang="es-VE">
                          <a:effectLst/>
                        </a:rPr>
                        <a:t>P2_ROLE</a:t>
                      </a:r>
                      <a:endParaRPr lang="es-VE" b="0">
                        <a:effectLst/>
                        <a:latin typeface="Lato" panose="020F0502020204030203" pitchFamily="34" charset="0"/>
                      </a:endParaRPr>
                    </a:p>
                  </a:txBody>
                  <a:tcPr marL="47625" marR="47625" marT="47625" marB="47625" anchor="ctr"/>
                </a:tc>
              </a:tr>
              <a:tr h="0">
                <a:tc>
                  <a:txBody>
                    <a:bodyPr/>
                    <a:lstStyle/>
                    <a:p>
                      <a:r>
                        <a:rPr lang="es-VE">
                          <a:effectLst/>
                        </a:rPr>
                        <a:t>P1_ROLE</a:t>
                      </a:r>
                      <a:endParaRPr lang="es-VE" b="0">
                        <a:effectLst/>
                        <a:latin typeface="Lato" panose="020F0502020204030203" pitchFamily="34" charset="0"/>
                      </a:endParaRPr>
                    </a:p>
                  </a:txBody>
                  <a:tcPr marL="47625" marR="47625" marT="47625" marB="47625" anchor="ctr"/>
                </a:tc>
                <a:tc>
                  <a:txBody>
                    <a:bodyPr/>
                    <a:lstStyle/>
                    <a:p>
                      <a:r>
                        <a:rPr lang="es-VE">
                          <a:effectLst/>
                        </a:rPr>
                        <a:t>SELECT</a:t>
                      </a:r>
                      <a:endParaRPr lang="es-VE" b="0">
                        <a:effectLst/>
                        <a:latin typeface="Lato" panose="020F0502020204030203" pitchFamily="34" charset="0"/>
                      </a:endParaRPr>
                    </a:p>
                  </a:txBody>
                  <a:tcPr marL="47625" marR="47625" marT="47625" marB="47625" anchor="ctr"/>
                </a:tc>
                <a:tc>
                  <a:txBody>
                    <a:bodyPr/>
                    <a:lstStyle/>
                    <a:p>
                      <a:endParaRPr lang="es-VE">
                        <a:effectLst/>
                      </a:endParaRPr>
                    </a:p>
                  </a:txBody>
                  <a:tcPr marL="47625" marR="47625" marT="47625" marB="47625" anchor="ctr"/>
                </a:tc>
                <a:tc>
                  <a:txBody>
                    <a:bodyPr/>
                    <a:lstStyle/>
                    <a:p>
                      <a:endParaRPr lang="es-VE">
                        <a:effectLst/>
                      </a:endParaRPr>
                    </a:p>
                  </a:txBody>
                  <a:tcPr marL="47625" marR="47625" marT="47625" marB="47625" anchor="ctr"/>
                </a:tc>
              </a:tr>
              <a:tr h="0">
                <a:tc>
                  <a:txBody>
                    <a:bodyPr/>
                    <a:lstStyle/>
                    <a:p>
                      <a:r>
                        <a:rPr lang="es-VE">
                          <a:effectLst/>
                        </a:rPr>
                        <a:t>P2_ROLE</a:t>
                      </a:r>
                      <a:endParaRPr lang="es-VE" b="0">
                        <a:effectLst/>
                        <a:latin typeface="Lato" panose="020F0502020204030203" pitchFamily="34" charset="0"/>
                      </a:endParaRPr>
                    </a:p>
                  </a:txBody>
                  <a:tcPr marL="47625" marR="47625" marT="47625" marB="47625" anchor="ctr"/>
                </a:tc>
                <a:tc>
                  <a:txBody>
                    <a:bodyPr/>
                    <a:lstStyle/>
                    <a:p>
                      <a:endParaRPr lang="es-VE">
                        <a:effectLst/>
                      </a:endParaRPr>
                    </a:p>
                  </a:txBody>
                  <a:tcPr marL="47625" marR="47625" marT="47625" marB="47625" anchor="ctr"/>
                </a:tc>
                <a:tc>
                  <a:txBody>
                    <a:bodyPr/>
                    <a:lstStyle/>
                    <a:p>
                      <a:r>
                        <a:rPr lang="es-VE">
                          <a:effectLst/>
                        </a:rPr>
                        <a:t>SELECT, INSERT, UPDATE, DELETE</a:t>
                      </a:r>
                      <a:endParaRPr lang="es-VE" b="0">
                        <a:effectLst/>
                        <a:latin typeface="Lato" panose="020F0502020204030203" pitchFamily="34" charset="0"/>
                      </a:endParaRPr>
                    </a:p>
                  </a:txBody>
                  <a:tcPr marL="47625" marR="47625" marT="47625" marB="47625" anchor="ctr"/>
                </a:tc>
                <a:tc>
                  <a:txBody>
                    <a:bodyPr/>
                    <a:lstStyle/>
                    <a:p>
                      <a:r>
                        <a:rPr lang="en-US" dirty="0">
                          <a:effectLst/>
                        </a:rPr>
                        <a:t>SELECT ANY TABLE, CREATE TABLE</a:t>
                      </a:r>
                      <a:endParaRPr lang="en-US" b="0" dirty="0">
                        <a:effectLst/>
                        <a:latin typeface="Lato" panose="020F0502020204030203" pitchFamily="34" charset="0"/>
                      </a:endParaRPr>
                    </a:p>
                  </a:txBody>
                  <a:tcPr marL="47625" marR="47625" marT="47625" marB="47625" anchor="ctr"/>
                </a:tc>
              </a:tr>
            </a:tbl>
          </a:graphicData>
        </a:graphic>
      </p:graphicFrame>
    </p:spTree>
    <p:extLst>
      <p:ext uri="{BB962C8B-B14F-4D97-AF65-F5344CB8AC3E}">
        <p14:creationId xmlns:p14="http://schemas.microsoft.com/office/powerpoint/2010/main" val="13533470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dirty="0" smtClean="0"/>
          </a:p>
          <a:p>
            <a:r>
              <a:rPr lang="en-US" dirty="0" smtClean="0"/>
              <a:t>Why Audit Vault and Firewall?</a:t>
            </a:r>
          </a:p>
          <a:p>
            <a:pPr lvl="1"/>
            <a:r>
              <a:rPr lang="en-US" dirty="0" smtClean="0"/>
              <a:t>Oracle Audit Vault and Firewall consolidates all auditing to one centralized location</a:t>
            </a:r>
          </a:p>
          <a:p>
            <a:pPr lvl="1"/>
            <a:r>
              <a:rPr lang="en-US" dirty="0" smtClean="0"/>
              <a:t>Reports may be established</a:t>
            </a:r>
          </a:p>
          <a:p>
            <a:pPr lvl="1"/>
            <a:r>
              <a:rPr lang="en-US" dirty="0" smtClean="0"/>
              <a:t>Alerts can be established</a:t>
            </a:r>
          </a:p>
          <a:p>
            <a:pPr lvl="1"/>
            <a:r>
              <a:rPr lang="en-US" dirty="0" smtClean="0"/>
              <a:t>Real time alerts and monitoring</a:t>
            </a:r>
            <a:endParaRPr lang="en-US" dirty="0"/>
          </a:p>
        </p:txBody>
      </p:sp>
      <p:sp>
        <p:nvSpPr>
          <p:cNvPr id="3" name="Title 2"/>
          <p:cNvSpPr>
            <a:spLocks noGrp="1"/>
          </p:cNvSpPr>
          <p:nvPr>
            <p:ph type="title"/>
          </p:nvPr>
        </p:nvSpPr>
        <p:spPr/>
        <p:txBody>
          <a:bodyPr/>
          <a:lstStyle/>
          <a:p>
            <a:r>
              <a:rPr lang="en-US" dirty="0" smtClean="0"/>
              <a:t>Oracle Audit Vault</a:t>
            </a:r>
            <a:endParaRPr lang="en-US" dirty="0"/>
          </a:p>
        </p:txBody>
      </p:sp>
      <p:sp>
        <p:nvSpPr>
          <p:cNvPr id="4" name="Slide Number Placeholder 3"/>
          <p:cNvSpPr>
            <a:spLocks noGrp="1"/>
          </p:cNvSpPr>
          <p:nvPr>
            <p:ph type="sldNum" sz="quarter" idx="12"/>
          </p:nvPr>
        </p:nvSpPr>
        <p:spPr/>
        <p:txBody>
          <a:bodyPr/>
          <a:lstStyle/>
          <a:p>
            <a:fld id="{5C6DB8CB-8B72-460F-B4E4-6A15EEC341A1}" type="slidenum">
              <a:rPr lang="es-VE" smtClean="0"/>
              <a:pPr/>
              <a:t>11</a:t>
            </a:fld>
            <a:endParaRPr lang="es-VE" dirty="0"/>
          </a:p>
        </p:txBody>
      </p:sp>
    </p:spTree>
    <p:extLst>
      <p:ext uri="{BB962C8B-B14F-4D97-AF65-F5344CB8AC3E}">
        <p14:creationId xmlns:p14="http://schemas.microsoft.com/office/powerpoint/2010/main" val="182231221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lstStyle/>
          <a:p>
            <a:r>
              <a:rPr lang="en-US" dirty="0"/>
              <a:t>Depending on your needs, you can create and use four different types of privilege analysis policies that differ in the scope of the analysis. This scope can be:</a:t>
            </a:r>
          </a:p>
          <a:p>
            <a:endParaRPr lang="en-US" dirty="0"/>
          </a:p>
          <a:p>
            <a:endParaRPr lang="es-VE" dirty="0"/>
          </a:p>
        </p:txBody>
      </p:sp>
      <p:sp>
        <p:nvSpPr>
          <p:cNvPr id="3" name="Título 2"/>
          <p:cNvSpPr>
            <a:spLocks noGrp="1"/>
          </p:cNvSpPr>
          <p:nvPr>
            <p:ph type="title"/>
          </p:nvPr>
        </p:nvSpPr>
        <p:spPr/>
        <p:txBody>
          <a:bodyPr/>
          <a:lstStyle/>
          <a:p>
            <a:r>
              <a:rPr lang="es-VE" dirty="0" err="1"/>
              <a:t>Introduction</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pPr/>
              <a:t>110</a:t>
            </a:fld>
            <a:endParaRPr lang="es-VE" dirty="0"/>
          </a:p>
        </p:txBody>
      </p:sp>
      <p:sp>
        <p:nvSpPr>
          <p:cNvPr id="5" name="Rectángulo 4"/>
          <p:cNvSpPr/>
          <p:nvPr/>
        </p:nvSpPr>
        <p:spPr>
          <a:xfrm>
            <a:off x="1012547" y="3182831"/>
            <a:ext cx="10153650" cy="2673457"/>
          </a:xfrm>
          <a:prstGeom prst="rect">
            <a:avLst/>
          </a:prstGeom>
          <a:solidFill>
            <a:srgbClr val="F794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2400" b="1" dirty="0"/>
              <a:t>An entire database</a:t>
            </a:r>
          </a:p>
          <a:p>
            <a:pPr marL="285750" indent="-285750">
              <a:buFont typeface="Arial" panose="020B0604020202020204" pitchFamily="34" charset="0"/>
              <a:buChar char="•"/>
            </a:pPr>
            <a:endParaRPr lang="en-US" sz="2400" b="1" dirty="0"/>
          </a:p>
          <a:p>
            <a:pPr marL="285750" indent="-285750">
              <a:buFont typeface="Arial" panose="020B0604020202020204" pitchFamily="34" charset="0"/>
              <a:buChar char="•"/>
            </a:pPr>
            <a:r>
              <a:rPr lang="en-US" sz="2400" b="1" dirty="0"/>
              <a:t>Role-based</a:t>
            </a:r>
          </a:p>
          <a:p>
            <a:pPr marL="285750" indent="-285750">
              <a:buFont typeface="Arial" panose="020B0604020202020204" pitchFamily="34" charset="0"/>
              <a:buChar char="•"/>
            </a:pPr>
            <a:endParaRPr lang="en-US" sz="2400" b="1" dirty="0"/>
          </a:p>
          <a:p>
            <a:pPr marL="285750" indent="-285750">
              <a:buFont typeface="Arial" panose="020B0604020202020204" pitchFamily="34" charset="0"/>
              <a:buChar char="•"/>
            </a:pPr>
            <a:r>
              <a:rPr lang="en-US" sz="2400" b="1" dirty="0"/>
              <a:t>Context-based</a:t>
            </a:r>
          </a:p>
          <a:p>
            <a:pPr marL="285750" indent="-285750">
              <a:buFont typeface="Arial" panose="020B0604020202020204" pitchFamily="34" charset="0"/>
              <a:buChar char="•"/>
            </a:pPr>
            <a:endParaRPr lang="en-US" sz="2400" b="1" dirty="0"/>
          </a:p>
          <a:p>
            <a:pPr marL="285750" indent="-285750">
              <a:buFont typeface="Arial" panose="020B0604020202020204" pitchFamily="34" charset="0"/>
              <a:buChar char="•"/>
            </a:pPr>
            <a:r>
              <a:rPr lang="en-US" sz="2400" b="1" dirty="0"/>
              <a:t>Role- and context-based</a:t>
            </a:r>
            <a:endParaRPr lang="es-VE" sz="2400" b="1" dirty="0"/>
          </a:p>
        </p:txBody>
      </p:sp>
    </p:spTree>
    <p:extLst>
      <p:ext uri="{BB962C8B-B14F-4D97-AF65-F5344CB8AC3E}">
        <p14:creationId xmlns:p14="http://schemas.microsoft.com/office/powerpoint/2010/main" val="239683768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lstStyle/>
          <a:p>
            <a:r>
              <a:rPr lang="en-US" dirty="0" smtClean="0"/>
              <a:t>You'll </a:t>
            </a:r>
            <a:r>
              <a:rPr lang="en-US" dirty="0"/>
              <a:t>learn to create database privilege analysis policy. </a:t>
            </a:r>
            <a:endParaRPr lang="en-US" dirty="0" smtClean="0"/>
          </a:p>
          <a:p>
            <a:endParaRPr lang="en-US" dirty="0"/>
          </a:p>
          <a:p>
            <a:r>
              <a:rPr lang="en-US" dirty="0" smtClean="0"/>
              <a:t>It </a:t>
            </a:r>
            <a:r>
              <a:rPr lang="en-US" dirty="0"/>
              <a:t>analyzes privileges in the whole database (except privileges used by </a:t>
            </a:r>
            <a:r>
              <a:rPr lang="en-US" dirty="0">
                <a:solidFill>
                  <a:srgbClr val="F7941D"/>
                </a:solidFill>
              </a:rPr>
              <a:t>SYS</a:t>
            </a:r>
            <a:r>
              <a:rPr lang="en-US" dirty="0"/>
              <a:t> user). </a:t>
            </a:r>
            <a:endParaRPr lang="en-US" dirty="0" smtClean="0"/>
          </a:p>
          <a:p>
            <a:endParaRPr lang="en-US" dirty="0"/>
          </a:p>
          <a:p>
            <a:r>
              <a:rPr lang="en-US" dirty="0" smtClean="0"/>
              <a:t>You </a:t>
            </a:r>
            <a:r>
              <a:rPr lang="en-US" dirty="0"/>
              <a:t>can use SQL*Plus and Enterprise Manager Cloud Control 12.1.0.3+ (in our case, EM12cR4) to create privilege analysis policies.</a:t>
            </a:r>
          </a:p>
          <a:p>
            <a:endParaRPr lang="en-US" dirty="0"/>
          </a:p>
          <a:p>
            <a:endParaRPr lang="es-VE" dirty="0"/>
          </a:p>
        </p:txBody>
      </p:sp>
      <p:sp>
        <p:nvSpPr>
          <p:cNvPr id="3" name="Título 2"/>
          <p:cNvSpPr>
            <a:spLocks noGrp="1"/>
          </p:cNvSpPr>
          <p:nvPr>
            <p:ph type="title"/>
          </p:nvPr>
        </p:nvSpPr>
        <p:spPr/>
        <p:txBody>
          <a:bodyPr/>
          <a:lstStyle/>
          <a:p>
            <a:r>
              <a:rPr lang="es-VE" dirty="0" err="1"/>
              <a:t>Creating</a:t>
            </a:r>
            <a:r>
              <a:rPr lang="es-VE" dirty="0"/>
              <a:t> </a:t>
            </a:r>
            <a:r>
              <a:rPr lang="es-VE" dirty="0" err="1"/>
              <a:t>database</a:t>
            </a:r>
            <a:r>
              <a:rPr lang="es-VE" dirty="0"/>
              <a:t> </a:t>
            </a:r>
            <a:r>
              <a:rPr lang="es-VE" dirty="0" err="1"/>
              <a:t>analysis</a:t>
            </a:r>
            <a:r>
              <a:rPr lang="es-VE" dirty="0"/>
              <a:t> </a:t>
            </a:r>
            <a:r>
              <a:rPr lang="es-VE" dirty="0" err="1" smtClean="0"/>
              <a:t>policy</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pPr/>
              <a:t>111</a:t>
            </a:fld>
            <a:endParaRPr lang="es-VE" dirty="0"/>
          </a:p>
        </p:txBody>
      </p:sp>
    </p:spTree>
    <p:extLst>
      <p:ext uri="{BB962C8B-B14F-4D97-AF65-F5344CB8AC3E}">
        <p14:creationId xmlns:p14="http://schemas.microsoft.com/office/powerpoint/2010/main" val="380373972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lstStyle/>
          <a:p>
            <a:r>
              <a:rPr lang="en-US" dirty="0"/>
              <a:t>You'll need an existing user who can create a privilege analysis policy (has </a:t>
            </a:r>
            <a:r>
              <a:rPr lang="en-US" dirty="0">
                <a:solidFill>
                  <a:srgbClr val="F7941D"/>
                </a:solidFill>
              </a:rPr>
              <a:t>CAPTURE_ADMIN</a:t>
            </a:r>
            <a:r>
              <a:rPr lang="en-US" dirty="0"/>
              <a:t> role and </a:t>
            </a:r>
            <a:r>
              <a:rPr lang="en-US" dirty="0">
                <a:solidFill>
                  <a:srgbClr val="F7941D"/>
                </a:solidFill>
              </a:rPr>
              <a:t>SELECT ANY DICTIONARY</a:t>
            </a:r>
            <a:r>
              <a:rPr lang="en-US" dirty="0"/>
              <a:t> privilege), for example, </a:t>
            </a:r>
            <a:r>
              <a:rPr lang="en-US" dirty="0">
                <a:solidFill>
                  <a:srgbClr val="F7941D"/>
                </a:solidFill>
              </a:rPr>
              <a:t>SYSTEM</a:t>
            </a:r>
            <a:r>
              <a:rPr lang="en-US" dirty="0"/>
              <a:t> user.</a:t>
            </a:r>
          </a:p>
          <a:p>
            <a:endParaRPr lang="en-US" dirty="0"/>
          </a:p>
          <a:p>
            <a:endParaRPr lang="es-VE" dirty="0"/>
          </a:p>
        </p:txBody>
      </p:sp>
      <p:sp>
        <p:nvSpPr>
          <p:cNvPr id="3" name="Título 2"/>
          <p:cNvSpPr>
            <a:spLocks noGrp="1"/>
          </p:cNvSpPr>
          <p:nvPr>
            <p:ph type="title"/>
          </p:nvPr>
        </p:nvSpPr>
        <p:spPr/>
        <p:txBody>
          <a:bodyPr/>
          <a:lstStyle/>
          <a:p>
            <a:r>
              <a:rPr lang="es-VE" dirty="0" err="1"/>
              <a:t>Creating</a:t>
            </a:r>
            <a:r>
              <a:rPr lang="es-VE" dirty="0"/>
              <a:t> </a:t>
            </a:r>
            <a:r>
              <a:rPr lang="es-VE" dirty="0" err="1"/>
              <a:t>database</a:t>
            </a:r>
            <a:r>
              <a:rPr lang="es-VE" dirty="0"/>
              <a:t> </a:t>
            </a:r>
            <a:r>
              <a:rPr lang="es-VE" dirty="0" err="1"/>
              <a:t>analysis</a:t>
            </a:r>
            <a:r>
              <a:rPr lang="es-VE" dirty="0"/>
              <a:t> </a:t>
            </a:r>
            <a:r>
              <a:rPr lang="es-VE" dirty="0" err="1"/>
              <a:t>policy</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pPr/>
              <a:t>112</a:t>
            </a:fld>
            <a:endParaRPr lang="es-VE" dirty="0"/>
          </a:p>
        </p:txBody>
      </p:sp>
    </p:spTree>
    <p:extLst>
      <p:ext uri="{BB962C8B-B14F-4D97-AF65-F5344CB8AC3E}">
        <p14:creationId xmlns:p14="http://schemas.microsoft.com/office/powerpoint/2010/main" val="27364436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lstStyle/>
          <a:p>
            <a:pPr marL="514350" indent="-514350">
              <a:buFont typeface="+mj-lt"/>
              <a:buAutoNum type="arabicPeriod"/>
            </a:pPr>
            <a:r>
              <a:rPr lang="en-US" dirty="0" smtClean="0"/>
              <a:t>Create </a:t>
            </a:r>
            <a:r>
              <a:rPr lang="en-US" dirty="0"/>
              <a:t>database-wide policy that will capture privileges, which are used </a:t>
            </a:r>
            <a:r>
              <a:rPr lang="en-US" dirty="0" smtClean="0"/>
              <a:t>by </a:t>
            </a:r>
            <a:r>
              <a:rPr lang="en-US" dirty="0"/>
              <a:t>users (except the SYS user). </a:t>
            </a:r>
            <a:endParaRPr lang="en-US" dirty="0" smtClean="0"/>
          </a:p>
          <a:p>
            <a:pPr marL="514350" indent="-514350">
              <a:buFont typeface="+mj-lt"/>
              <a:buAutoNum type="arabicPeriod"/>
            </a:pPr>
            <a:endParaRPr lang="en-US" dirty="0"/>
          </a:p>
          <a:p>
            <a:pPr marL="514350" indent="-514350">
              <a:buFont typeface="+mj-lt"/>
              <a:buAutoNum type="arabicPeriod"/>
            </a:pPr>
            <a:r>
              <a:rPr lang="en-US" dirty="0" smtClean="0"/>
              <a:t>However</a:t>
            </a:r>
            <a:r>
              <a:rPr lang="en-US" dirty="0"/>
              <a:t>, to start gathering data about privilege usage, you have to enable the </a:t>
            </a:r>
            <a:r>
              <a:rPr lang="en-US" dirty="0" smtClean="0"/>
              <a:t>policy.</a:t>
            </a:r>
            <a:endParaRPr lang="en-US" dirty="0"/>
          </a:p>
          <a:p>
            <a:pPr marL="514350" indent="-514350">
              <a:buFont typeface="+mj-lt"/>
              <a:buAutoNum type="arabicPeriod"/>
            </a:pPr>
            <a:endParaRPr lang="es-VE" dirty="0"/>
          </a:p>
        </p:txBody>
      </p:sp>
      <p:sp>
        <p:nvSpPr>
          <p:cNvPr id="3" name="Título 2"/>
          <p:cNvSpPr>
            <a:spLocks noGrp="1"/>
          </p:cNvSpPr>
          <p:nvPr>
            <p:ph type="title"/>
          </p:nvPr>
        </p:nvSpPr>
        <p:spPr/>
        <p:txBody>
          <a:bodyPr/>
          <a:lstStyle/>
          <a:p>
            <a:r>
              <a:rPr lang="es-VE" dirty="0" err="1"/>
              <a:t>Creating</a:t>
            </a:r>
            <a:r>
              <a:rPr lang="es-VE" dirty="0"/>
              <a:t> </a:t>
            </a:r>
            <a:r>
              <a:rPr lang="es-VE" dirty="0" err="1"/>
              <a:t>database</a:t>
            </a:r>
            <a:r>
              <a:rPr lang="es-VE" dirty="0"/>
              <a:t> </a:t>
            </a:r>
            <a:r>
              <a:rPr lang="es-VE" dirty="0" err="1"/>
              <a:t>analysis</a:t>
            </a:r>
            <a:r>
              <a:rPr lang="es-VE" dirty="0"/>
              <a:t> </a:t>
            </a:r>
            <a:r>
              <a:rPr lang="es-VE" dirty="0" err="1"/>
              <a:t>policy</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pPr/>
              <a:t>113</a:t>
            </a:fld>
            <a:endParaRPr lang="es-VE" dirty="0"/>
          </a:p>
        </p:txBody>
      </p:sp>
    </p:spTree>
    <p:extLst>
      <p:ext uri="{BB962C8B-B14F-4D97-AF65-F5344CB8AC3E}">
        <p14:creationId xmlns:p14="http://schemas.microsoft.com/office/powerpoint/2010/main" val="165992100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contenido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197044" y="1148715"/>
            <a:ext cx="2557712" cy="5238394"/>
          </a:xfrm>
          <a:ln>
            <a:solidFill>
              <a:srgbClr val="F7941D"/>
            </a:solidFill>
          </a:ln>
          <a:effectLst>
            <a:outerShdw blurRad="50800" dist="38100" dir="2700000" algn="tl" rotWithShape="0">
              <a:prstClr val="black">
                <a:alpha val="40000"/>
              </a:prstClr>
            </a:outerShdw>
          </a:effectLst>
        </p:spPr>
      </p:pic>
      <p:sp>
        <p:nvSpPr>
          <p:cNvPr id="3" name="Título 2"/>
          <p:cNvSpPr>
            <a:spLocks noGrp="1"/>
          </p:cNvSpPr>
          <p:nvPr>
            <p:ph type="title"/>
          </p:nvPr>
        </p:nvSpPr>
        <p:spPr/>
        <p:txBody>
          <a:bodyPr/>
          <a:lstStyle/>
          <a:p>
            <a:r>
              <a:rPr lang="es-VE" dirty="0" err="1"/>
              <a:t>Creating</a:t>
            </a:r>
            <a:r>
              <a:rPr lang="es-VE" dirty="0"/>
              <a:t> </a:t>
            </a:r>
            <a:r>
              <a:rPr lang="es-VE" dirty="0" err="1"/>
              <a:t>database</a:t>
            </a:r>
            <a:r>
              <a:rPr lang="es-VE" dirty="0"/>
              <a:t> </a:t>
            </a:r>
            <a:r>
              <a:rPr lang="es-VE" dirty="0" err="1"/>
              <a:t>analysis</a:t>
            </a:r>
            <a:r>
              <a:rPr lang="es-VE" dirty="0"/>
              <a:t> </a:t>
            </a:r>
            <a:r>
              <a:rPr lang="es-VE" dirty="0" err="1"/>
              <a:t>policy</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pPr/>
              <a:t>114</a:t>
            </a:fld>
            <a:endParaRPr lang="es-VE"/>
          </a:p>
        </p:txBody>
      </p:sp>
      <p:sp>
        <p:nvSpPr>
          <p:cNvPr id="7" name="CuadroTexto 6"/>
          <p:cNvSpPr txBox="1"/>
          <p:nvPr/>
        </p:nvSpPr>
        <p:spPr>
          <a:xfrm>
            <a:off x="6437243" y="3306247"/>
            <a:ext cx="4643576" cy="923330"/>
          </a:xfrm>
          <a:prstGeom prst="rect">
            <a:avLst/>
          </a:prstGeom>
          <a:solidFill>
            <a:schemeClr val="bg1"/>
          </a:solidFill>
          <a:ln w="28575">
            <a:solidFill>
              <a:srgbClr val="F7941D"/>
            </a:solidFill>
          </a:ln>
        </p:spPr>
        <p:style>
          <a:lnRef idx="2">
            <a:schemeClr val="accent3"/>
          </a:lnRef>
          <a:fillRef idx="1">
            <a:schemeClr val="lt1"/>
          </a:fillRef>
          <a:effectRef idx="0">
            <a:schemeClr val="accent3"/>
          </a:effectRef>
          <a:fontRef idx="minor">
            <a:schemeClr val="dk1"/>
          </a:fontRef>
        </p:style>
        <p:txBody>
          <a:bodyPr wrap="square" rtlCol="0">
            <a:spAutoFit/>
          </a:bodyPr>
          <a:lstStyle/>
          <a:p>
            <a:r>
              <a:rPr lang="en-US" b="1" dirty="0">
                <a:solidFill>
                  <a:schemeClr val="tx1"/>
                </a:solidFill>
              </a:rPr>
              <a:t>Login to EM as a user who has appropriate privileges and select </a:t>
            </a:r>
            <a:r>
              <a:rPr lang="en-US" b="1" dirty="0">
                <a:solidFill>
                  <a:srgbClr val="F7941D"/>
                </a:solidFill>
              </a:rPr>
              <a:t>Privilege Analysis </a:t>
            </a:r>
            <a:r>
              <a:rPr lang="en-US" b="1" dirty="0">
                <a:solidFill>
                  <a:schemeClr val="tx1"/>
                </a:solidFill>
              </a:rPr>
              <a:t>from </a:t>
            </a:r>
            <a:r>
              <a:rPr lang="en-US" b="1" dirty="0">
                <a:solidFill>
                  <a:srgbClr val="F7941D"/>
                </a:solidFill>
              </a:rPr>
              <a:t>Security</a:t>
            </a:r>
            <a:r>
              <a:rPr lang="en-US" b="1" dirty="0">
                <a:solidFill>
                  <a:schemeClr val="tx1"/>
                </a:solidFill>
              </a:rPr>
              <a:t> drop-down </a:t>
            </a:r>
            <a:r>
              <a:rPr lang="en-US" b="1" dirty="0" smtClean="0">
                <a:solidFill>
                  <a:schemeClr val="tx1"/>
                </a:solidFill>
              </a:rPr>
              <a:t>menu:</a:t>
            </a:r>
            <a:endParaRPr lang="en-US" b="1" dirty="0">
              <a:solidFill>
                <a:schemeClr val="tx1"/>
              </a:solidFill>
            </a:endParaRPr>
          </a:p>
        </p:txBody>
      </p:sp>
      <p:sp>
        <p:nvSpPr>
          <p:cNvPr id="6" name="Elipse 5"/>
          <p:cNvSpPr/>
          <p:nvPr/>
        </p:nvSpPr>
        <p:spPr>
          <a:xfrm>
            <a:off x="5754756" y="3399352"/>
            <a:ext cx="682487" cy="677513"/>
          </a:xfrm>
          <a:prstGeom prst="ellipse">
            <a:avLst/>
          </a:prstGeom>
          <a:solidFill>
            <a:srgbClr val="F7941D"/>
          </a:solidFill>
          <a:ln w="28575">
            <a:solidFill>
              <a:srgbClr val="818286"/>
            </a:solidFill>
          </a:ln>
          <a:scene3d>
            <a:camera prst="orthographicFront"/>
            <a:lightRig rig="threePt" dir="t"/>
          </a:scene3d>
          <a:sp3d>
            <a:bevelT prst="convex"/>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VE" sz="2800" b="1" dirty="0"/>
              <a:t>1</a:t>
            </a:r>
          </a:p>
        </p:txBody>
      </p:sp>
    </p:spTree>
    <p:extLst>
      <p:ext uri="{BB962C8B-B14F-4D97-AF65-F5344CB8AC3E}">
        <p14:creationId xmlns:p14="http://schemas.microsoft.com/office/powerpoint/2010/main" val="3067474470"/>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r>
              <a:rPr lang="es-VE" dirty="0" err="1"/>
              <a:t>Creating</a:t>
            </a:r>
            <a:r>
              <a:rPr lang="es-VE" dirty="0"/>
              <a:t> </a:t>
            </a:r>
            <a:r>
              <a:rPr lang="es-VE" dirty="0" err="1"/>
              <a:t>database</a:t>
            </a:r>
            <a:r>
              <a:rPr lang="es-VE" dirty="0"/>
              <a:t> </a:t>
            </a:r>
            <a:r>
              <a:rPr lang="es-VE" dirty="0" err="1"/>
              <a:t>analysis</a:t>
            </a:r>
            <a:r>
              <a:rPr lang="es-VE" dirty="0"/>
              <a:t> </a:t>
            </a:r>
            <a:r>
              <a:rPr lang="es-VE" dirty="0" err="1"/>
              <a:t>policy</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pPr/>
              <a:t>115</a:t>
            </a:fld>
            <a:endParaRPr lang="es-VE"/>
          </a:p>
        </p:txBody>
      </p:sp>
      <p:pic>
        <p:nvPicPr>
          <p:cNvPr id="8" name="Imagen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37243" y="1356321"/>
            <a:ext cx="3980366" cy="2450656"/>
          </a:xfrm>
          <a:prstGeom prst="rect">
            <a:avLst/>
          </a:prstGeom>
          <a:ln w="19050">
            <a:solidFill>
              <a:srgbClr val="F7941D"/>
            </a:solidFill>
          </a:ln>
          <a:effectLst>
            <a:outerShdw blurRad="50800" dist="38100" dir="2700000" algn="tl" rotWithShape="0">
              <a:prstClr val="black">
                <a:alpha val="40000"/>
              </a:prstClr>
            </a:outerShdw>
          </a:effectLst>
        </p:spPr>
      </p:pic>
      <p:sp>
        <p:nvSpPr>
          <p:cNvPr id="9" name="CuadroTexto 8"/>
          <p:cNvSpPr txBox="1"/>
          <p:nvPr/>
        </p:nvSpPr>
        <p:spPr>
          <a:xfrm>
            <a:off x="1276350" y="1842985"/>
            <a:ext cx="4538912" cy="1477328"/>
          </a:xfrm>
          <a:prstGeom prst="rect">
            <a:avLst/>
          </a:prstGeom>
          <a:solidFill>
            <a:schemeClr val="bg1"/>
          </a:solidFill>
          <a:ln w="28575">
            <a:solidFill>
              <a:srgbClr val="F7941D"/>
            </a:solidFill>
          </a:ln>
        </p:spPr>
        <p:style>
          <a:lnRef idx="2">
            <a:schemeClr val="accent3"/>
          </a:lnRef>
          <a:fillRef idx="1">
            <a:schemeClr val="lt1"/>
          </a:fillRef>
          <a:effectRef idx="0">
            <a:schemeClr val="accent3"/>
          </a:effectRef>
          <a:fontRef idx="minor">
            <a:schemeClr val="dk1"/>
          </a:fontRef>
        </p:style>
        <p:txBody>
          <a:bodyPr wrap="square" rtlCol="0">
            <a:spAutoFit/>
          </a:bodyPr>
          <a:lstStyle/>
          <a:p>
            <a:pPr algn="r"/>
            <a:r>
              <a:rPr lang="en-US" b="1" dirty="0"/>
              <a:t>Log in to the database as </a:t>
            </a:r>
            <a:r>
              <a:rPr lang="en-US" b="1" dirty="0">
                <a:solidFill>
                  <a:srgbClr val="F7941D"/>
                </a:solidFill>
              </a:rPr>
              <a:t>SYSTEM</a:t>
            </a:r>
            <a:r>
              <a:rPr lang="en-US" b="1" dirty="0"/>
              <a:t> user or a user who has appropriate privileges (</a:t>
            </a:r>
            <a:r>
              <a:rPr lang="en-US" b="1" dirty="0">
                <a:solidFill>
                  <a:srgbClr val="F7941D"/>
                </a:solidFill>
              </a:rPr>
              <a:t>CAPTURE_ADMIN</a:t>
            </a:r>
            <a:r>
              <a:rPr lang="en-US" b="1" dirty="0"/>
              <a:t> role and </a:t>
            </a:r>
            <a:r>
              <a:rPr lang="en-US" b="1" dirty="0">
                <a:solidFill>
                  <a:srgbClr val="F7941D"/>
                </a:solidFill>
              </a:rPr>
              <a:t>SELECT ANY DICTIONARY</a:t>
            </a:r>
            <a:r>
              <a:rPr lang="en-US" b="1" dirty="0"/>
              <a:t> privilege).</a:t>
            </a:r>
          </a:p>
          <a:p>
            <a:pPr algn="r"/>
            <a:endParaRPr lang="en-US" b="1" dirty="0"/>
          </a:p>
        </p:txBody>
      </p:sp>
      <p:sp>
        <p:nvSpPr>
          <p:cNvPr id="10" name="Elipse 9"/>
          <p:cNvSpPr/>
          <p:nvPr/>
        </p:nvSpPr>
        <p:spPr>
          <a:xfrm>
            <a:off x="5815262" y="2242893"/>
            <a:ext cx="682487" cy="677513"/>
          </a:xfrm>
          <a:prstGeom prst="ellipse">
            <a:avLst/>
          </a:prstGeom>
          <a:solidFill>
            <a:srgbClr val="F7941D"/>
          </a:solidFill>
          <a:ln w="28575">
            <a:solidFill>
              <a:srgbClr val="818286"/>
            </a:solidFill>
          </a:ln>
          <a:scene3d>
            <a:camera prst="orthographicFront"/>
            <a:lightRig rig="threePt" dir="t"/>
          </a:scene3d>
          <a:sp3d>
            <a:bevelT prst="convex"/>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VE" sz="2800" b="1" dirty="0"/>
              <a:t>2</a:t>
            </a:r>
          </a:p>
        </p:txBody>
      </p:sp>
      <p:pic>
        <p:nvPicPr>
          <p:cNvPr id="12" name="Marcador de contenido 4"/>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171388" y="4235650"/>
            <a:ext cx="7696262" cy="1529977"/>
          </a:xfrm>
          <a:ln>
            <a:solidFill>
              <a:srgbClr val="F7941D"/>
            </a:solidFill>
          </a:ln>
          <a:effectLst>
            <a:outerShdw blurRad="50800" dist="38100" dir="2700000" algn="tl" rotWithShape="0">
              <a:prstClr val="black">
                <a:alpha val="40000"/>
              </a:prstClr>
            </a:outerShdw>
          </a:effectLst>
        </p:spPr>
      </p:pic>
      <p:sp>
        <p:nvSpPr>
          <p:cNvPr id="13" name="CuadroTexto 12"/>
          <p:cNvSpPr txBox="1"/>
          <p:nvPr/>
        </p:nvSpPr>
        <p:spPr>
          <a:xfrm>
            <a:off x="8532743" y="4677472"/>
            <a:ext cx="3373507" cy="646331"/>
          </a:xfrm>
          <a:prstGeom prst="rect">
            <a:avLst/>
          </a:prstGeom>
          <a:solidFill>
            <a:schemeClr val="bg1"/>
          </a:solidFill>
          <a:ln w="28575">
            <a:solidFill>
              <a:srgbClr val="F7941D"/>
            </a:solidFill>
          </a:ln>
        </p:spPr>
        <p:style>
          <a:lnRef idx="2">
            <a:schemeClr val="accent3"/>
          </a:lnRef>
          <a:fillRef idx="1">
            <a:schemeClr val="lt1"/>
          </a:fillRef>
          <a:effectRef idx="0">
            <a:schemeClr val="accent3"/>
          </a:effectRef>
          <a:fontRef idx="minor">
            <a:schemeClr val="dk1"/>
          </a:fontRef>
        </p:style>
        <p:txBody>
          <a:bodyPr wrap="square" rtlCol="0">
            <a:spAutoFit/>
          </a:bodyPr>
          <a:lstStyle/>
          <a:p>
            <a:r>
              <a:rPr lang="en-US" b="1" dirty="0">
                <a:solidFill>
                  <a:schemeClr val="tx1"/>
                </a:solidFill>
              </a:rPr>
              <a:t>Click on the </a:t>
            </a:r>
            <a:r>
              <a:rPr lang="en-US" b="1" dirty="0">
                <a:solidFill>
                  <a:srgbClr val="F7941D"/>
                </a:solidFill>
              </a:rPr>
              <a:t>Create</a:t>
            </a:r>
            <a:r>
              <a:rPr lang="en-US" b="1" dirty="0">
                <a:solidFill>
                  <a:schemeClr val="tx1"/>
                </a:solidFill>
              </a:rPr>
              <a:t> button in the </a:t>
            </a:r>
            <a:r>
              <a:rPr lang="en-US" b="1" dirty="0">
                <a:solidFill>
                  <a:srgbClr val="F7941D"/>
                </a:solidFill>
              </a:rPr>
              <a:t>Policy</a:t>
            </a:r>
            <a:r>
              <a:rPr lang="en-US" b="1" dirty="0">
                <a:solidFill>
                  <a:schemeClr val="tx1"/>
                </a:solidFill>
              </a:rPr>
              <a:t> section</a:t>
            </a:r>
          </a:p>
        </p:txBody>
      </p:sp>
      <p:sp>
        <p:nvSpPr>
          <p:cNvPr id="14" name="Elipse 13"/>
          <p:cNvSpPr/>
          <p:nvPr/>
        </p:nvSpPr>
        <p:spPr>
          <a:xfrm>
            <a:off x="7850256" y="4661880"/>
            <a:ext cx="682487" cy="677513"/>
          </a:xfrm>
          <a:prstGeom prst="ellipse">
            <a:avLst/>
          </a:prstGeom>
          <a:solidFill>
            <a:srgbClr val="F7941D"/>
          </a:solidFill>
          <a:ln w="28575">
            <a:solidFill>
              <a:srgbClr val="818286"/>
            </a:solidFill>
          </a:ln>
          <a:scene3d>
            <a:camera prst="orthographicFront"/>
            <a:lightRig rig="threePt" dir="t"/>
          </a:scene3d>
          <a:sp3d>
            <a:bevelT prst="convex"/>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VE" sz="2800" b="1" dirty="0"/>
              <a:t>3</a:t>
            </a:r>
          </a:p>
        </p:txBody>
      </p:sp>
    </p:spTree>
    <p:extLst>
      <p:ext uri="{BB962C8B-B14F-4D97-AF65-F5344CB8AC3E}">
        <p14:creationId xmlns:p14="http://schemas.microsoft.com/office/powerpoint/2010/main" val="2828760862"/>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r>
              <a:rPr lang="es-VE" dirty="0" err="1"/>
              <a:t>Creating</a:t>
            </a:r>
            <a:r>
              <a:rPr lang="es-VE" dirty="0"/>
              <a:t> </a:t>
            </a:r>
            <a:r>
              <a:rPr lang="es-VE" dirty="0" err="1"/>
              <a:t>database</a:t>
            </a:r>
            <a:r>
              <a:rPr lang="es-VE" dirty="0"/>
              <a:t> </a:t>
            </a:r>
            <a:r>
              <a:rPr lang="es-VE" dirty="0" err="1"/>
              <a:t>analysis</a:t>
            </a:r>
            <a:r>
              <a:rPr lang="es-VE" dirty="0"/>
              <a:t> </a:t>
            </a:r>
            <a:r>
              <a:rPr lang="es-VE" dirty="0" err="1"/>
              <a:t>policy</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pPr/>
              <a:t>116</a:t>
            </a:fld>
            <a:endParaRPr lang="es-VE" dirty="0"/>
          </a:p>
        </p:txBody>
      </p:sp>
      <p:pic>
        <p:nvPicPr>
          <p:cNvPr id="5" name="Marcador de contenido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7952" y="2205812"/>
            <a:ext cx="7619577" cy="3124200"/>
          </a:xfrm>
          <a:prstGeom prst="rect">
            <a:avLst/>
          </a:prstGeom>
          <a:ln>
            <a:solidFill>
              <a:srgbClr val="F7941D"/>
            </a:solidFill>
          </a:ln>
          <a:effectLst>
            <a:outerShdw blurRad="50800" dist="38100" dir="2700000" algn="tl" rotWithShape="0">
              <a:prstClr val="black">
                <a:alpha val="40000"/>
              </a:prstClr>
            </a:outerShdw>
          </a:effectLst>
        </p:spPr>
      </p:pic>
      <p:sp>
        <p:nvSpPr>
          <p:cNvPr id="6" name="CuadroTexto 5"/>
          <p:cNvSpPr txBox="1"/>
          <p:nvPr/>
        </p:nvSpPr>
        <p:spPr>
          <a:xfrm>
            <a:off x="8227944" y="3029248"/>
            <a:ext cx="3790950" cy="1477328"/>
          </a:xfrm>
          <a:prstGeom prst="rect">
            <a:avLst/>
          </a:prstGeom>
          <a:solidFill>
            <a:schemeClr val="bg1"/>
          </a:solidFill>
          <a:ln w="28575">
            <a:solidFill>
              <a:srgbClr val="F7941D"/>
            </a:solidFill>
          </a:ln>
        </p:spPr>
        <p:style>
          <a:lnRef idx="2">
            <a:schemeClr val="accent3"/>
          </a:lnRef>
          <a:fillRef idx="1">
            <a:schemeClr val="lt1"/>
          </a:fillRef>
          <a:effectRef idx="0">
            <a:schemeClr val="accent3"/>
          </a:effectRef>
          <a:fontRef idx="minor">
            <a:schemeClr val="dk1"/>
          </a:fontRef>
        </p:style>
        <p:txBody>
          <a:bodyPr wrap="square" rtlCol="0">
            <a:spAutoFit/>
          </a:bodyPr>
          <a:lstStyle/>
          <a:p>
            <a:r>
              <a:rPr lang="en-US" b="1" dirty="0"/>
              <a:t>To create a database policy, choose that scope is </a:t>
            </a:r>
            <a:r>
              <a:rPr lang="en-US" b="1" dirty="0">
                <a:solidFill>
                  <a:srgbClr val="F7941D"/>
                </a:solidFill>
              </a:rPr>
              <a:t>Database</a:t>
            </a:r>
            <a:r>
              <a:rPr lang="en-US" b="1" dirty="0"/>
              <a:t>, name the policy, and optionally write a </a:t>
            </a:r>
            <a:r>
              <a:rPr lang="en-US" b="1" dirty="0" smtClean="0"/>
              <a:t>description. </a:t>
            </a:r>
            <a:r>
              <a:rPr lang="en-US" b="1" dirty="0"/>
              <a:t>Click on the </a:t>
            </a:r>
            <a:r>
              <a:rPr lang="en-US" b="1" dirty="0">
                <a:solidFill>
                  <a:srgbClr val="F7941D"/>
                </a:solidFill>
              </a:rPr>
              <a:t>OK</a:t>
            </a:r>
            <a:r>
              <a:rPr lang="en-US" b="1" dirty="0"/>
              <a:t> </a:t>
            </a:r>
            <a:r>
              <a:rPr lang="en-US" b="1" dirty="0" smtClean="0"/>
              <a:t>button.</a:t>
            </a:r>
            <a:endParaRPr lang="en-US" b="1" dirty="0">
              <a:solidFill>
                <a:schemeClr val="tx1"/>
              </a:solidFill>
            </a:endParaRPr>
          </a:p>
        </p:txBody>
      </p:sp>
      <p:sp>
        <p:nvSpPr>
          <p:cNvPr id="7" name="Elipse 6"/>
          <p:cNvSpPr/>
          <p:nvPr/>
        </p:nvSpPr>
        <p:spPr>
          <a:xfrm>
            <a:off x="7545456" y="3491373"/>
            <a:ext cx="682487" cy="677513"/>
          </a:xfrm>
          <a:prstGeom prst="ellipse">
            <a:avLst/>
          </a:prstGeom>
          <a:solidFill>
            <a:srgbClr val="F7941D"/>
          </a:solidFill>
          <a:ln w="28575">
            <a:solidFill>
              <a:srgbClr val="818286"/>
            </a:solidFill>
          </a:ln>
          <a:scene3d>
            <a:camera prst="orthographicFront"/>
            <a:lightRig rig="threePt" dir="t"/>
          </a:scene3d>
          <a:sp3d>
            <a:bevelT prst="convex"/>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VE" sz="2800" b="1" dirty="0"/>
              <a:t>4</a:t>
            </a:r>
          </a:p>
        </p:txBody>
      </p:sp>
    </p:spTree>
    <p:extLst>
      <p:ext uri="{BB962C8B-B14F-4D97-AF65-F5344CB8AC3E}">
        <p14:creationId xmlns:p14="http://schemas.microsoft.com/office/powerpoint/2010/main" val="264216850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lstStyle/>
          <a:p>
            <a:endParaRPr lang="es-VE" dirty="0"/>
          </a:p>
        </p:txBody>
      </p:sp>
      <p:sp>
        <p:nvSpPr>
          <p:cNvPr id="3" name="Título 2"/>
          <p:cNvSpPr>
            <a:spLocks noGrp="1"/>
          </p:cNvSpPr>
          <p:nvPr>
            <p:ph type="title"/>
          </p:nvPr>
        </p:nvSpPr>
        <p:spPr/>
        <p:txBody>
          <a:bodyPr/>
          <a:lstStyle/>
          <a:p>
            <a:r>
              <a:rPr lang="es-VE" dirty="0" err="1"/>
              <a:t>Creating</a:t>
            </a:r>
            <a:r>
              <a:rPr lang="es-VE" dirty="0"/>
              <a:t> </a:t>
            </a:r>
            <a:r>
              <a:rPr lang="es-VE" dirty="0" err="1"/>
              <a:t>database</a:t>
            </a:r>
            <a:r>
              <a:rPr lang="es-VE" dirty="0"/>
              <a:t> </a:t>
            </a:r>
            <a:r>
              <a:rPr lang="es-VE" dirty="0" err="1"/>
              <a:t>analysis</a:t>
            </a:r>
            <a:r>
              <a:rPr lang="es-VE" dirty="0"/>
              <a:t> </a:t>
            </a:r>
            <a:r>
              <a:rPr lang="es-VE" dirty="0" err="1"/>
              <a:t>policy</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pPr/>
              <a:t>117</a:t>
            </a:fld>
            <a:endParaRPr lang="es-VE" dirty="0"/>
          </a:p>
        </p:txBody>
      </p:sp>
      <p:pic>
        <p:nvPicPr>
          <p:cNvPr id="5" name="Imagen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50683" y="2091460"/>
            <a:ext cx="7999238" cy="3425620"/>
          </a:xfrm>
          <a:prstGeom prst="rect">
            <a:avLst/>
          </a:prstGeom>
          <a:ln w="19050">
            <a:solidFill>
              <a:srgbClr val="F7941D"/>
            </a:solidFill>
          </a:ln>
          <a:effectLst>
            <a:outerShdw blurRad="50800" dist="38100" dir="2700000" algn="tl" rotWithShape="0">
              <a:prstClr val="black">
                <a:alpha val="40000"/>
              </a:prstClr>
            </a:outerShdw>
          </a:effectLst>
        </p:spPr>
      </p:pic>
      <p:sp>
        <p:nvSpPr>
          <p:cNvPr id="6" name="CuadroTexto 5"/>
          <p:cNvSpPr txBox="1"/>
          <p:nvPr/>
        </p:nvSpPr>
        <p:spPr>
          <a:xfrm>
            <a:off x="128825" y="3204104"/>
            <a:ext cx="3509726" cy="1200329"/>
          </a:xfrm>
          <a:prstGeom prst="rect">
            <a:avLst/>
          </a:prstGeom>
          <a:solidFill>
            <a:schemeClr val="bg1"/>
          </a:solidFill>
          <a:ln w="28575">
            <a:solidFill>
              <a:srgbClr val="F7941D"/>
            </a:solidFill>
          </a:ln>
        </p:spPr>
        <p:style>
          <a:lnRef idx="2">
            <a:schemeClr val="accent3"/>
          </a:lnRef>
          <a:fillRef idx="1">
            <a:schemeClr val="lt1"/>
          </a:fillRef>
          <a:effectRef idx="0">
            <a:schemeClr val="accent3"/>
          </a:effectRef>
          <a:fontRef idx="minor">
            <a:schemeClr val="dk1"/>
          </a:fontRef>
        </p:style>
        <p:txBody>
          <a:bodyPr wrap="square" rtlCol="0">
            <a:spAutoFit/>
          </a:bodyPr>
          <a:lstStyle/>
          <a:p>
            <a:r>
              <a:rPr lang="en-US" b="1" dirty="0"/>
              <a:t>You should receive a confirmation message and see your newly created policy listed in the </a:t>
            </a:r>
            <a:r>
              <a:rPr lang="en-US" b="1" dirty="0" smtClean="0"/>
              <a:t>table</a:t>
            </a:r>
            <a:endParaRPr lang="en-US" b="1" dirty="0"/>
          </a:p>
        </p:txBody>
      </p:sp>
      <p:sp>
        <p:nvSpPr>
          <p:cNvPr id="7" name="Elipse 6"/>
          <p:cNvSpPr/>
          <p:nvPr/>
        </p:nvSpPr>
        <p:spPr>
          <a:xfrm>
            <a:off x="3469434" y="3465513"/>
            <a:ext cx="682487" cy="677513"/>
          </a:xfrm>
          <a:prstGeom prst="ellipse">
            <a:avLst/>
          </a:prstGeom>
          <a:solidFill>
            <a:srgbClr val="F7941D"/>
          </a:solidFill>
          <a:ln w="28575">
            <a:solidFill>
              <a:srgbClr val="818286"/>
            </a:solidFill>
          </a:ln>
          <a:scene3d>
            <a:camera prst="orthographicFront"/>
            <a:lightRig rig="threePt" dir="t"/>
          </a:scene3d>
          <a:sp3d>
            <a:bevelT prst="convex"/>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VE" sz="2800" b="1" dirty="0" smtClean="0"/>
              <a:t>5</a:t>
            </a:r>
            <a:endParaRPr lang="es-VE" sz="2800" b="1" dirty="0"/>
          </a:p>
        </p:txBody>
      </p:sp>
    </p:spTree>
    <p:extLst>
      <p:ext uri="{BB962C8B-B14F-4D97-AF65-F5344CB8AC3E}">
        <p14:creationId xmlns:p14="http://schemas.microsoft.com/office/powerpoint/2010/main" val="419915326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lstStyle/>
          <a:p>
            <a:r>
              <a:rPr lang="en-US" dirty="0" smtClean="0"/>
              <a:t>You'll </a:t>
            </a:r>
            <a:r>
              <a:rPr lang="en-US" dirty="0"/>
              <a:t>create a </a:t>
            </a:r>
            <a:r>
              <a:rPr lang="en-US" b="1" dirty="0"/>
              <a:t>role analysis policy</a:t>
            </a:r>
            <a:r>
              <a:rPr lang="en-US" dirty="0"/>
              <a:t> using SQL*Plus and Enterprise Manager Cloud Control 12c (EM). </a:t>
            </a:r>
            <a:endParaRPr lang="en-US" dirty="0" smtClean="0"/>
          </a:p>
          <a:p>
            <a:endParaRPr lang="en-US" dirty="0"/>
          </a:p>
          <a:p>
            <a:r>
              <a:rPr lang="en-US" dirty="0" smtClean="0"/>
              <a:t>The </a:t>
            </a:r>
            <a:r>
              <a:rPr lang="en-US" dirty="0"/>
              <a:t>usage of directly and indirectly granted privileges to the roles listed in the policy, will be captured if the roles are active for the session.</a:t>
            </a:r>
          </a:p>
          <a:p>
            <a:endParaRPr lang="en-US" dirty="0"/>
          </a:p>
          <a:p>
            <a:endParaRPr lang="es-VE" dirty="0"/>
          </a:p>
        </p:txBody>
      </p:sp>
      <p:sp>
        <p:nvSpPr>
          <p:cNvPr id="3" name="Título 2"/>
          <p:cNvSpPr>
            <a:spLocks noGrp="1"/>
          </p:cNvSpPr>
          <p:nvPr>
            <p:ph type="title"/>
          </p:nvPr>
        </p:nvSpPr>
        <p:spPr/>
        <p:txBody>
          <a:bodyPr/>
          <a:lstStyle/>
          <a:p>
            <a:r>
              <a:rPr lang="es-VE" dirty="0" err="1"/>
              <a:t>Creating</a:t>
            </a:r>
            <a:r>
              <a:rPr lang="es-VE" dirty="0"/>
              <a:t> role </a:t>
            </a:r>
            <a:r>
              <a:rPr lang="es-VE" dirty="0" err="1"/>
              <a:t>analysis</a:t>
            </a:r>
            <a:r>
              <a:rPr lang="es-VE" dirty="0"/>
              <a:t> </a:t>
            </a:r>
            <a:r>
              <a:rPr lang="es-VE" dirty="0" err="1" smtClean="0"/>
              <a:t>policy</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pPr/>
              <a:t>118</a:t>
            </a:fld>
            <a:endParaRPr lang="es-VE" dirty="0"/>
          </a:p>
        </p:txBody>
      </p:sp>
    </p:spTree>
    <p:extLst>
      <p:ext uri="{BB962C8B-B14F-4D97-AF65-F5344CB8AC3E}">
        <p14:creationId xmlns:p14="http://schemas.microsoft.com/office/powerpoint/2010/main" val="213476353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lstStyle/>
          <a:p>
            <a:r>
              <a:rPr lang="en-US" dirty="0"/>
              <a:t>You'll need an existing user who can create a privilege analysis policy (has a </a:t>
            </a:r>
            <a:r>
              <a:rPr lang="en-US" dirty="0">
                <a:solidFill>
                  <a:srgbClr val="F7941D"/>
                </a:solidFill>
              </a:rPr>
              <a:t>CAPTURE_ADMIN</a:t>
            </a:r>
            <a:r>
              <a:rPr lang="en-US" dirty="0"/>
              <a:t> role and a </a:t>
            </a:r>
            <a:r>
              <a:rPr lang="en-US" dirty="0">
                <a:solidFill>
                  <a:srgbClr val="F7941D"/>
                </a:solidFill>
              </a:rPr>
              <a:t>SELECT</a:t>
            </a:r>
            <a:r>
              <a:rPr lang="en-US" dirty="0"/>
              <a:t> </a:t>
            </a:r>
            <a:r>
              <a:rPr lang="en-US" dirty="0">
                <a:solidFill>
                  <a:srgbClr val="F7941D"/>
                </a:solidFill>
              </a:rPr>
              <a:t>ANY DICTIONARY </a:t>
            </a:r>
            <a:r>
              <a:rPr lang="en-US" dirty="0"/>
              <a:t>privilege), for example, </a:t>
            </a:r>
            <a:r>
              <a:rPr lang="en-US" dirty="0">
                <a:solidFill>
                  <a:srgbClr val="F7941D"/>
                </a:solidFill>
              </a:rPr>
              <a:t>SYSTEM</a:t>
            </a:r>
            <a:r>
              <a:rPr lang="en-US" dirty="0"/>
              <a:t> user.</a:t>
            </a:r>
          </a:p>
          <a:p>
            <a:endParaRPr lang="en-US" dirty="0"/>
          </a:p>
          <a:p>
            <a:endParaRPr lang="es-VE" dirty="0"/>
          </a:p>
        </p:txBody>
      </p:sp>
      <p:sp>
        <p:nvSpPr>
          <p:cNvPr id="3" name="Título 2"/>
          <p:cNvSpPr>
            <a:spLocks noGrp="1"/>
          </p:cNvSpPr>
          <p:nvPr>
            <p:ph type="title"/>
          </p:nvPr>
        </p:nvSpPr>
        <p:spPr/>
        <p:txBody>
          <a:bodyPr/>
          <a:lstStyle/>
          <a:p>
            <a:r>
              <a:rPr lang="es-VE" dirty="0" err="1"/>
              <a:t>Creating</a:t>
            </a:r>
            <a:r>
              <a:rPr lang="es-VE" dirty="0"/>
              <a:t> role </a:t>
            </a:r>
            <a:r>
              <a:rPr lang="es-VE" dirty="0" err="1"/>
              <a:t>analysis</a:t>
            </a:r>
            <a:r>
              <a:rPr lang="es-VE" dirty="0"/>
              <a:t> </a:t>
            </a:r>
            <a:r>
              <a:rPr lang="es-VE" dirty="0" err="1"/>
              <a:t>policy</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pPr/>
              <a:t>119</a:t>
            </a:fld>
            <a:endParaRPr lang="es-VE" dirty="0"/>
          </a:p>
        </p:txBody>
      </p:sp>
    </p:spTree>
    <p:extLst>
      <p:ext uri="{BB962C8B-B14F-4D97-AF65-F5344CB8AC3E}">
        <p14:creationId xmlns:p14="http://schemas.microsoft.com/office/powerpoint/2010/main" val="20424786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dirty="0" smtClean="0"/>
          </a:p>
          <a:p>
            <a:r>
              <a:rPr lang="en-US" dirty="0" smtClean="0"/>
              <a:t>Why Audit Vault and Firewall?</a:t>
            </a:r>
          </a:p>
          <a:p>
            <a:pPr lvl="1"/>
            <a:r>
              <a:rPr lang="en-US" dirty="0" smtClean="0"/>
              <a:t>Oracle Audit Vault and Firewall consolidates all auditing to one centralized location</a:t>
            </a:r>
          </a:p>
          <a:p>
            <a:pPr lvl="1"/>
            <a:r>
              <a:rPr lang="en-US" dirty="0" smtClean="0"/>
              <a:t>Reports may be established</a:t>
            </a:r>
          </a:p>
          <a:p>
            <a:pPr lvl="1"/>
            <a:r>
              <a:rPr lang="en-US" dirty="0" smtClean="0"/>
              <a:t>Alerts can be established</a:t>
            </a:r>
          </a:p>
          <a:p>
            <a:pPr lvl="1"/>
            <a:r>
              <a:rPr lang="en-US" dirty="0" smtClean="0"/>
              <a:t>Real time alerts </a:t>
            </a:r>
            <a:r>
              <a:rPr lang="en-US" smtClean="0"/>
              <a:t>and monitoring</a:t>
            </a:r>
            <a:endParaRPr lang="en-US"/>
          </a:p>
        </p:txBody>
      </p:sp>
      <p:sp>
        <p:nvSpPr>
          <p:cNvPr id="3" name="Title 2"/>
          <p:cNvSpPr>
            <a:spLocks noGrp="1"/>
          </p:cNvSpPr>
          <p:nvPr>
            <p:ph type="title"/>
          </p:nvPr>
        </p:nvSpPr>
        <p:spPr/>
        <p:txBody>
          <a:bodyPr/>
          <a:lstStyle/>
          <a:p>
            <a:r>
              <a:rPr lang="en-US" dirty="0" smtClean="0"/>
              <a:t>Oracle Audit Vault</a:t>
            </a:r>
            <a:endParaRPr lang="en-US" dirty="0"/>
          </a:p>
        </p:txBody>
      </p:sp>
      <p:sp>
        <p:nvSpPr>
          <p:cNvPr id="4" name="Slide Number Placeholder 3"/>
          <p:cNvSpPr>
            <a:spLocks noGrp="1"/>
          </p:cNvSpPr>
          <p:nvPr>
            <p:ph type="sldNum" sz="quarter" idx="12"/>
          </p:nvPr>
        </p:nvSpPr>
        <p:spPr/>
        <p:txBody>
          <a:bodyPr/>
          <a:lstStyle/>
          <a:p>
            <a:fld id="{5C6DB8CB-8B72-460F-B4E4-6A15EEC341A1}" type="slidenum">
              <a:rPr lang="es-VE" smtClean="0"/>
              <a:pPr/>
              <a:t>12</a:t>
            </a:fld>
            <a:endParaRPr lang="es-VE" dirty="0"/>
          </a:p>
        </p:txBody>
      </p:sp>
    </p:spTree>
    <p:extLst>
      <p:ext uri="{BB962C8B-B14F-4D97-AF65-F5344CB8AC3E}">
        <p14:creationId xmlns:p14="http://schemas.microsoft.com/office/powerpoint/2010/main" val="422727123"/>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r>
              <a:rPr lang="es-VE" dirty="0" err="1"/>
              <a:t>Creating</a:t>
            </a:r>
            <a:r>
              <a:rPr lang="es-VE" dirty="0"/>
              <a:t> role </a:t>
            </a:r>
            <a:r>
              <a:rPr lang="es-VE" dirty="0" err="1"/>
              <a:t>analysis</a:t>
            </a:r>
            <a:r>
              <a:rPr lang="es-VE" dirty="0"/>
              <a:t> </a:t>
            </a:r>
            <a:r>
              <a:rPr lang="es-VE" dirty="0" err="1"/>
              <a:t>policy</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pPr/>
              <a:t>120</a:t>
            </a:fld>
            <a:endParaRPr lang="es-VE"/>
          </a:p>
        </p:txBody>
      </p:sp>
      <p:sp>
        <p:nvSpPr>
          <p:cNvPr id="7" name="CuadroTexto 6"/>
          <p:cNvSpPr txBox="1"/>
          <p:nvPr/>
        </p:nvSpPr>
        <p:spPr>
          <a:xfrm>
            <a:off x="6437243" y="1325047"/>
            <a:ext cx="4643576" cy="923330"/>
          </a:xfrm>
          <a:prstGeom prst="rect">
            <a:avLst/>
          </a:prstGeom>
          <a:solidFill>
            <a:schemeClr val="bg1"/>
          </a:solidFill>
          <a:ln w="28575">
            <a:solidFill>
              <a:srgbClr val="F7941D"/>
            </a:solidFill>
          </a:ln>
        </p:spPr>
        <p:style>
          <a:lnRef idx="2">
            <a:schemeClr val="accent3"/>
          </a:lnRef>
          <a:fillRef idx="1">
            <a:schemeClr val="lt1"/>
          </a:fillRef>
          <a:effectRef idx="0">
            <a:schemeClr val="accent3"/>
          </a:effectRef>
          <a:fontRef idx="minor">
            <a:schemeClr val="dk1"/>
          </a:fontRef>
        </p:style>
        <p:txBody>
          <a:bodyPr wrap="square" rtlCol="0">
            <a:spAutoFit/>
          </a:bodyPr>
          <a:lstStyle/>
          <a:p>
            <a:r>
              <a:rPr lang="en-US" b="1" dirty="0">
                <a:solidFill>
                  <a:schemeClr val="tx1"/>
                </a:solidFill>
              </a:rPr>
              <a:t>Login to EM as a user who has appropriate privileges and select </a:t>
            </a:r>
            <a:r>
              <a:rPr lang="en-US" b="1" dirty="0">
                <a:solidFill>
                  <a:srgbClr val="F7941D"/>
                </a:solidFill>
              </a:rPr>
              <a:t>Privilege Analysis </a:t>
            </a:r>
            <a:r>
              <a:rPr lang="en-US" b="1" dirty="0">
                <a:solidFill>
                  <a:schemeClr val="tx1"/>
                </a:solidFill>
              </a:rPr>
              <a:t>from </a:t>
            </a:r>
            <a:r>
              <a:rPr lang="en-US" b="1" dirty="0">
                <a:solidFill>
                  <a:srgbClr val="F7941D"/>
                </a:solidFill>
              </a:rPr>
              <a:t>Security</a:t>
            </a:r>
            <a:r>
              <a:rPr lang="en-US" b="1" dirty="0">
                <a:solidFill>
                  <a:schemeClr val="tx1"/>
                </a:solidFill>
              </a:rPr>
              <a:t> drop-down </a:t>
            </a:r>
            <a:r>
              <a:rPr lang="en-US" b="1" dirty="0" smtClean="0">
                <a:solidFill>
                  <a:schemeClr val="tx1"/>
                </a:solidFill>
              </a:rPr>
              <a:t>menu:</a:t>
            </a:r>
            <a:endParaRPr lang="en-US" b="1" dirty="0">
              <a:solidFill>
                <a:schemeClr val="tx1"/>
              </a:solidFill>
            </a:endParaRPr>
          </a:p>
        </p:txBody>
      </p:sp>
      <p:sp>
        <p:nvSpPr>
          <p:cNvPr id="6" name="Elipse 5"/>
          <p:cNvSpPr/>
          <p:nvPr/>
        </p:nvSpPr>
        <p:spPr>
          <a:xfrm>
            <a:off x="5754756" y="1418152"/>
            <a:ext cx="682487" cy="677513"/>
          </a:xfrm>
          <a:prstGeom prst="ellipse">
            <a:avLst/>
          </a:prstGeom>
          <a:solidFill>
            <a:srgbClr val="F7941D"/>
          </a:solidFill>
          <a:ln w="28575">
            <a:solidFill>
              <a:srgbClr val="818286"/>
            </a:solidFill>
          </a:ln>
          <a:scene3d>
            <a:camera prst="orthographicFront"/>
            <a:lightRig rig="threePt" dir="t"/>
          </a:scene3d>
          <a:sp3d>
            <a:bevelT prst="convex"/>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VE" sz="2800" b="1" dirty="0"/>
              <a:t>1</a:t>
            </a:r>
          </a:p>
        </p:txBody>
      </p:sp>
      <p:sp>
        <p:nvSpPr>
          <p:cNvPr id="8" name="CuadroTexto 7"/>
          <p:cNvSpPr txBox="1"/>
          <p:nvPr/>
        </p:nvSpPr>
        <p:spPr>
          <a:xfrm>
            <a:off x="1215844" y="2988016"/>
            <a:ext cx="4538912" cy="1477328"/>
          </a:xfrm>
          <a:prstGeom prst="rect">
            <a:avLst/>
          </a:prstGeom>
          <a:solidFill>
            <a:schemeClr val="bg1"/>
          </a:solidFill>
          <a:ln w="28575">
            <a:solidFill>
              <a:srgbClr val="F7941D"/>
            </a:solidFill>
          </a:ln>
        </p:spPr>
        <p:style>
          <a:lnRef idx="2">
            <a:schemeClr val="accent3"/>
          </a:lnRef>
          <a:fillRef idx="1">
            <a:schemeClr val="lt1"/>
          </a:fillRef>
          <a:effectRef idx="0">
            <a:schemeClr val="accent3"/>
          </a:effectRef>
          <a:fontRef idx="minor">
            <a:schemeClr val="dk1"/>
          </a:fontRef>
        </p:style>
        <p:txBody>
          <a:bodyPr wrap="square" rtlCol="0">
            <a:spAutoFit/>
          </a:bodyPr>
          <a:lstStyle/>
          <a:p>
            <a:pPr algn="r"/>
            <a:r>
              <a:rPr lang="en-US" b="1" dirty="0"/>
              <a:t>Log in to the database as </a:t>
            </a:r>
            <a:r>
              <a:rPr lang="en-US" b="1" dirty="0">
                <a:solidFill>
                  <a:srgbClr val="F7941D"/>
                </a:solidFill>
              </a:rPr>
              <a:t>SYSTEM</a:t>
            </a:r>
            <a:r>
              <a:rPr lang="en-US" b="1" dirty="0"/>
              <a:t> user or a user who has appropriate privileges (</a:t>
            </a:r>
            <a:r>
              <a:rPr lang="en-US" b="1" dirty="0">
                <a:solidFill>
                  <a:srgbClr val="F7941D"/>
                </a:solidFill>
              </a:rPr>
              <a:t>CAPTURE_ADMIN</a:t>
            </a:r>
            <a:r>
              <a:rPr lang="en-US" b="1" dirty="0"/>
              <a:t> role and </a:t>
            </a:r>
            <a:r>
              <a:rPr lang="en-US" b="1" dirty="0">
                <a:solidFill>
                  <a:srgbClr val="F7941D"/>
                </a:solidFill>
              </a:rPr>
              <a:t>SELECT ANY DICTIONARY</a:t>
            </a:r>
            <a:r>
              <a:rPr lang="en-US" b="1" dirty="0"/>
              <a:t> privilege).</a:t>
            </a:r>
          </a:p>
          <a:p>
            <a:pPr algn="r"/>
            <a:endParaRPr lang="en-US" b="1" dirty="0"/>
          </a:p>
        </p:txBody>
      </p:sp>
      <p:sp>
        <p:nvSpPr>
          <p:cNvPr id="9" name="Elipse 8"/>
          <p:cNvSpPr/>
          <p:nvPr/>
        </p:nvSpPr>
        <p:spPr>
          <a:xfrm>
            <a:off x="5754756" y="3387924"/>
            <a:ext cx="682487" cy="677513"/>
          </a:xfrm>
          <a:prstGeom prst="ellipse">
            <a:avLst/>
          </a:prstGeom>
          <a:solidFill>
            <a:srgbClr val="F7941D"/>
          </a:solidFill>
          <a:ln w="28575">
            <a:solidFill>
              <a:srgbClr val="818286"/>
            </a:solidFill>
          </a:ln>
          <a:scene3d>
            <a:camera prst="orthographicFront"/>
            <a:lightRig rig="threePt" dir="t"/>
          </a:scene3d>
          <a:sp3d>
            <a:bevelT prst="convex"/>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VE" sz="2800" b="1" dirty="0"/>
              <a:t>2</a:t>
            </a:r>
          </a:p>
        </p:txBody>
      </p:sp>
      <p:sp>
        <p:nvSpPr>
          <p:cNvPr id="10" name="CuadroTexto 9"/>
          <p:cNvSpPr txBox="1"/>
          <p:nvPr/>
        </p:nvSpPr>
        <p:spPr>
          <a:xfrm>
            <a:off x="6437243" y="5261821"/>
            <a:ext cx="3373507" cy="646331"/>
          </a:xfrm>
          <a:prstGeom prst="rect">
            <a:avLst/>
          </a:prstGeom>
          <a:solidFill>
            <a:schemeClr val="bg1"/>
          </a:solidFill>
          <a:ln w="28575">
            <a:solidFill>
              <a:srgbClr val="F7941D"/>
            </a:solidFill>
          </a:ln>
        </p:spPr>
        <p:style>
          <a:lnRef idx="2">
            <a:schemeClr val="accent3"/>
          </a:lnRef>
          <a:fillRef idx="1">
            <a:schemeClr val="lt1"/>
          </a:fillRef>
          <a:effectRef idx="0">
            <a:schemeClr val="accent3"/>
          </a:effectRef>
          <a:fontRef idx="minor">
            <a:schemeClr val="dk1"/>
          </a:fontRef>
        </p:style>
        <p:txBody>
          <a:bodyPr wrap="square" rtlCol="0">
            <a:spAutoFit/>
          </a:bodyPr>
          <a:lstStyle/>
          <a:p>
            <a:r>
              <a:rPr lang="en-US" b="1" dirty="0">
                <a:solidFill>
                  <a:schemeClr val="tx1"/>
                </a:solidFill>
              </a:rPr>
              <a:t>Click on the </a:t>
            </a:r>
            <a:r>
              <a:rPr lang="en-US" b="1" dirty="0">
                <a:solidFill>
                  <a:srgbClr val="F7941D"/>
                </a:solidFill>
              </a:rPr>
              <a:t>Create</a:t>
            </a:r>
            <a:r>
              <a:rPr lang="en-US" b="1" dirty="0">
                <a:solidFill>
                  <a:schemeClr val="tx1"/>
                </a:solidFill>
              </a:rPr>
              <a:t> button in the </a:t>
            </a:r>
            <a:r>
              <a:rPr lang="en-US" b="1" dirty="0">
                <a:solidFill>
                  <a:srgbClr val="F7941D"/>
                </a:solidFill>
              </a:rPr>
              <a:t>Policy</a:t>
            </a:r>
            <a:r>
              <a:rPr lang="en-US" b="1" dirty="0">
                <a:solidFill>
                  <a:schemeClr val="tx1"/>
                </a:solidFill>
              </a:rPr>
              <a:t> section</a:t>
            </a:r>
          </a:p>
        </p:txBody>
      </p:sp>
      <p:sp>
        <p:nvSpPr>
          <p:cNvPr id="11" name="Elipse 10"/>
          <p:cNvSpPr/>
          <p:nvPr/>
        </p:nvSpPr>
        <p:spPr>
          <a:xfrm>
            <a:off x="5754756" y="5246229"/>
            <a:ext cx="682487" cy="677513"/>
          </a:xfrm>
          <a:prstGeom prst="ellipse">
            <a:avLst/>
          </a:prstGeom>
          <a:solidFill>
            <a:srgbClr val="F7941D"/>
          </a:solidFill>
          <a:ln w="28575">
            <a:solidFill>
              <a:srgbClr val="818286"/>
            </a:solidFill>
          </a:ln>
          <a:scene3d>
            <a:camera prst="orthographicFront"/>
            <a:lightRig rig="threePt" dir="t"/>
          </a:scene3d>
          <a:sp3d>
            <a:bevelT prst="convex"/>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VE" sz="2800" b="1" dirty="0"/>
              <a:t>3</a:t>
            </a:r>
          </a:p>
        </p:txBody>
      </p:sp>
    </p:spTree>
    <p:extLst>
      <p:ext uri="{BB962C8B-B14F-4D97-AF65-F5344CB8AC3E}">
        <p14:creationId xmlns:p14="http://schemas.microsoft.com/office/powerpoint/2010/main" val="3371981384"/>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lstStyle/>
          <a:p>
            <a:endParaRPr lang="es-VE"/>
          </a:p>
        </p:txBody>
      </p:sp>
      <p:sp>
        <p:nvSpPr>
          <p:cNvPr id="3" name="Título 2"/>
          <p:cNvSpPr>
            <a:spLocks noGrp="1"/>
          </p:cNvSpPr>
          <p:nvPr>
            <p:ph type="title"/>
          </p:nvPr>
        </p:nvSpPr>
        <p:spPr/>
        <p:txBody>
          <a:bodyPr/>
          <a:lstStyle/>
          <a:p>
            <a:r>
              <a:rPr lang="es-VE" dirty="0" err="1"/>
              <a:t>Creating</a:t>
            </a:r>
            <a:r>
              <a:rPr lang="es-VE" dirty="0"/>
              <a:t> role </a:t>
            </a:r>
            <a:r>
              <a:rPr lang="es-VE" dirty="0" err="1"/>
              <a:t>analysis</a:t>
            </a:r>
            <a:r>
              <a:rPr lang="es-VE" dirty="0"/>
              <a:t> </a:t>
            </a:r>
            <a:r>
              <a:rPr lang="es-VE" dirty="0" err="1"/>
              <a:t>policy</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pPr/>
              <a:t>121</a:t>
            </a:fld>
            <a:endParaRPr lang="es-VE" dirty="0"/>
          </a:p>
        </p:txBody>
      </p:sp>
      <p:pic>
        <p:nvPicPr>
          <p:cNvPr id="5" name="Marcador de contenido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3817" y="1346709"/>
            <a:ext cx="6659079" cy="4966839"/>
          </a:xfrm>
          <a:prstGeom prst="rect">
            <a:avLst/>
          </a:prstGeom>
          <a:ln>
            <a:solidFill>
              <a:srgbClr val="F7941D"/>
            </a:solidFill>
          </a:ln>
          <a:effectLst>
            <a:outerShdw blurRad="50800" dist="38100" dir="2700000" algn="tl" rotWithShape="0">
              <a:prstClr val="black">
                <a:alpha val="40000"/>
              </a:prstClr>
            </a:outerShdw>
          </a:effectLst>
        </p:spPr>
      </p:pic>
      <p:sp>
        <p:nvSpPr>
          <p:cNvPr id="6" name="CuadroTexto 5"/>
          <p:cNvSpPr txBox="1"/>
          <p:nvPr/>
        </p:nvSpPr>
        <p:spPr>
          <a:xfrm>
            <a:off x="7313543" y="3218954"/>
            <a:ext cx="3790950" cy="923330"/>
          </a:xfrm>
          <a:prstGeom prst="rect">
            <a:avLst/>
          </a:prstGeom>
          <a:solidFill>
            <a:schemeClr val="bg1"/>
          </a:solidFill>
          <a:ln w="28575">
            <a:solidFill>
              <a:srgbClr val="F7941D"/>
            </a:solidFill>
          </a:ln>
        </p:spPr>
        <p:style>
          <a:lnRef idx="2">
            <a:schemeClr val="accent3"/>
          </a:lnRef>
          <a:fillRef idx="1">
            <a:schemeClr val="lt1"/>
          </a:fillRef>
          <a:effectRef idx="0">
            <a:schemeClr val="accent3"/>
          </a:effectRef>
          <a:fontRef idx="minor">
            <a:schemeClr val="dk1"/>
          </a:fontRef>
        </p:style>
        <p:txBody>
          <a:bodyPr wrap="square" rtlCol="0">
            <a:spAutoFit/>
          </a:bodyPr>
          <a:lstStyle/>
          <a:p>
            <a:r>
              <a:rPr lang="en-US" b="1" dirty="0"/>
              <a:t>Name the policy, select roles, optionally write a description, and click on OK button</a:t>
            </a:r>
            <a:endParaRPr lang="en-US" b="1" dirty="0">
              <a:solidFill>
                <a:schemeClr val="tx1"/>
              </a:solidFill>
            </a:endParaRPr>
          </a:p>
        </p:txBody>
      </p:sp>
      <p:sp>
        <p:nvSpPr>
          <p:cNvPr id="7" name="Elipse 6"/>
          <p:cNvSpPr/>
          <p:nvPr/>
        </p:nvSpPr>
        <p:spPr>
          <a:xfrm>
            <a:off x="6631056" y="3358023"/>
            <a:ext cx="682487" cy="677513"/>
          </a:xfrm>
          <a:prstGeom prst="ellipse">
            <a:avLst/>
          </a:prstGeom>
          <a:solidFill>
            <a:srgbClr val="F7941D"/>
          </a:solidFill>
          <a:ln w="28575">
            <a:solidFill>
              <a:srgbClr val="818286"/>
            </a:solidFill>
          </a:ln>
          <a:scene3d>
            <a:camera prst="orthographicFront"/>
            <a:lightRig rig="threePt" dir="t"/>
          </a:scene3d>
          <a:sp3d>
            <a:bevelT prst="convex"/>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VE" sz="2800" b="1" dirty="0"/>
              <a:t>4</a:t>
            </a:r>
          </a:p>
        </p:txBody>
      </p:sp>
    </p:spTree>
    <p:extLst>
      <p:ext uri="{BB962C8B-B14F-4D97-AF65-F5344CB8AC3E}">
        <p14:creationId xmlns:p14="http://schemas.microsoft.com/office/powerpoint/2010/main" val="291111967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lstStyle/>
          <a:p>
            <a:endParaRPr lang="es-VE"/>
          </a:p>
        </p:txBody>
      </p:sp>
      <p:sp>
        <p:nvSpPr>
          <p:cNvPr id="3" name="Título 2"/>
          <p:cNvSpPr>
            <a:spLocks noGrp="1"/>
          </p:cNvSpPr>
          <p:nvPr>
            <p:ph type="title"/>
          </p:nvPr>
        </p:nvSpPr>
        <p:spPr/>
        <p:txBody>
          <a:bodyPr/>
          <a:lstStyle/>
          <a:p>
            <a:r>
              <a:rPr lang="es-VE" dirty="0" err="1"/>
              <a:t>Creating</a:t>
            </a:r>
            <a:r>
              <a:rPr lang="es-VE" dirty="0"/>
              <a:t> role </a:t>
            </a:r>
            <a:r>
              <a:rPr lang="es-VE" dirty="0" err="1"/>
              <a:t>analysis</a:t>
            </a:r>
            <a:r>
              <a:rPr lang="es-VE" dirty="0"/>
              <a:t> </a:t>
            </a:r>
            <a:r>
              <a:rPr lang="es-VE" dirty="0" err="1"/>
              <a:t>policy</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pPr/>
              <a:t>122</a:t>
            </a:fld>
            <a:endParaRPr lang="es-VE" dirty="0"/>
          </a:p>
        </p:txBody>
      </p:sp>
      <p:pic>
        <p:nvPicPr>
          <p:cNvPr id="5" name="Imagen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51292" y="1504950"/>
            <a:ext cx="7898628" cy="4223349"/>
          </a:xfrm>
          <a:prstGeom prst="rect">
            <a:avLst/>
          </a:prstGeom>
          <a:ln w="19050">
            <a:solidFill>
              <a:srgbClr val="F7941D"/>
            </a:solidFill>
          </a:ln>
          <a:effectLst>
            <a:outerShdw blurRad="50800" dist="38100" dir="2700000" algn="tl" rotWithShape="0">
              <a:prstClr val="black">
                <a:alpha val="40000"/>
              </a:prstClr>
            </a:outerShdw>
          </a:effectLst>
        </p:spPr>
      </p:pic>
      <p:sp>
        <p:nvSpPr>
          <p:cNvPr id="6" name="CuadroTexto 5"/>
          <p:cNvSpPr txBox="1"/>
          <p:nvPr/>
        </p:nvSpPr>
        <p:spPr>
          <a:xfrm>
            <a:off x="229750" y="3080454"/>
            <a:ext cx="3509726" cy="1200329"/>
          </a:xfrm>
          <a:prstGeom prst="rect">
            <a:avLst/>
          </a:prstGeom>
          <a:solidFill>
            <a:schemeClr val="bg1"/>
          </a:solidFill>
          <a:ln w="28575">
            <a:solidFill>
              <a:srgbClr val="F7941D"/>
            </a:solidFill>
          </a:ln>
        </p:spPr>
        <p:style>
          <a:lnRef idx="2">
            <a:schemeClr val="accent3"/>
          </a:lnRef>
          <a:fillRef idx="1">
            <a:schemeClr val="lt1"/>
          </a:fillRef>
          <a:effectRef idx="0">
            <a:schemeClr val="accent3"/>
          </a:effectRef>
          <a:fontRef idx="minor">
            <a:schemeClr val="dk1"/>
          </a:fontRef>
        </p:style>
        <p:txBody>
          <a:bodyPr wrap="square" rtlCol="0">
            <a:spAutoFit/>
          </a:bodyPr>
          <a:lstStyle/>
          <a:p>
            <a:r>
              <a:rPr lang="en-US" b="1" dirty="0"/>
              <a:t>You should receive a confirmation message and see your newly created policy listed in the table</a:t>
            </a:r>
          </a:p>
        </p:txBody>
      </p:sp>
      <p:sp>
        <p:nvSpPr>
          <p:cNvPr id="7" name="Elipse 6"/>
          <p:cNvSpPr/>
          <p:nvPr/>
        </p:nvSpPr>
        <p:spPr>
          <a:xfrm>
            <a:off x="3570359" y="3341863"/>
            <a:ext cx="682487" cy="677513"/>
          </a:xfrm>
          <a:prstGeom prst="ellipse">
            <a:avLst/>
          </a:prstGeom>
          <a:solidFill>
            <a:srgbClr val="F7941D"/>
          </a:solidFill>
          <a:ln w="28575">
            <a:solidFill>
              <a:srgbClr val="818286"/>
            </a:solidFill>
          </a:ln>
          <a:scene3d>
            <a:camera prst="orthographicFront"/>
            <a:lightRig rig="threePt" dir="t"/>
          </a:scene3d>
          <a:sp3d>
            <a:bevelT prst="convex"/>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VE" sz="2800" b="1" dirty="0" smtClean="0"/>
              <a:t>5</a:t>
            </a:r>
            <a:endParaRPr lang="es-VE" sz="2800" b="1" dirty="0"/>
          </a:p>
        </p:txBody>
      </p:sp>
    </p:spTree>
    <p:extLst>
      <p:ext uri="{BB962C8B-B14F-4D97-AF65-F5344CB8AC3E}">
        <p14:creationId xmlns:p14="http://schemas.microsoft.com/office/powerpoint/2010/main" val="304348457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a:xfrm>
            <a:off x="331303" y="1504950"/>
            <a:ext cx="11516139" cy="4781550"/>
          </a:xfrm>
        </p:spPr>
        <p:txBody>
          <a:bodyPr>
            <a:normAutofit/>
          </a:bodyPr>
          <a:lstStyle/>
          <a:p>
            <a:r>
              <a:rPr lang="en-US" dirty="0" smtClean="0"/>
              <a:t>You'll </a:t>
            </a:r>
            <a:r>
              <a:rPr lang="en-US" dirty="0"/>
              <a:t>create a context analysis policy. </a:t>
            </a:r>
            <a:endParaRPr lang="en-US" dirty="0" smtClean="0"/>
          </a:p>
          <a:p>
            <a:endParaRPr lang="en-US" dirty="0"/>
          </a:p>
          <a:p>
            <a:r>
              <a:rPr lang="en-US" dirty="0" smtClean="0"/>
              <a:t>After </a:t>
            </a:r>
            <a:r>
              <a:rPr lang="en-US" dirty="0"/>
              <a:t>the policy is enabled, it will capture privileges </a:t>
            </a:r>
            <a:r>
              <a:rPr lang="en-US" dirty="0" smtClean="0"/>
              <a:t>when </a:t>
            </a:r>
            <a:r>
              <a:rPr lang="en-US" dirty="0"/>
              <a:t>the condition specified in the policy evaluates to </a:t>
            </a:r>
            <a:r>
              <a:rPr lang="en-US" dirty="0">
                <a:solidFill>
                  <a:srgbClr val="F7941D"/>
                </a:solidFill>
              </a:rPr>
              <a:t>true</a:t>
            </a:r>
            <a:r>
              <a:rPr lang="en-US" dirty="0" smtClean="0"/>
              <a:t>.</a:t>
            </a:r>
          </a:p>
          <a:p>
            <a:endParaRPr lang="en-US" dirty="0"/>
          </a:p>
          <a:p>
            <a:r>
              <a:rPr lang="en-US" dirty="0"/>
              <a:t>You'll need an existing user who can create a privilege analysis policy (has the </a:t>
            </a:r>
            <a:r>
              <a:rPr lang="en-US" dirty="0">
                <a:solidFill>
                  <a:srgbClr val="F7941D"/>
                </a:solidFill>
              </a:rPr>
              <a:t>CAPTURE_ADMIN</a:t>
            </a:r>
            <a:r>
              <a:rPr lang="en-US" dirty="0"/>
              <a:t> role and the </a:t>
            </a:r>
            <a:r>
              <a:rPr lang="en-US" dirty="0">
                <a:solidFill>
                  <a:srgbClr val="F7941D"/>
                </a:solidFill>
              </a:rPr>
              <a:t>SELECT ANY DICTIONARY </a:t>
            </a:r>
            <a:r>
              <a:rPr lang="en-US" dirty="0"/>
              <a:t>privilege), for example, the </a:t>
            </a:r>
            <a:r>
              <a:rPr lang="en-US" dirty="0">
                <a:solidFill>
                  <a:srgbClr val="F7941D"/>
                </a:solidFill>
              </a:rPr>
              <a:t>SYSTEM</a:t>
            </a:r>
            <a:r>
              <a:rPr lang="en-US" dirty="0"/>
              <a:t> user.</a:t>
            </a:r>
          </a:p>
          <a:p>
            <a:endParaRPr lang="en-US" dirty="0"/>
          </a:p>
          <a:p>
            <a:endParaRPr lang="en-US" dirty="0"/>
          </a:p>
          <a:p>
            <a:endParaRPr lang="en-US" dirty="0"/>
          </a:p>
          <a:p>
            <a:endParaRPr lang="es-VE" dirty="0"/>
          </a:p>
        </p:txBody>
      </p:sp>
      <p:sp>
        <p:nvSpPr>
          <p:cNvPr id="3" name="Título 2"/>
          <p:cNvSpPr>
            <a:spLocks noGrp="1"/>
          </p:cNvSpPr>
          <p:nvPr>
            <p:ph type="title"/>
          </p:nvPr>
        </p:nvSpPr>
        <p:spPr/>
        <p:txBody>
          <a:bodyPr/>
          <a:lstStyle/>
          <a:p>
            <a:r>
              <a:rPr lang="es-VE" dirty="0" err="1"/>
              <a:t>Creating</a:t>
            </a:r>
            <a:r>
              <a:rPr lang="es-VE" dirty="0"/>
              <a:t> </a:t>
            </a:r>
            <a:r>
              <a:rPr lang="es-VE" dirty="0" err="1"/>
              <a:t>context</a:t>
            </a:r>
            <a:r>
              <a:rPr lang="es-VE" dirty="0"/>
              <a:t> </a:t>
            </a:r>
            <a:r>
              <a:rPr lang="es-VE" dirty="0" err="1"/>
              <a:t>analysis</a:t>
            </a:r>
            <a:r>
              <a:rPr lang="es-VE" dirty="0"/>
              <a:t> </a:t>
            </a:r>
            <a:r>
              <a:rPr lang="es-VE" dirty="0" err="1" smtClean="0"/>
              <a:t>policy</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pPr/>
              <a:t>123</a:t>
            </a:fld>
            <a:endParaRPr lang="es-VE" dirty="0"/>
          </a:p>
        </p:txBody>
      </p:sp>
    </p:spTree>
    <p:extLst>
      <p:ext uri="{BB962C8B-B14F-4D97-AF65-F5344CB8AC3E}">
        <p14:creationId xmlns:p14="http://schemas.microsoft.com/office/powerpoint/2010/main" val="151173800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r>
              <a:rPr lang="es-VE" dirty="0" err="1"/>
              <a:t>Creating</a:t>
            </a:r>
            <a:r>
              <a:rPr lang="es-VE" dirty="0"/>
              <a:t> </a:t>
            </a:r>
            <a:r>
              <a:rPr lang="es-VE" dirty="0" err="1"/>
              <a:t>context</a:t>
            </a:r>
            <a:r>
              <a:rPr lang="es-VE" dirty="0"/>
              <a:t> </a:t>
            </a:r>
            <a:r>
              <a:rPr lang="es-VE" dirty="0" err="1"/>
              <a:t>analysis</a:t>
            </a:r>
            <a:r>
              <a:rPr lang="es-VE" dirty="0"/>
              <a:t> </a:t>
            </a:r>
            <a:r>
              <a:rPr lang="es-VE" dirty="0" err="1"/>
              <a:t>policy</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pPr/>
              <a:t>124</a:t>
            </a:fld>
            <a:endParaRPr lang="es-VE"/>
          </a:p>
        </p:txBody>
      </p:sp>
      <p:sp>
        <p:nvSpPr>
          <p:cNvPr id="7" name="CuadroTexto 6"/>
          <p:cNvSpPr txBox="1"/>
          <p:nvPr/>
        </p:nvSpPr>
        <p:spPr>
          <a:xfrm>
            <a:off x="6437243" y="1325047"/>
            <a:ext cx="4643576" cy="923330"/>
          </a:xfrm>
          <a:prstGeom prst="rect">
            <a:avLst/>
          </a:prstGeom>
          <a:solidFill>
            <a:schemeClr val="bg1"/>
          </a:solidFill>
          <a:ln w="28575">
            <a:solidFill>
              <a:srgbClr val="F7941D"/>
            </a:solidFill>
          </a:ln>
        </p:spPr>
        <p:style>
          <a:lnRef idx="2">
            <a:schemeClr val="accent3"/>
          </a:lnRef>
          <a:fillRef idx="1">
            <a:schemeClr val="lt1"/>
          </a:fillRef>
          <a:effectRef idx="0">
            <a:schemeClr val="accent3"/>
          </a:effectRef>
          <a:fontRef idx="minor">
            <a:schemeClr val="dk1"/>
          </a:fontRef>
        </p:style>
        <p:txBody>
          <a:bodyPr wrap="square" rtlCol="0">
            <a:spAutoFit/>
          </a:bodyPr>
          <a:lstStyle/>
          <a:p>
            <a:r>
              <a:rPr lang="en-US" b="1" dirty="0">
                <a:solidFill>
                  <a:schemeClr val="tx1"/>
                </a:solidFill>
              </a:rPr>
              <a:t>Login to EM as a user who has appropriate privileges and select </a:t>
            </a:r>
            <a:r>
              <a:rPr lang="en-US" b="1" dirty="0">
                <a:solidFill>
                  <a:srgbClr val="F7941D"/>
                </a:solidFill>
              </a:rPr>
              <a:t>Privilege Analysis </a:t>
            </a:r>
            <a:r>
              <a:rPr lang="en-US" b="1" dirty="0">
                <a:solidFill>
                  <a:schemeClr val="tx1"/>
                </a:solidFill>
              </a:rPr>
              <a:t>from </a:t>
            </a:r>
            <a:r>
              <a:rPr lang="en-US" b="1" dirty="0">
                <a:solidFill>
                  <a:srgbClr val="F7941D"/>
                </a:solidFill>
              </a:rPr>
              <a:t>Security</a:t>
            </a:r>
            <a:r>
              <a:rPr lang="en-US" b="1" dirty="0">
                <a:solidFill>
                  <a:schemeClr val="tx1"/>
                </a:solidFill>
              </a:rPr>
              <a:t> drop-down </a:t>
            </a:r>
            <a:r>
              <a:rPr lang="en-US" b="1" dirty="0" smtClean="0">
                <a:solidFill>
                  <a:schemeClr val="tx1"/>
                </a:solidFill>
              </a:rPr>
              <a:t>menu:</a:t>
            </a:r>
            <a:endParaRPr lang="en-US" b="1" dirty="0">
              <a:solidFill>
                <a:schemeClr val="tx1"/>
              </a:solidFill>
            </a:endParaRPr>
          </a:p>
        </p:txBody>
      </p:sp>
      <p:sp>
        <p:nvSpPr>
          <p:cNvPr id="6" name="Elipse 5"/>
          <p:cNvSpPr/>
          <p:nvPr/>
        </p:nvSpPr>
        <p:spPr>
          <a:xfrm>
            <a:off x="5754756" y="1418152"/>
            <a:ext cx="682487" cy="677513"/>
          </a:xfrm>
          <a:prstGeom prst="ellipse">
            <a:avLst/>
          </a:prstGeom>
          <a:solidFill>
            <a:srgbClr val="F7941D"/>
          </a:solidFill>
          <a:ln w="28575">
            <a:solidFill>
              <a:srgbClr val="818286"/>
            </a:solidFill>
          </a:ln>
          <a:scene3d>
            <a:camera prst="orthographicFront"/>
            <a:lightRig rig="threePt" dir="t"/>
          </a:scene3d>
          <a:sp3d>
            <a:bevelT prst="convex"/>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VE" sz="2800" b="1" dirty="0"/>
              <a:t>1</a:t>
            </a:r>
          </a:p>
        </p:txBody>
      </p:sp>
      <p:sp>
        <p:nvSpPr>
          <p:cNvPr id="8" name="CuadroTexto 7"/>
          <p:cNvSpPr txBox="1"/>
          <p:nvPr/>
        </p:nvSpPr>
        <p:spPr>
          <a:xfrm>
            <a:off x="1215844" y="2988016"/>
            <a:ext cx="4538912" cy="1477328"/>
          </a:xfrm>
          <a:prstGeom prst="rect">
            <a:avLst/>
          </a:prstGeom>
          <a:solidFill>
            <a:schemeClr val="bg1"/>
          </a:solidFill>
          <a:ln w="28575">
            <a:solidFill>
              <a:srgbClr val="F7941D"/>
            </a:solidFill>
          </a:ln>
        </p:spPr>
        <p:style>
          <a:lnRef idx="2">
            <a:schemeClr val="accent3"/>
          </a:lnRef>
          <a:fillRef idx="1">
            <a:schemeClr val="lt1"/>
          </a:fillRef>
          <a:effectRef idx="0">
            <a:schemeClr val="accent3"/>
          </a:effectRef>
          <a:fontRef idx="minor">
            <a:schemeClr val="dk1"/>
          </a:fontRef>
        </p:style>
        <p:txBody>
          <a:bodyPr wrap="square" rtlCol="0">
            <a:spAutoFit/>
          </a:bodyPr>
          <a:lstStyle/>
          <a:p>
            <a:pPr algn="r"/>
            <a:r>
              <a:rPr lang="en-US" b="1" dirty="0"/>
              <a:t>Log in to the database as </a:t>
            </a:r>
            <a:r>
              <a:rPr lang="en-US" b="1" dirty="0">
                <a:solidFill>
                  <a:srgbClr val="F7941D"/>
                </a:solidFill>
              </a:rPr>
              <a:t>SYSTEM</a:t>
            </a:r>
            <a:r>
              <a:rPr lang="en-US" b="1" dirty="0"/>
              <a:t> user or a user who has appropriate privileges (</a:t>
            </a:r>
            <a:r>
              <a:rPr lang="en-US" b="1" dirty="0">
                <a:solidFill>
                  <a:srgbClr val="F7941D"/>
                </a:solidFill>
              </a:rPr>
              <a:t>CAPTURE_ADMIN</a:t>
            </a:r>
            <a:r>
              <a:rPr lang="en-US" b="1" dirty="0"/>
              <a:t> role and </a:t>
            </a:r>
            <a:r>
              <a:rPr lang="en-US" b="1" dirty="0">
                <a:solidFill>
                  <a:srgbClr val="F7941D"/>
                </a:solidFill>
              </a:rPr>
              <a:t>SELECT ANY DICTIONARY</a:t>
            </a:r>
            <a:r>
              <a:rPr lang="en-US" b="1" dirty="0"/>
              <a:t> privilege).</a:t>
            </a:r>
          </a:p>
          <a:p>
            <a:pPr algn="r"/>
            <a:endParaRPr lang="en-US" b="1" dirty="0"/>
          </a:p>
        </p:txBody>
      </p:sp>
      <p:sp>
        <p:nvSpPr>
          <p:cNvPr id="9" name="Elipse 8"/>
          <p:cNvSpPr/>
          <p:nvPr/>
        </p:nvSpPr>
        <p:spPr>
          <a:xfrm>
            <a:off x="5754756" y="3387924"/>
            <a:ext cx="682487" cy="677513"/>
          </a:xfrm>
          <a:prstGeom prst="ellipse">
            <a:avLst/>
          </a:prstGeom>
          <a:solidFill>
            <a:srgbClr val="F7941D"/>
          </a:solidFill>
          <a:ln w="28575">
            <a:solidFill>
              <a:srgbClr val="818286"/>
            </a:solidFill>
          </a:ln>
          <a:scene3d>
            <a:camera prst="orthographicFront"/>
            <a:lightRig rig="threePt" dir="t"/>
          </a:scene3d>
          <a:sp3d>
            <a:bevelT prst="convex"/>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VE" sz="2800" b="1" dirty="0"/>
              <a:t>2</a:t>
            </a:r>
          </a:p>
        </p:txBody>
      </p:sp>
      <p:sp>
        <p:nvSpPr>
          <p:cNvPr id="10" name="CuadroTexto 9"/>
          <p:cNvSpPr txBox="1"/>
          <p:nvPr/>
        </p:nvSpPr>
        <p:spPr>
          <a:xfrm>
            <a:off x="6437243" y="5261821"/>
            <a:ext cx="3373507" cy="646331"/>
          </a:xfrm>
          <a:prstGeom prst="rect">
            <a:avLst/>
          </a:prstGeom>
          <a:solidFill>
            <a:schemeClr val="bg1"/>
          </a:solidFill>
          <a:ln w="28575">
            <a:solidFill>
              <a:srgbClr val="F7941D"/>
            </a:solidFill>
          </a:ln>
        </p:spPr>
        <p:style>
          <a:lnRef idx="2">
            <a:schemeClr val="accent3"/>
          </a:lnRef>
          <a:fillRef idx="1">
            <a:schemeClr val="lt1"/>
          </a:fillRef>
          <a:effectRef idx="0">
            <a:schemeClr val="accent3"/>
          </a:effectRef>
          <a:fontRef idx="minor">
            <a:schemeClr val="dk1"/>
          </a:fontRef>
        </p:style>
        <p:txBody>
          <a:bodyPr wrap="square" rtlCol="0">
            <a:spAutoFit/>
          </a:bodyPr>
          <a:lstStyle/>
          <a:p>
            <a:r>
              <a:rPr lang="en-US" b="1" dirty="0">
                <a:solidFill>
                  <a:schemeClr val="tx1"/>
                </a:solidFill>
              </a:rPr>
              <a:t>Click on the </a:t>
            </a:r>
            <a:r>
              <a:rPr lang="en-US" b="1" dirty="0">
                <a:solidFill>
                  <a:srgbClr val="F7941D"/>
                </a:solidFill>
              </a:rPr>
              <a:t>Create</a:t>
            </a:r>
            <a:r>
              <a:rPr lang="en-US" b="1" dirty="0">
                <a:solidFill>
                  <a:schemeClr val="tx1"/>
                </a:solidFill>
              </a:rPr>
              <a:t> button in the </a:t>
            </a:r>
            <a:r>
              <a:rPr lang="en-US" b="1" dirty="0">
                <a:solidFill>
                  <a:srgbClr val="F7941D"/>
                </a:solidFill>
              </a:rPr>
              <a:t>Policy</a:t>
            </a:r>
            <a:r>
              <a:rPr lang="en-US" b="1" dirty="0">
                <a:solidFill>
                  <a:schemeClr val="tx1"/>
                </a:solidFill>
              </a:rPr>
              <a:t> section</a:t>
            </a:r>
          </a:p>
        </p:txBody>
      </p:sp>
      <p:sp>
        <p:nvSpPr>
          <p:cNvPr id="11" name="Elipse 10"/>
          <p:cNvSpPr/>
          <p:nvPr/>
        </p:nvSpPr>
        <p:spPr>
          <a:xfrm>
            <a:off x="5754756" y="5246229"/>
            <a:ext cx="682487" cy="677513"/>
          </a:xfrm>
          <a:prstGeom prst="ellipse">
            <a:avLst/>
          </a:prstGeom>
          <a:solidFill>
            <a:srgbClr val="F7941D"/>
          </a:solidFill>
          <a:ln w="28575">
            <a:solidFill>
              <a:srgbClr val="818286"/>
            </a:solidFill>
          </a:ln>
          <a:scene3d>
            <a:camera prst="orthographicFront"/>
            <a:lightRig rig="threePt" dir="t"/>
          </a:scene3d>
          <a:sp3d>
            <a:bevelT prst="convex"/>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VE" sz="2800" b="1" dirty="0"/>
              <a:t>3</a:t>
            </a:r>
          </a:p>
        </p:txBody>
      </p:sp>
    </p:spTree>
    <p:extLst>
      <p:ext uri="{BB962C8B-B14F-4D97-AF65-F5344CB8AC3E}">
        <p14:creationId xmlns:p14="http://schemas.microsoft.com/office/powerpoint/2010/main" val="1542155052"/>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lstStyle/>
          <a:p>
            <a:endParaRPr lang="es-VE"/>
          </a:p>
        </p:txBody>
      </p:sp>
      <p:sp>
        <p:nvSpPr>
          <p:cNvPr id="3" name="Título 2"/>
          <p:cNvSpPr>
            <a:spLocks noGrp="1"/>
          </p:cNvSpPr>
          <p:nvPr>
            <p:ph type="title"/>
          </p:nvPr>
        </p:nvSpPr>
        <p:spPr/>
        <p:txBody>
          <a:bodyPr/>
          <a:lstStyle/>
          <a:p>
            <a:r>
              <a:rPr lang="es-VE" dirty="0" err="1"/>
              <a:t>Creating</a:t>
            </a:r>
            <a:r>
              <a:rPr lang="es-VE" dirty="0"/>
              <a:t> </a:t>
            </a:r>
            <a:r>
              <a:rPr lang="es-VE" dirty="0" err="1"/>
              <a:t>context</a:t>
            </a:r>
            <a:r>
              <a:rPr lang="es-VE" dirty="0"/>
              <a:t> </a:t>
            </a:r>
            <a:r>
              <a:rPr lang="es-VE" dirty="0" err="1"/>
              <a:t>analysis</a:t>
            </a:r>
            <a:r>
              <a:rPr lang="es-VE" dirty="0"/>
              <a:t> </a:t>
            </a:r>
            <a:r>
              <a:rPr lang="es-VE" dirty="0" err="1"/>
              <a:t>policy</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pPr/>
              <a:t>125</a:t>
            </a:fld>
            <a:endParaRPr lang="es-VE" dirty="0"/>
          </a:p>
        </p:txBody>
      </p:sp>
      <p:pic>
        <p:nvPicPr>
          <p:cNvPr id="5" name="Marcador de contenido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0397" y="1298469"/>
            <a:ext cx="5699177" cy="5063319"/>
          </a:xfrm>
          <a:prstGeom prst="rect">
            <a:avLst/>
          </a:prstGeom>
          <a:ln>
            <a:solidFill>
              <a:srgbClr val="F7941D"/>
            </a:solidFill>
          </a:ln>
          <a:effectLst>
            <a:outerShdw blurRad="50800" dist="38100" dir="2700000" algn="tl" rotWithShape="0">
              <a:prstClr val="black">
                <a:alpha val="40000"/>
              </a:prstClr>
            </a:outerShdw>
          </a:effectLst>
        </p:spPr>
      </p:pic>
      <p:sp>
        <p:nvSpPr>
          <p:cNvPr id="6" name="CuadroTexto 5"/>
          <p:cNvSpPr txBox="1"/>
          <p:nvPr/>
        </p:nvSpPr>
        <p:spPr>
          <a:xfrm>
            <a:off x="6881789" y="3319923"/>
            <a:ext cx="3790950" cy="646331"/>
          </a:xfrm>
          <a:prstGeom prst="rect">
            <a:avLst/>
          </a:prstGeom>
          <a:solidFill>
            <a:schemeClr val="bg1"/>
          </a:solidFill>
          <a:ln w="28575">
            <a:solidFill>
              <a:srgbClr val="F7941D"/>
            </a:solidFill>
          </a:ln>
        </p:spPr>
        <p:style>
          <a:lnRef idx="2">
            <a:schemeClr val="accent3"/>
          </a:lnRef>
          <a:fillRef idx="1">
            <a:schemeClr val="lt1"/>
          </a:fillRef>
          <a:effectRef idx="0">
            <a:schemeClr val="accent3"/>
          </a:effectRef>
          <a:fontRef idx="minor">
            <a:schemeClr val="dk1"/>
          </a:fontRef>
        </p:style>
        <p:txBody>
          <a:bodyPr wrap="square" rtlCol="0">
            <a:spAutoFit/>
          </a:bodyPr>
          <a:lstStyle/>
          <a:p>
            <a:r>
              <a:rPr lang="en-US" b="1" dirty="0"/>
              <a:t>Name the policy and optionally write a description </a:t>
            </a:r>
            <a:endParaRPr lang="en-US" b="1" dirty="0">
              <a:solidFill>
                <a:schemeClr val="tx1"/>
              </a:solidFill>
            </a:endParaRPr>
          </a:p>
        </p:txBody>
      </p:sp>
      <p:sp>
        <p:nvSpPr>
          <p:cNvPr id="7" name="Elipse 6"/>
          <p:cNvSpPr/>
          <p:nvPr/>
        </p:nvSpPr>
        <p:spPr>
          <a:xfrm>
            <a:off x="6199302" y="3319923"/>
            <a:ext cx="682487" cy="677513"/>
          </a:xfrm>
          <a:prstGeom prst="ellipse">
            <a:avLst/>
          </a:prstGeom>
          <a:solidFill>
            <a:srgbClr val="F7941D"/>
          </a:solidFill>
          <a:ln w="28575">
            <a:solidFill>
              <a:srgbClr val="818286"/>
            </a:solidFill>
          </a:ln>
          <a:scene3d>
            <a:camera prst="orthographicFront"/>
            <a:lightRig rig="threePt" dir="t"/>
          </a:scene3d>
          <a:sp3d>
            <a:bevelT prst="convex"/>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VE" sz="2800" b="1" dirty="0"/>
              <a:t>4</a:t>
            </a:r>
          </a:p>
        </p:txBody>
      </p:sp>
    </p:spTree>
    <p:extLst>
      <p:ext uri="{BB962C8B-B14F-4D97-AF65-F5344CB8AC3E}">
        <p14:creationId xmlns:p14="http://schemas.microsoft.com/office/powerpoint/2010/main" val="1287638034"/>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lstStyle/>
          <a:p>
            <a:endParaRPr lang="es-VE" dirty="0"/>
          </a:p>
        </p:txBody>
      </p:sp>
      <p:sp>
        <p:nvSpPr>
          <p:cNvPr id="3" name="Título 2"/>
          <p:cNvSpPr>
            <a:spLocks noGrp="1"/>
          </p:cNvSpPr>
          <p:nvPr>
            <p:ph type="title"/>
          </p:nvPr>
        </p:nvSpPr>
        <p:spPr/>
        <p:txBody>
          <a:bodyPr/>
          <a:lstStyle/>
          <a:p>
            <a:r>
              <a:rPr lang="es-VE" dirty="0" err="1"/>
              <a:t>Creating</a:t>
            </a:r>
            <a:r>
              <a:rPr lang="es-VE" dirty="0"/>
              <a:t> </a:t>
            </a:r>
            <a:r>
              <a:rPr lang="es-VE" dirty="0" err="1"/>
              <a:t>context</a:t>
            </a:r>
            <a:r>
              <a:rPr lang="es-VE" dirty="0"/>
              <a:t> </a:t>
            </a:r>
            <a:r>
              <a:rPr lang="es-VE" dirty="0" err="1"/>
              <a:t>analysis</a:t>
            </a:r>
            <a:r>
              <a:rPr lang="es-VE" dirty="0"/>
              <a:t> </a:t>
            </a:r>
            <a:r>
              <a:rPr lang="es-VE" dirty="0" err="1"/>
              <a:t>policy</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pPr/>
              <a:t>126</a:t>
            </a:fld>
            <a:endParaRPr lang="es-VE" dirty="0"/>
          </a:p>
        </p:txBody>
      </p:sp>
      <p:pic>
        <p:nvPicPr>
          <p:cNvPr id="5" name="Imagen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51292" y="2714553"/>
            <a:ext cx="7898628" cy="1804143"/>
          </a:xfrm>
          <a:prstGeom prst="rect">
            <a:avLst/>
          </a:prstGeom>
          <a:ln w="19050">
            <a:solidFill>
              <a:srgbClr val="F7941D"/>
            </a:solidFill>
          </a:ln>
          <a:effectLst>
            <a:outerShdw blurRad="50800" dist="38100" dir="2700000" algn="tl" rotWithShape="0">
              <a:prstClr val="black">
                <a:alpha val="40000"/>
              </a:prstClr>
            </a:outerShdw>
          </a:effectLst>
        </p:spPr>
      </p:pic>
      <p:sp>
        <p:nvSpPr>
          <p:cNvPr id="6" name="CuadroTexto 5"/>
          <p:cNvSpPr txBox="1"/>
          <p:nvPr/>
        </p:nvSpPr>
        <p:spPr>
          <a:xfrm>
            <a:off x="195968" y="2941955"/>
            <a:ext cx="3509726" cy="1477328"/>
          </a:xfrm>
          <a:prstGeom prst="rect">
            <a:avLst/>
          </a:prstGeom>
          <a:solidFill>
            <a:schemeClr val="bg1"/>
          </a:solidFill>
          <a:ln w="28575">
            <a:solidFill>
              <a:srgbClr val="F7941D"/>
            </a:solidFill>
          </a:ln>
        </p:spPr>
        <p:style>
          <a:lnRef idx="2">
            <a:schemeClr val="accent3"/>
          </a:lnRef>
          <a:fillRef idx="1">
            <a:schemeClr val="lt1"/>
          </a:fillRef>
          <a:effectRef idx="0">
            <a:schemeClr val="accent3"/>
          </a:effectRef>
          <a:fontRef idx="minor">
            <a:schemeClr val="dk1"/>
          </a:fontRef>
        </p:style>
        <p:txBody>
          <a:bodyPr wrap="square" rtlCol="0">
            <a:spAutoFit/>
          </a:bodyPr>
          <a:lstStyle/>
          <a:p>
            <a:r>
              <a:rPr lang="en-US" b="1" dirty="0"/>
              <a:t>Click on the </a:t>
            </a:r>
            <a:r>
              <a:rPr lang="en-US" b="1" dirty="0">
                <a:solidFill>
                  <a:srgbClr val="F7941D"/>
                </a:solidFill>
              </a:rPr>
              <a:t>Build Context Expression </a:t>
            </a:r>
            <a:r>
              <a:rPr lang="en-US" b="1" dirty="0" smtClean="0"/>
              <a:t>button. You </a:t>
            </a:r>
            <a:r>
              <a:rPr lang="en-US" b="1" dirty="0"/>
              <a:t>can enter </a:t>
            </a:r>
            <a:r>
              <a:rPr lang="en-US" b="1" dirty="0" smtClean="0"/>
              <a:t>expression </a:t>
            </a:r>
            <a:r>
              <a:rPr lang="en-US" b="1" dirty="0"/>
              <a:t>manually </a:t>
            </a:r>
            <a:r>
              <a:rPr lang="en-US" b="1" dirty="0" smtClean="0"/>
              <a:t>or </a:t>
            </a:r>
            <a:r>
              <a:rPr lang="en-US" b="1" dirty="0"/>
              <a:t>use the built-in </a:t>
            </a:r>
            <a:r>
              <a:rPr lang="en-US" b="1" dirty="0" smtClean="0"/>
              <a:t>help. </a:t>
            </a:r>
            <a:r>
              <a:rPr lang="en-US" b="1" dirty="0"/>
              <a:t>Click on the </a:t>
            </a:r>
            <a:r>
              <a:rPr lang="en-US" b="1" dirty="0">
                <a:solidFill>
                  <a:srgbClr val="F7941D"/>
                </a:solidFill>
              </a:rPr>
              <a:t>OK</a:t>
            </a:r>
            <a:r>
              <a:rPr lang="en-US" b="1" dirty="0"/>
              <a:t> button.</a:t>
            </a:r>
          </a:p>
        </p:txBody>
      </p:sp>
      <p:sp>
        <p:nvSpPr>
          <p:cNvPr id="7" name="Elipse 6"/>
          <p:cNvSpPr/>
          <p:nvPr/>
        </p:nvSpPr>
        <p:spPr>
          <a:xfrm>
            <a:off x="3570359" y="3341863"/>
            <a:ext cx="682487" cy="677513"/>
          </a:xfrm>
          <a:prstGeom prst="ellipse">
            <a:avLst/>
          </a:prstGeom>
          <a:solidFill>
            <a:srgbClr val="F7941D"/>
          </a:solidFill>
          <a:ln w="28575">
            <a:solidFill>
              <a:srgbClr val="818286"/>
            </a:solidFill>
          </a:ln>
          <a:scene3d>
            <a:camera prst="orthographicFront"/>
            <a:lightRig rig="threePt" dir="t"/>
          </a:scene3d>
          <a:sp3d>
            <a:bevelT prst="convex"/>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VE" sz="2800" b="1" dirty="0" smtClean="0"/>
              <a:t>5</a:t>
            </a:r>
            <a:endParaRPr lang="es-VE" sz="2800" b="1" dirty="0"/>
          </a:p>
        </p:txBody>
      </p:sp>
    </p:spTree>
    <p:extLst>
      <p:ext uri="{BB962C8B-B14F-4D97-AF65-F5344CB8AC3E}">
        <p14:creationId xmlns:p14="http://schemas.microsoft.com/office/powerpoint/2010/main" val="1257940032"/>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lstStyle/>
          <a:p>
            <a:endParaRPr lang="es-VE"/>
          </a:p>
        </p:txBody>
      </p:sp>
      <p:sp>
        <p:nvSpPr>
          <p:cNvPr id="3" name="Título 2"/>
          <p:cNvSpPr>
            <a:spLocks noGrp="1"/>
          </p:cNvSpPr>
          <p:nvPr>
            <p:ph type="title"/>
          </p:nvPr>
        </p:nvSpPr>
        <p:spPr/>
        <p:txBody>
          <a:bodyPr/>
          <a:lstStyle/>
          <a:p>
            <a:r>
              <a:rPr lang="es-VE" dirty="0" err="1"/>
              <a:t>Creating</a:t>
            </a:r>
            <a:r>
              <a:rPr lang="es-VE" dirty="0"/>
              <a:t> </a:t>
            </a:r>
            <a:r>
              <a:rPr lang="es-VE" dirty="0" err="1"/>
              <a:t>context</a:t>
            </a:r>
            <a:r>
              <a:rPr lang="es-VE" dirty="0"/>
              <a:t> </a:t>
            </a:r>
            <a:r>
              <a:rPr lang="es-VE" dirty="0" err="1"/>
              <a:t>analysis</a:t>
            </a:r>
            <a:r>
              <a:rPr lang="es-VE" dirty="0"/>
              <a:t> </a:t>
            </a:r>
            <a:r>
              <a:rPr lang="es-VE" dirty="0" err="1"/>
              <a:t>policy</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pPr/>
              <a:t>127</a:t>
            </a:fld>
            <a:endParaRPr lang="es-VE" dirty="0"/>
          </a:p>
        </p:txBody>
      </p:sp>
      <p:pic>
        <p:nvPicPr>
          <p:cNvPr id="5" name="Marcador de contenido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9874" y="1298469"/>
            <a:ext cx="5580223" cy="5063319"/>
          </a:xfrm>
          <a:prstGeom prst="rect">
            <a:avLst/>
          </a:prstGeom>
          <a:ln>
            <a:solidFill>
              <a:srgbClr val="F7941D"/>
            </a:solidFill>
          </a:ln>
          <a:effectLst>
            <a:outerShdw blurRad="50800" dist="38100" dir="2700000" algn="tl" rotWithShape="0">
              <a:prstClr val="black">
                <a:alpha val="40000"/>
              </a:prstClr>
            </a:outerShdw>
          </a:effectLst>
        </p:spPr>
      </p:pic>
      <p:sp>
        <p:nvSpPr>
          <p:cNvPr id="6" name="CuadroTexto 5"/>
          <p:cNvSpPr txBox="1"/>
          <p:nvPr/>
        </p:nvSpPr>
        <p:spPr>
          <a:xfrm>
            <a:off x="6881789" y="3319923"/>
            <a:ext cx="3790950" cy="923330"/>
          </a:xfrm>
          <a:prstGeom prst="rect">
            <a:avLst/>
          </a:prstGeom>
          <a:solidFill>
            <a:schemeClr val="bg1"/>
          </a:solidFill>
          <a:ln w="28575">
            <a:solidFill>
              <a:srgbClr val="F7941D"/>
            </a:solidFill>
          </a:ln>
        </p:spPr>
        <p:style>
          <a:lnRef idx="2">
            <a:schemeClr val="accent3"/>
          </a:lnRef>
          <a:fillRef idx="1">
            <a:schemeClr val="lt1"/>
          </a:fillRef>
          <a:effectRef idx="0">
            <a:schemeClr val="accent3"/>
          </a:effectRef>
          <a:fontRef idx="minor">
            <a:schemeClr val="dk1"/>
          </a:fontRef>
        </p:style>
        <p:txBody>
          <a:bodyPr wrap="square" rtlCol="0">
            <a:spAutoFit/>
          </a:bodyPr>
          <a:lstStyle/>
          <a:p>
            <a:r>
              <a:rPr lang="en-US" b="1" dirty="0"/>
              <a:t>Make sure that you chose options you </a:t>
            </a:r>
            <a:r>
              <a:rPr lang="en-US" b="1" dirty="0" smtClean="0"/>
              <a:t>wanted </a:t>
            </a:r>
            <a:r>
              <a:rPr lang="en-US" b="1" dirty="0"/>
              <a:t>and then click on the </a:t>
            </a:r>
            <a:r>
              <a:rPr lang="en-US" b="1" dirty="0">
                <a:solidFill>
                  <a:srgbClr val="F7941D"/>
                </a:solidFill>
              </a:rPr>
              <a:t>OK</a:t>
            </a:r>
            <a:r>
              <a:rPr lang="en-US" b="1" dirty="0"/>
              <a:t> </a:t>
            </a:r>
            <a:r>
              <a:rPr lang="en-US" b="1" dirty="0" smtClean="0"/>
              <a:t>button</a:t>
            </a:r>
            <a:endParaRPr lang="en-US" b="1" dirty="0">
              <a:solidFill>
                <a:schemeClr val="tx1"/>
              </a:solidFill>
            </a:endParaRPr>
          </a:p>
        </p:txBody>
      </p:sp>
      <p:sp>
        <p:nvSpPr>
          <p:cNvPr id="7" name="Elipse 6"/>
          <p:cNvSpPr/>
          <p:nvPr/>
        </p:nvSpPr>
        <p:spPr>
          <a:xfrm>
            <a:off x="6199302" y="3319923"/>
            <a:ext cx="682487" cy="677513"/>
          </a:xfrm>
          <a:prstGeom prst="ellipse">
            <a:avLst/>
          </a:prstGeom>
          <a:solidFill>
            <a:srgbClr val="F7941D"/>
          </a:solidFill>
          <a:ln w="28575">
            <a:solidFill>
              <a:srgbClr val="818286"/>
            </a:solidFill>
          </a:ln>
          <a:scene3d>
            <a:camera prst="orthographicFront"/>
            <a:lightRig rig="threePt" dir="t"/>
          </a:scene3d>
          <a:sp3d>
            <a:bevelT prst="convex"/>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VE" sz="2800" b="1" dirty="0"/>
              <a:t>6</a:t>
            </a:r>
          </a:p>
        </p:txBody>
      </p:sp>
    </p:spTree>
    <p:extLst>
      <p:ext uri="{BB962C8B-B14F-4D97-AF65-F5344CB8AC3E}">
        <p14:creationId xmlns:p14="http://schemas.microsoft.com/office/powerpoint/2010/main" val="319010976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lstStyle/>
          <a:p>
            <a:endParaRPr lang="es-VE" dirty="0"/>
          </a:p>
        </p:txBody>
      </p:sp>
      <p:sp>
        <p:nvSpPr>
          <p:cNvPr id="3" name="Título 2"/>
          <p:cNvSpPr>
            <a:spLocks noGrp="1"/>
          </p:cNvSpPr>
          <p:nvPr>
            <p:ph type="title"/>
          </p:nvPr>
        </p:nvSpPr>
        <p:spPr/>
        <p:txBody>
          <a:bodyPr/>
          <a:lstStyle/>
          <a:p>
            <a:r>
              <a:rPr lang="es-VE" dirty="0" err="1"/>
              <a:t>Creating</a:t>
            </a:r>
            <a:r>
              <a:rPr lang="es-VE" dirty="0"/>
              <a:t> </a:t>
            </a:r>
            <a:r>
              <a:rPr lang="es-VE" dirty="0" err="1"/>
              <a:t>context</a:t>
            </a:r>
            <a:r>
              <a:rPr lang="es-VE" dirty="0"/>
              <a:t> </a:t>
            </a:r>
            <a:r>
              <a:rPr lang="es-VE" dirty="0" err="1"/>
              <a:t>analysis</a:t>
            </a:r>
            <a:r>
              <a:rPr lang="es-VE" dirty="0"/>
              <a:t> </a:t>
            </a:r>
            <a:r>
              <a:rPr lang="es-VE" dirty="0" err="1"/>
              <a:t>policy</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pPr/>
              <a:t>128</a:t>
            </a:fld>
            <a:endParaRPr lang="es-VE" dirty="0"/>
          </a:p>
        </p:txBody>
      </p:sp>
      <p:pic>
        <p:nvPicPr>
          <p:cNvPr id="5" name="Imagen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15697" y="1068281"/>
            <a:ext cx="7290553" cy="5316534"/>
          </a:xfrm>
          <a:prstGeom prst="rect">
            <a:avLst/>
          </a:prstGeom>
          <a:ln w="19050">
            <a:solidFill>
              <a:srgbClr val="F7941D"/>
            </a:solidFill>
          </a:ln>
          <a:effectLst>
            <a:outerShdw blurRad="50800" dist="38100" dir="2700000" algn="tl" rotWithShape="0">
              <a:prstClr val="black">
                <a:alpha val="40000"/>
              </a:prstClr>
            </a:outerShdw>
          </a:effectLst>
        </p:spPr>
      </p:pic>
      <p:sp>
        <p:nvSpPr>
          <p:cNvPr id="6" name="CuadroTexto 5"/>
          <p:cNvSpPr txBox="1"/>
          <p:nvPr/>
        </p:nvSpPr>
        <p:spPr>
          <a:xfrm>
            <a:off x="729368" y="2865755"/>
            <a:ext cx="3509726" cy="1200329"/>
          </a:xfrm>
          <a:prstGeom prst="rect">
            <a:avLst/>
          </a:prstGeom>
          <a:solidFill>
            <a:schemeClr val="bg1"/>
          </a:solidFill>
          <a:ln w="28575">
            <a:solidFill>
              <a:srgbClr val="F7941D"/>
            </a:solidFill>
          </a:ln>
        </p:spPr>
        <p:style>
          <a:lnRef idx="2">
            <a:schemeClr val="accent3"/>
          </a:lnRef>
          <a:fillRef idx="1">
            <a:schemeClr val="lt1"/>
          </a:fillRef>
          <a:effectRef idx="0">
            <a:schemeClr val="accent3"/>
          </a:effectRef>
          <a:fontRef idx="minor">
            <a:schemeClr val="dk1"/>
          </a:fontRef>
        </p:style>
        <p:txBody>
          <a:bodyPr wrap="square" rtlCol="0">
            <a:spAutoFit/>
          </a:bodyPr>
          <a:lstStyle/>
          <a:p>
            <a:r>
              <a:rPr lang="en-US" b="1" dirty="0"/>
              <a:t>You should receive a confirmation message and see your newly created policy listed in the table</a:t>
            </a:r>
            <a:r>
              <a:rPr lang="en-US" b="1" dirty="0" smtClean="0"/>
              <a:t>.</a:t>
            </a:r>
            <a:endParaRPr lang="en-US" b="1" dirty="0"/>
          </a:p>
        </p:txBody>
      </p:sp>
      <p:sp>
        <p:nvSpPr>
          <p:cNvPr id="7" name="Elipse 6"/>
          <p:cNvSpPr/>
          <p:nvPr/>
        </p:nvSpPr>
        <p:spPr>
          <a:xfrm>
            <a:off x="4103759" y="3265663"/>
            <a:ext cx="682487" cy="677513"/>
          </a:xfrm>
          <a:prstGeom prst="ellipse">
            <a:avLst/>
          </a:prstGeom>
          <a:solidFill>
            <a:srgbClr val="F7941D"/>
          </a:solidFill>
          <a:ln w="28575">
            <a:solidFill>
              <a:srgbClr val="818286"/>
            </a:solidFill>
          </a:ln>
          <a:scene3d>
            <a:camera prst="orthographicFront"/>
            <a:lightRig rig="threePt" dir="t"/>
          </a:scene3d>
          <a:sp3d>
            <a:bevelT prst="convex"/>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VE" sz="2800" b="1" dirty="0"/>
              <a:t>7</a:t>
            </a:r>
          </a:p>
        </p:txBody>
      </p:sp>
    </p:spTree>
    <p:extLst>
      <p:ext uri="{BB962C8B-B14F-4D97-AF65-F5344CB8AC3E}">
        <p14:creationId xmlns:p14="http://schemas.microsoft.com/office/powerpoint/2010/main" val="2563129759"/>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a:xfrm>
            <a:off x="331303" y="1504950"/>
            <a:ext cx="11516139" cy="4819650"/>
          </a:xfrm>
        </p:spPr>
        <p:txBody>
          <a:bodyPr>
            <a:normAutofit/>
          </a:bodyPr>
          <a:lstStyle/>
          <a:p>
            <a:r>
              <a:rPr lang="en-US" dirty="0" smtClean="0"/>
              <a:t>You'll </a:t>
            </a:r>
            <a:r>
              <a:rPr lang="en-US" dirty="0"/>
              <a:t>create a combined analysis policy. </a:t>
            </a:r>
            <a:endParaRPr lang="en-US" dirty="0" smtClean="0"/>
          </a:p>
          <a:p>
            <a:endParaRPr lang="en-US" dirty="0"/>
          </a:p>
          <a:p>
            <a:r>
              <a:rPr lang="en-US" dirty="0" smtClean="0"/>
              <a:t>This </a:t>
            </a:r>
            <a:r>
              <a:rPr lang="en-US" dirty="0"/>
              <a:t>type of policy defines that the usage of directly and indirectly granted privilege to specified roles will be gathered if roles are enabled in the session and the context condition is satisfied. </a:t>
            </a:r>
            <a:endParaRPr lang="en-US" dirty="0" smtClean="0"/>
          </a:p>
          <a:p>
            <a:endParaRPr lang="en-US" dirty="0"/>
          </a:p>
          <a:p>
            <a:r>
              <a:rPr lang="en-US" dirty="0" smtClean="0"/>
              <a:t>The </a:t>
            </a:r>
            <a:r>
              <a:rPr lang="en-US" dirty="0"/>
              <a:t>context condition can consist of one or more conditions (you can use the </a:t>
            </a:r>
            <a:r>
              <a:rPr lang="en-US" dirty="0">
                <a:solidFill>
                  <a:srgbClr val="F7941D"/>
                </a:solidFill>
              </a:rPr>
              <a:t>AND</a:t>
            </a:r>
            <a:r>
              <a:rPr lang="en-US" dirty="0"/>
              <a:t> or </a:t>
            </a:r>
            <a:r>
              <a:rPr lang="en-US" dirty="0" err="1">
                <a:solidFill>
                  <a:srgbClr val="F7941D"/>
                </a:solidFill>
              </a:rPr>
              <a:t>OR</a:t>
            </a:r>
            <a:r>
              <a:rPr lang="en-US" dirty="0">
                <a:solidFill>
                  <a:srgbClr val="F7941D"/>
                </a:solidFill>
              </a:rPr>
              <a:t> </a:t>
            </a:r>
            <a:r>
              <a:rPr lang="en-US" dirty="0"/>
              <a:t>Boolean operators).</a:t>
            </a:r>
          </a:p>
          <a:p>
            <a:endParaRPr lang="en-US" dirty="0"/>
          </a:p>
          <a:p>
            <a:endParaRPr lang="es-VE" dirty="0"/>
          </a:p>
        </p:txBody>
      </p:sp>
      <p:sp>
        <p:nvSpPr>
          <p:cNvPr id="3" name="Título 2"/>
          <p:cNvSpPr>
            <a:spLocks noGrp="1"/>
          </p:cNvSpPr>
          <p:nvPr>
            <p:ph type="title"/>
          </p:nvPr>
        </p:nvSpPr>
        <p:spPr/>
        <p:txBody>
          <a:bodyPr/>
          <a:lstStyle/>
          <a:p>
            <a:r>
              <a:rPr lang="es-VE" dirty="0" err="1"/>
              <a:t>Creating</a:t>
            </a:r>
            <a:r>
              <a:rPr lang="es-VE" dirty="0"/>
              <a:t> </a:t>
            </a:r>
            <a:r>
              <a:rPr lang="es-VE" dirty="0" err="1"/>
              <a:t>combined</a:t>
            </a:r>
            <a:r>
              <a:rPr lang="es-VE" dirty="0"/>
              <a:t> </a:t>
            </a:r>
            <a:r>
              <a:rPr lang="es-VE" dirty="0" err="1"/>
              <a:t>analysis</a:t>
            </a:r>
            <a:r>
              <a:rPr lang="es-VE" dirty="0"/>
              <a:t> </a:t>
            </a:r>
            <a:r>
              <a:rPr lang="es-VE" dirty="0" err="1" smtClean="0"/>
              <a:t>policy</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pPr/>
              <a:t>129</a:t>
            </a:fld>
            <a:endParaRPr lang="es-VE" dirty="0"/>
          </a:p>
        </p:txBody>
      </p:sp>
    </p:spTree>
    <p:extLst>
      <p:ext uri="{BB962C8B-B14F-4D97-AF65-F5344CB8AC3E}">
        <p14:creationId xmlns:p14="http://schemas.microsoft.com/office/powerpoint/2010/main" val="23305323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dirty="0" smtClean="0"/>
          </a:p>
          <a:p>
            <a:r>
              <a:rPr lang="en-US" dirty="0" smtClean="0"/>
              <a:t>Difference between Audit Vault and Firewall</a:t>
            </a:r>
          </a:p>
          <a:p>
            <a:pPr lvl="1"/>
            <a:r>
              <a:rPr lang="en-US" dirty="0" smtClean="0"/>
              <a:t>Firewall determines if an event may go through the firewall</a:t>
            </a:r>
          </a:p>
          <a:p>
            <a:pPr lvl="1"/>
            <a:r>
              <a:rPr lang="en-US" dirty="0" smtClean="0"/>
              <a:t>Audit tracks the event</a:t>
            </a:r>
          </a:p>
          <a:p>
            <a:pPr lvl="1"/>
            <a:r>
              <a:rPr lang="en-US" dirty="0" smtClean="0"/>
              <a:t>Firewall is proactive</a:t>
            </a:r>
          </a:p>
          <a:p>
            <a:pPr lvl="1"/>
            <a:r>
              <a:rPr lang="en-US" dirty="0" smtClean="0"/>
              <a:t>Firewall has 3 states</a:t>
            </a:r>
          </a:p>
          <a:p>
            <a:pPr lvl="2"/>
            <a:r>
              <a:rPr lang="en-US" dirty="0" smtClean="0"/>
              <a:t>Permit</a:t>
            </a:r>
          </a:p>
          <a:p>
            <a:pPr lvl="2"/>
            <a:r>
              <a:rPr lang="en-US" dirty="0" smtClean="0"/>
              <a:t>Block</a:t>
            </a:r>
          </a:p>
          <a:p>
            <a:pPr lvl="2"/>
            <a:r>
              <a:rPr lang="en-US" dirty="0" smtClean="0"/>
              <a:t>Modify</a:t>
            </a:r>
          </a:p>
        </p:txBody>
      </p:sp>
      <p:sp>
        <p:nvSpPr>
          <p:cNvPr id="3" name="Title 2"/>
          <p:cNvSpPr>
            <a:spLocks noGrp="1"/>
          </p:cNvSpPr>
          <p:nvPr>
            <p:ph type="title"/>
          </p:nvPr>
        </p:nvSpPr>
        <p:spPr/>
        <p:txBody>
          <a:bodyPr/>
          <a:lstStyle/>
          <a:p>
            <a:r>
              <a:rPr lang="en-US" dirty="0" smtClean="0"/>
              <a:t>Oracle Audit Vault</a:t>
            </a:r>
            <a:endParaRPr lang="en-US" dirty="0"/>
          </a:p>
        </p:txBody>
      </p:sp>
      <p:sp>
        <p:nvSpPr>
          <p:cNvPr id="4" name="Slide Number Placeholder 3"/>
          <p:cNvSpPr>
            <a:spLocks noGrp="1"/>
          </p:cNvSpPr>
          <p:nvPr>
            <p:ph type="sldNum" sz="quarter" idx="12"/>
          </p:nvPr>
        </p:nvSpPr>
        <p:spPr/>
        <p:txBody>
          <a:bodyPr/>
          <a:lstStyle/>
          <a:p>
            <a:fld id="{5C6DB8CB-8B72-460F-B4E4-6A15EEC341A1}" type="slidenum">
              <a:rPr lang="es-VE" smtClean="0"/>
              <a:pPr/>
              <a:t>13</a:t>
            </a:fld>
            <a:endParaRPr lang="es-VE" dirty="0"/>
          </a:p>
        </p:txBody>
      </p:sp>
    </p:spTree>
    <p:extLst>
      <p:ext uri="{BB962C8B-B14F-4D97-AF65-F5344CB8AC3E}">
        <p14:creationId xmlns:p14="http://schemas.microsoft.com/office/powerpoint/2010/main" val="76445288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lstStyle/>
          <a:p>
            <a:r>
              <a:rPr lang="en-US" dirty="0"/>
              <a:t>You'll need an existing user who can create a privilege analysis policy (has the </a:t>
            </a:r>
            <a:r>
              <a:rPr lang="en-US" dirty="0">
                <a:solidFill>
                  <a:srgbClr val="F7941D"/>
                </a:solidFill>
              </a:rPr>
              <a:t>CAPTURE_ADMIN</a:t>
            </a:r>
            <a:r>
              <a:rPr lang="en-US" dirty="0"/>
              <a:t> role and the </a:t>
            </a:r>
            <a:r>
              <a:rPr lang="en-US" dirty="0">
                <a:solidFill>
                  <a:srgbClr val="F7941D"/>
                </a:solidFill>
              </a:rPr>
              <a:t>SELECT ANY DICTIONARY </a:t>
            </a:r>
            <a:r>
              <a:rPr lang="en-US" dirty="0"/>
              <a:t>privilege), for example, the </a:t>
            </a:r>
            <a:r>
              <a:rPr lang="en-US" dirty="0">
                <a:solidFill>
                  <a:srgbClr val="F7941D"/>
                </a:solidFill>
              </a:rPr>
              <a:t>SYSTEM</a:t>
            </a:r>
            <a:r>
              <a:rPr lang="en-US" dirty="0"/>
              <a:t> user.</a:t>
            </a:r>
          </a:p>
          <a:p>
            <a:endParaRPr lang="en-US" dirty="0"/>
          </a:p>
          <a:p>
            <a:endParaRPr lang="es-VE" dirty="0"/>
          </a:p>
        </p:txBody>
      </p:sp>
      <p:sp>
        <p:nvSpPr>
          <p:cNvPr id="3" name="Título 2"/>
          <p:cNvSpPr>
            <a:spLocks noGrp="1"/>
          </p:cNvSpPr>
          <p:nvPr>
            <p:ph type="title"/>
          </p:nvPr>
        </p:nvSpPr>
        <p:spPr/>
        <p:txBody>
          <a:bodyPr/>
          <a:lstStyle/>
          <a:p>
            <a:r>
              <a:rPr lang="es-VE" dirty="0" err="1"/>
              <a:t>Creating</a:t>
            </a:r>
            <a:r>
              <a:rPr lang="es-VE" dirty="0"/>
              <a:t> </a:t>
            </a:r>
            <a:r>
              <a:rPr lang="es-VE" dirty="0" err="1"/>
              <a:t>combined</a:t>
            </a:r>
            <a:r>
              <a:rPr lang="es-VE" dirty="0"/>
              <a:t> </a:t>
            </a:r>
            <a:r>
              <a:rPr lang="es-VE" dirty="0" err="1"/>
              <a:t>analysis</a:t>
            </a:r>
            <a:r>
              <a:rPr lang="es-VE" dirty="0"/>
              <a:t> </a:t>
            </a:r>
            <a:r>
              <a:rPr lang="es-VE" dirty="0" err="1"/>
              <a:t>policy</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pPr/>
              <a:t>130</a:t>
            </a:fld>
            <a:endParaRPr lang="es-VE" dirty="0"/>
          </a:p>
        </p:txBody>
      </p:sp>
    </p:spTree>
    <p:extLst>
      <p:ext uri="{BB962C8B-B14F-4D97-AF65-F5344CB8AC3E}">
        <p14:creationId xmlns:p14="http://schemas.microsoft.com/office/powerpoint/2010/main" val="204066860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r>
              <a:rPr lang="es-VE" dirty="0" err="1"/>
              <a:t>Creating</a:t>
            </a:r>
            <a:r>
              <a:rPr lang="es-VE" dirty="0"/>
              <a:t> </a:t>
            </a:r>
            <a:r>
              <a:rPr lang="es-VE" dirty="0" err="1"/>
              <a:t>combined</a:t>
            </a:r>
            <a:r>
              <a:rPr lang="es-VE" dirty="0"/>
              <a:t> </a:t>
            </a:r>
            <a:r>
              <a:rPr lang="es-VE" dirty="0" err="1"/>
              <a:t>analysis</a:t>
            </a:r>
            <a:r>
              <a:rPr lang="es-VE" dirty="0"/>
              <a:t> </a:t>
            </a:r>
            <a:r>
              <a:rPr lang="es-VE" dirty="0" err="1"/>
              <a:t>policy</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pPr/>
              <a:t>131</a:t>
            </a:fld>
            <a:endParaRPr lang="es-VE"/>
          </a:p>
        </p:txBody>
      </p:sp>
      <p:sp>
        <p:nvSpPr>
          <p:cNvPr id="7" name="CuadroTexto 6"/>
          <p:cNvSpPr txBox="1"/>
          <p:nvPr/>
        </p:nvSpPr>
        <p:spPr>
          <a:xfrm>
            <a:off x="6437243" y="1325047"/>
            <a:ext cx="4643576" cy="923330"/>
          </a:xfrm>
          <a:prstGeom prst="rect">
            <a:avLst/>
          </a:prstGeom>
          <a:solidFill>
            <a:schemeClr val="bg1"/>
          </a:solidFill>
          <a:ln w="28575">
            <a:solidFill>
              <a:srgbClr val="F7941D"/>
            </a:solidFill>
          </a:ln>
        </p:spPr>
        <p:style>
          <a:lnRef idx="2">
            <a:schemeClr val="accent3"/>
          </a:lnRef>
          <a:fillRef idx="1">
            <a:schemeClr val="lt1"/>
          </a:fillRef>
          <a:effectRef idx="0">
            <a:schemeClr val="accent3"/>
          </a:effectRef>
          <a:fontRef idx="minor">
            <a:schemeClr val="dk1"/>
          </a:fontRef>
        </p:style>
        <p:txBody>
          <a:bodyPr wrap="square" rtlCol="0">
            <a:spAutoFit/>
          </a:bodyPr>
          <a:lstStyle/>
          <a:p>
            <a:r>
              <a:rPr lang="en-US" b="1" dirty="0">
                <a:solidFill>
                  <a:schemeClr val="tx1"/>
                </a:solidFill>
              </a:rPr>
              <a:t>Login to EM as a user who has appropriate privileges and select </a:t>
            </a:r>
            <a:r>
              <a:rPr lang="en-US" b="1" dirty="0">
                <a:solidFill>
                  <a:srgbClr val="F7941D"/>
                </a:solidFill>
              </a:rPr>
              <a:t>Privilege Analysis </a:t>
            </a:r>
            <a:r>
              <a:rPr lang="en-US" b="1" dirty="0">
                <a:solidFill>
                  <a:schemeClr val="tx1"/>
                </a:solidFill>
              </a:rPr>
              <a:t>from </a:t>
            </a:r>
            <a:r>
              <a:rPr lang="en-US" b="1" dirty="0">
                <a:solidFill>
                  <a:srgbClr val="F7941D"/>
                </a:solidFill>
              </a:rPr>
              <a:t>Security</a:t>
            </a:r>
            <a:r>
              <a:rPr lang="en-US" b="1" dirty="0">
                <a:solidFill>
                  <a:schemeClr val="tx1"/>
                </a:solidFill>
              </a:rPr>
              <a:t> drop-down </a:t>
            </a:r>
            <a:r>
              <a:rPr lang="en-US" b="1" dirty="0" smtClean="0">
                <a:solidFill>
                  <a:schemeClr val="tx1"/>
                </a:solidFill>
              </a:rPr>
              <a:t>menu:</a:t>
            </a:r>
            <a:endParaRPr lang="en-US" b="1" dirty="0">
              <a:solidFill>
                <a:schemeClr val="tx1"/>
              </a:solidFill>
            </a:endParaRPr>
          </a:p>
        </p:txBody>
      </p:sp>
      <p:sp>
        <p:nvSpPr>
          <p:cNvPr id="6" name="Elipse 5"/>
          <p:cNvSpPr/>
          <p:nvPr/>
        </p:nvSpPr>
        <p:spPr>
          <a:xfrm>
            <a:off x="5754756" y="1418152"/>
            <a:ext cx="682487" cy="677513"/>
          </a:xfrm>
          <a:prstGeom prst="ellipse">
            <a:avLst/>
          </a:prstGeom>
          <a:solidFill>
            <a:srgbClr val="F7941D"/>
          </a:solidFill>
          <a:ln w="28575">
            <a:solidFill>
              <a:srgbClr val="818286"/>
            </a:solidFill>
          </a:ln>
          <a:scene3d>
            <a:camera prst="orthographicFront"/>
            <a:lightRig rig="threePt" dir="t"/>
          </a:scene3d>
          <a:sp3d>
            <a:bevelT prst="convex"/>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VE" sz="2800" b="1" dirty="0"/>
              <a:t>1</a:t>
            </a:r>
          </a:p>
        </p:txBody>
      </p:sp>
      <p:sp>
        <p:nvSpPr>
          <p:cNvPr id="8" name="CuadroTexto 7"/>
          <p:cNvSpPr txBox="1"/>
          <p:nvPr/>
        </p:nvSpPr>
        <p:spPr>
          <a:xfrm>
            <a:off x="1215844" y="2988016"/>
            <a:ext cx="4538912" cy="1477328"/>
          </a:xfrm>
          <a:prstGeom prst="rect">
            <a:avLst/>
          </a:prstGeom>
          <a:solidFill>
            <a:schemeClr val="bg1"/>
          </a:solidFill>
          <a:ln w="28575">
            <a:solidFill>
              <a:srgbClr val="F7941D"/>
            </a:solidFill>
          </a:ln>
        </p:spPr>
        <p:style>
          <a:lnRef idx="2">
            <a:schemeClr val="accent3"/>
          </a:lnRef>
          <a:fillRef idx="1">
            <a:schemeClr val="lt1"/>
          </a:fillRef>
          <a:effectRef idx="0">
            <a:schemeClr val="accent3"/>
          </a:effectRef>
          <a:fontRef idx="minor">
            <a:schemeClr val="dk1"/>
          </a:fontRef>
        </p:style>
        <p:txBody>
          <a:bodyPr wrap="square" rtlCol="0">
            <a:spAutoFit/>
          </a:bodyPr>
          <a:lstStyle/>
          <a:p>
            <a:pPr algn="r"/>
            <a:r>
              <a:rPr lang="en-US" b="1" dirty="0"/>
              <a:t>Log in to the database as </a:t>
            </a:r>
            <a:r>
              <a:rPr lang="en-US" b="1" dirty="0">
                <a:solidFill>
                  <a:srgbClr val="F7941D"/>
                </a:solidFill>
              </a:rPr>
              <a:t>SYSTEM</a:t>
            </a:r>
            <a:r>
              <a:rPr lang="en-US" b="1" dirty="0"/>
              <a:t> user or a user who has appropriate privileges (</a:t>
            </a:r>
            <a:r>
              <a:rPr lang="en-US" b="1" dirty="0">
                <a:solidFill>
                  <a:srgbClr val="F7941D"/>
                </a:solidFill>
              </a:rPr>
              <a:t>CAPTURE_ADMIN</a:t>
            </a:r>
            <a:r>
              <a:rPr lang="en-US" b="1" dirty="0"/>
              <a:t> role and </a:t>
            </a:r>
            <a:r>
              <a:rPr lang="en-US" b="1" dirty="0">
                <a:solidFill>
                  <a:srgbClr val="F7941D"/>
                </a:solidFill>
              </a:rPr>
              <a:t>SELECT ANY DICTIONARY</a:t>
            </a:r>
            <a:r>
              <a:rPr lang="en-US" b="1" dirty="0"/>
              <a:t> privilege).</a:t>
            </a:r>
          </a:p>
          <a:p>
            <a:pPr algn="r"/>
            <a:endParaRPr lang="en-US" b="1" dirty="0"/>
          </a:p>
        </p:txBody>
      </p:sp>
      <p:sp>
        <p:nvSpPr>
          <p:cNvPr id="9" name="Elipse 8"/>
          <p:cNvSpPr/>
          <p:nvPr/>
        </p:nvSpPr>
        <p:spPr>
          <a:xfrm>
            <a:off x="5754756" y="3387924"/>
            <a:ext cx="682487" cy="677513"/>
          </a:xfrm>
          <a:prstGeom prst="ellipse">
            <a:avLst/>
          </a:prstGeom>
          <a:solidFill>
            <a:srgbClr val="F7941D"/>
          </a:solidFill>
          <a:ln w="28575">
            <a:solidFill>
              <a:srgbClr val="818286"/>
            </a:solidFill>
          </a:ln>
          <a:scene3d>
            <a:camera prst="orthographicFront"/>
            <a:lightRig rig="threePt" dir="t"/>
          </a:scene3d>
          <a:sp3d>
            <a:bevelT prst="convex"/>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VE" sz="2800" b="1" dirty="0"/>
              <a:t>2</a:t>
            </a:r>
          </a:p>
        </p:txBody>
      </p:sp>
      <p:sp>
        <p:nvSpPr>
          <p:cNvPr id="10" name="CuadroTexto 9"/>
          <p:cNvSpPr txBox="1"/>
          <p:nvPr/>
        </p:nvSpPr>
        <p:spPr>
          <a:xfrm>
            <a:off x="6437243" y="5261821"/>
            <a:ext cx="3373507" cy="646331"/>
          </a:xfrm>
          <a:prstGeom prst="rect">
            <a:avLst/>
          </a:prstGeom>
          <a:solidFill>
            <a:schemeClr val="bg1"/>
          </a:solidFill>
          <a:ln w="28575">
            <a:solidFill>
              <a:srgbClr val="F7941D"/>
            </a:solidFill>
          </a:ln>
        </p:spPr>
        <p:style>
          <a:lnRef idx="2">
            <a:schemeClr val="accent3"/>
          </a:lnRef>
          <a:fillRef idx="1">
            <a:schemeClr val="lt1"/>
          </a:fillRef>
          <a:effectRef idx="0">
            <a:schemeClr val="accent3"/>
          </a:effectRef>
          <a:fontRef idx="minor">
            <a:schemeClr val="dk1"/>
          </a:fontRef>
        </p:style>
        <p:txBody>
          <a:bodyPr wrap="square" rtlCol="0">
            <a:spAutoFit/>
          </a:bodyPr>
          <a:lstStyle/>
          <a:p>
            <a:r>
              <a:rPr lang="en-US" b="1" dirty="0">
                <a:solidFill>
                  <a:schemeClr val="tx1"/>
                </a:solidFill>
              </a:rPr>
              <a:t>Click on the </a:t>
            </a:r>
            <a:r>
              <a:rPr lang="en-US" b="1" dirty="0">
                <a:solidFill>
                  <a:srgbClr val="F7941D"/>
                </a:solidFill>
              </a:rPr>
              <a:t>Create</a:t>
            </a:r>
            <a:r>
              <a:rPr lang="en-US" b="1" dirty="0">
                <a:solidFill>
                  <a:schemeClr val="tx1"/>
                </a:solidFill>
              </a:rPr>
              <a:t> button in the </a:t>
            </a:r>
            <a:r>
              <a:rPr lang="en-US" b="1" dirty="0">
                <a:solidFill>
                  <a:srgbClr val="F7941D"/>
                </a:solidFill>
              </a:rPr>
              <a:t>Policy</a:t>
            </a:r>
            <a:r>
              <a:rPr lang="en-US" b="1" dirty="0">
                <a:solidFill>
                  <a:schemeClr val="tx1"/>
                </a:solidFill>
              </a:rPr>
              <a:t> section</a:t>
            </a:r>
          </a:p>
        </p:txBody>
      </p:sp>
      <p:sp>
        <p:nvSpPr>
          <p:cNvPr id="11" name="Elipse 10"/>
          <p:cNvSpPr/>
          <p:nvPr/>
        </p:nvSpPr>
        <p:spPr>
          <a:xfrm>
            <a:off x="5754756" y="5246229"/>
            <a:ext cx="682487" cy="677513"/>
          </a:xfrm>
          <a:prstGeom prst="ellipse">
            <a:avLst/>
          </a:prstGeom>
          <a:solidFill>
            <a:srgbClr val="F7941D"/>
          </a:solidFill>
          <a:ln w="28575">
            <a:solidFill>
              <a:srgbClr val="818286"/>
            </a:solidFill>
          </a:ln>
          <a:scene3d>
            <a:camera prst="orthographicFront"/>
            <a:lightRig rig="threePt" dir="t"/>
          </a:scene3d>
          <a:sp3d>
            <a:bevelT prst="convex"/>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VE" sz="2800" b="1" dirty="0"/>
              <a:t>3</a:t>
            </a:r>
          </a:p>
        </p:txBody>
      </p:sp>
    </p:spTree>
    <p:extLst>
      <p:ext uri="{BB962C8B-B14F-4D97-AF65-F5344CB8AC3E}">
        <p14:creationId xmlns:p14="http://schemas.microsoft.com/office/powerpoint/2010/main" val="4081697815"/>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lstStyle/>
          <a:p>
            <a:endParaRPr lang="es-VE" dirty="0"/>
          </a:p>
        </p:txBody>
      </p:sp>
      <p:sp>
        <p:nvSpPr>
          <p:cNvPr id="3" name="Título 2"/>
          <p:cNvSpPr>
            <a:spLocks noGrp="1"/>
          </p:cNvSpPr>
          <p:nvPr>
            <p:ph type="title"/>
          </p:nvPr>
        </p:nvSpPr>
        <p:spPr/>
        <p:txBody>
          <a:bodyPr/>
          <a:lstStyle/>
          <a:p>
            <a:r>
              <a:rPr lang="es-VE" dirty="0" err="1"/>
              <a:t>Creating</a:t>
            </a:r>
            <a:r>
              <a:rPr lang="es-VE" dirty="0"/>
              <a:t> </a:t>
            </a:r>
            <a:r>
              <a:rPr lang="es-VE" dirty="0" err="1"/>
              <a:t>combined</a:t>
            </a:r>
            <a:r>
              <a:rPr lang="es-VE" dirty="0"/>
              <a:t> </a:t>
            </a:r>
            <a:r>
              <a:rPr lang="es-VE" dirty="0" err="1"/>
              <a:t>analysis</a:t>
            </a:r>
            <a:r>
              <a:rPr lang="es-VE" dirty="0"/>
              <a:t> </a:t>
            </a:r>
            <a:r>
              <a:rPr lang="es-VE" dirty="0" err="1"/>
              <a:t>policy</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pPr/>
              <a:t>132</a:t>
            </a:fld>
            <a:endParaRPr lang="es-VE" dirty="0"/>
          </a:p>
        </p:txBody>
      </p:sp>
      <p:pic>
        <p:nvPicPr>
          <p:cNvPr id="5" name="Marcador de contenido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8768" y="1298469"/>
            <a:ext cx="4982435" cy="5063319"/>
          </a:xfrm>
          <a:prstGeom prst="rect">
            <a:avLst/>
          </a:prstGeom>
          <a:ln>
            <a:solidFill>
              <a:srgbClr val="F7941D"/>
            </a:solidFill>
          </a:ln>
          <a:effectLst>
            <a:outerShdw blurRad="50800" dist="38100" dir="2700000" algn="tl" rotWithShape="0">
              <a:prstClr val="black">
                <a:alpha val="40000"/>
              </a:prstClr>
            </a:outerShdw>
          </a:effectLst>
        </p:spPr>
      </p:pic>
      <p:sp>
        <p:nvSpPr>
          <p:cNvPr id="6" name="CuadroTexto 5"/>
          <p:cNvSpPr txBox="1"/>
          <p:nvPr/>
        </p:nvSpPr>
        <p:spPr>
          <a:xfrm>
            <a:off x="6418193" y="3295896"/>
            <a:ext cx="3790950" cy="923330"/>
          </a:xfrm>
          <a:prstGeom prst="rect">
            <a:avLst/>
          </a:prstGeom>
          <a:solidFill>
            <a:schemeClr val="bg1"/>
          </a:solidFill>
          <a:ln w="28575">
            <a:solidFill>
              <a:srgbClr val="F7941D"/>
            </a:solidFill>
          </a:ln>
        </p:spPr>
        <p:style>
          <a:lnRef idx="2">
            <a:schemeClr val="accent3"/>
          </a:lnRef>
          <a:fillRef idx="1">
            <a:schemeClr val="lt1"/>
          </a:fillRef>
          <a:effectRef idx="0">
            <a:schemeClr val="accent3"/>
          </a:effectRef>
          <a:fontRef idx="minor">
            <a:schemeClr val="dk1"/>
          </a:fontRef>
        </p:style>
        <p:txBody>
          <a:bodyPr wrap="square" rtlCol="0">
            <a:spAutoFit/>
          </a:bodyPr>
          <a:lstStyle/>
          <a:p>
            <a:r>
              <a:rPr lang="en-US" b="1" dirty="0"/>
              <a:t>Name the policy, select roles, and optionally write a description. Click on </a:t>
            </a:r>
            <a:r>
              <a:rPr lang="en-US" b="1" dirty="0">
                <a:solidFill>
                  <a:srgbClr val="F7941D"/>
                </a:solidFill>
              </a:rPr>
              <a:t>Build Context Expression</a:t>
            </a:r>
          </a:p>
        </p:txBody>
      </p:sp>
      <p:sp>
        <p:nvSpPr>
          <p:cNvPr id="7" name="Elipse 6"/>
          <p:cNvSpPr/>
          <p:nvPr/>
        </p:nvSpPr>
        <p:spPr>
          <a:xfrm>
            <a:off x="5754756" y="3465513"/>
            <a:ext cx="682487" cy="677513"/>
          </a:xfrm>
          <a:prstGeom prst="ellipse">
            <a:avLst/>
          </a:prstGeom>
          <a:solidFill>
            <a:srgbClr val="F7941D"/>
          </a:solidFill>
          <a:ln w="28575">
            <a:solidFill>
              <a:srgbClr val="818286"/>
            </a:solidFill>
          </a:ln>
          <a:scene3d>
            <a:camera prst="orthographicFront"/>
            <a:lightRig rig="threePt" dir="t"/>
          </a:scene3d>
          <a:sp3d>
            <a:bevelT prst="convex"/>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VE" sz="2800" b="1" dirty="0"/>
              <a:t>4</a:t>
            </a:r>
          </a:p>
        </p:txBody>
      </p:sp>
    </p:spTree>
    <p:extLst>
      <p:ext uri="{BB962C8B-B14F-4D97-AF65-F5344CB8AC3E}">
        <p14:creationId xmlns:p14="http://schemas.microsoft.com/office/powerpoint/2010/main" val="191768539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lstStyle/>
          <a:p>
            <a:endParaRPr lang="es-VE"/>
          </a:p>
        </p:txBody>
      </p:sp>
      <p:sp>
        <p:nvSpPr>
          <p:cNvPr id="3" name="Título 2"/>
          <p:cNvSpPr>
            <a:spLocks noGrp="1"/>
          </p:cNvSpPr>
          <p:nvPr>
            <p:ph type="title"/>
          </p:nvPr>
        </p:nvSpPr>
        <p:spPr/>
        <p:txBody>
          <a:bodyPr/>
          <a:lstStyle/>
          <a:p>
            <a:r>
              <a:rPr lang="es-VE" dirty="0" err="1"/>
              <a:t>Creating</a:t>
            </a:r>
            <a:r>
              <a:rPr lang="es-VE" dirty="0"/>
              <a:t> </a:t>
            </a:r>
            <a:r>
              <a:rPr lang="es-VE" dirty="0" err="1"/>
              <a:t>combined</a:t>
            </a:r>
            <a:r>
              <a:rPr lang="es-VE" dirty="0"/>
              <a:t> </a:t>
            </a:r>
            <a:r>
              <a:rPr lang="es-VE" dirty="0" err="1"/>
              <a:t>analysis</a:t>
            </a:r>
            <a:r>
              <a:rPr lang="es-VE" dirty="0"/>
              <a:t> </a:t>
            </a:r>
            <a:r>
              <a:rPr lang="es-VE" dirty="0" err="1"/>
              <a:t>policy</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pPr/>
              <a:t>133</a:t>
            </a:fld>
            <a:endParaRPr lang="es-VE" dirty="0"/>
          </a:p>
        </p:txBody>
      </p:sp>
      <p:pic>
        <p:nvPicPr>
          <p:cNvPr id="5" name="Imagen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64752" y="2714553"/>
            <a:ext cx="7871707" cy="1804143"/>
          </a:xfrm>
          <a:prstGeom prst="rect">
            <a:avLst/>
          </a:prstGeom>
          <a:ln w="19050">
            <a:solidFill>
              <a:srgbClr val="F7941D"/>
            </a:solidFill>
          </a:ln>
          <a:effectLst>
            <a:outerShdw blurRad="50800" dist="38100" dir="2700000" algn="tl" rotWithShape="0">
              <a:prstClr val="black">
                <a:alpha val="40000"/>
              </a:prstClr>
            </a:outerShdw>
          </a:effectLst>
        </p:spPr>
      </p:pic>
      <p:sp>
        <p:nvSpPr>
          <p:cNvPr id="6" name="CuadroTexto 5"/>
          <p:cNvSpPr txBox="1"/>
          <p:nvPr/>
        </p:nvSpPr>
        <p:spPr>
          <a:xfrm>
            <a:off x="142286" y="3080454"/>
            <a:ext cx="3509726" cy="1200329"/>
          </a:xfrm>
          <a:prstGeom prst="rect">
            <a:avLst/>
          </a:prstGeom>
          <a:solidFill>
            <a:schemeClr val="bg1"/>
          </a:solidFill>
          <a:ln w="28575">
            <a:solidFill>
              <a:srgbClr val="F7941D"/>
            </a:solidFill>
          </a:ln>
        </p:spPr>
        <p:style>
          <a:lnRef idx="2">
            <a:schemeClr val="accent3"/>
          </a:lnRef>
          <a:fillRef idx="1">
            <a:schemeClr val="lt1"/>
          </a:fillRef>
          <a:effectRef idx="0">
            <a:schemeClr val="accent3"/>
          </a:effectRef>
          <a:fontRef idx="minor">
            <a:schemeClr val="dk1"/>
          </a:fontRef>
        </p:style>
        <p:txBody>
          <a:bodyPr wrap="square" rtlCol="0">
            <a:spAutoFit/>
          </a:bodyPr>
          <a:lstStyle/>
          <a:p>
            <a:r>
              <a:rPr lang="en-US" b="1" dirty="0"/>
              <a:t>Manually write the policy expression. Click on the </a:t>
            </a:r>
            <a:r>
              <a:rPr lang="en-US" b="1" dirty="0">
                <a:solidFill>
                  <a:srgbClr val="F7941D"/>
                </a:solidFill>
              </a:rPr>
              <a:t>Validate</a:t>
            </a:r>
            <a:r>
              <a:rPr lang="en-US" b="1" dirty="0"/>
              <a:t> button and then on the </a:t>
            </a:r>
            <a:r>
              <a:rPr lang="en-US" b="1" dirty="0">
                <a:solidFill>
                  <a:srgbClr val="F7941D"/>
                </a:solidFill>
              </a:rPr>
              <a:t>OK</a:t>
            </a:r>
            <a:r>
              <a:rPr lang="en-US" b="1" dirty="0"/>
              <a:t> </a:t>
            </a:r>
            <a:r>
              <a:rPr lang="en-US" b="1" dirty="0" smtClean="0"/>
              <a:t>button</a:t>
            </a:r>
            <a:endParaRPr lang="en-US" b="1" dirty="0"/>
          </a:p>
        </p:txBody>
      </p:sp>
      <p:sp>
        <p:nvSpPr>
          <p:cNvPr id="7" name="Elipse 6"/>
          <p:cNvSpPr/>
          <p:nvPr/>
        </p:nvSpPr>
        <p:spPr>
          <a:xfrm>
            <a:off x="3570359" y="3341863"/>
            <a:ext cx="682487" cy="677513"/>
          </a:xfrm>
          <a:prstGeom prst="ellipse">
            <a:avLst/>
          </a:prstGeom>
          <a:solidFill>
            <a:srgbClr val="F7941D"/>
          </a:solidFill>
          <a:ln w="28575">
            <a:solidFill>
              <a:srgbClr val="818286"/>
            </a:solidFill>
          </a:ln>
          <a:scene3d>
            <a:camera prst="orthographicFront"/>
            <a:lightRig rig="threePt" dir="t"/>
          </a:scene3d>
          <a:sp3d>
            <a:bevelT prst="convex"/>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VE" sz="2800" b="1" dirty="0" smtClean="0"/>
              <a:t>5</a:t>
            </a:r>
            <a:endParaRPr lang="es-VE" sz="2800" b="1" dirty="0"/>
          </a:p>
        </p:txBody>
      </p:sp>
    </p:spTree>
    <p:extLst>
      <p:ext uri="{BB962C8B-B14F-4D97-AF65-F5344CB8AC3E}">
        <p14:creationId xmlns:p14="http://schemas.microsoft.com/office/powerpoint/2010/main" val="2099954257"/>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lstStyle/>
          <a:p>
            <a:endParaRPr lang="es-VE"/>
          </a:p>
        </p:txBody>
      </p:sp>
      <p:sp>
        <p:nvSpPr>
          <p:cNvPr id="3" name="Título 2"/>
          <p:cNvSpPr>
            <a:spLocks noGrp="1"/>
          </p:cNvSpPr>
          <p:nvPr>
            <p:ph type="title"/>
          </p:nvPr>
        </p:nvSpPr>
        <p:spPr/>
        <p:txBody>
          <a:bodyPr/>
          <a:lstStyle/>
          <a:p>
            <a:r>
              <a:rPr lang="es-VE" dirty="0" err="1"/>
              <a:t>Creating</a:t>
            </a:r>
            <a:r>
              <a:rPr lang="es-VE" dirty="0"/>
              <a:t> </a:t>
            </a:r>
            <a:r>
              <a:rPr lang="es-VE" dirty="0" err="1"/>
              <a:t>combined</a:t>
            </a:r>
            <a:r>
              <a:rPr lang="es-VE" dirty="0"/>
              <a:t> </a:t>
            </a:r>
            <a:r>
              <a:rPr lang="es-VE" dirty="0" err="1"/>
              <a:t>analysis</a:t>
            </a:r>
            <a:r>
              <a:rPr lang="es-VE" dirty="0"/>
              <a:t> </a:t>
            </a:r>
            <a:r>
              <a:rPr lang="es-VE" dirty="0" err="1"/>
              <a:t>policy</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pPr/>
              <a:t>134</a:t>
            </a:fld>
            <a:endParaRPr lang="es-VE" dirty="0"/>
          </a:p>
        </p:txBody>
      </p:sp>
      <p:pic>
        <p:nvPicPr>
          <p:cNvPr id="5" name="Marcador de contenido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1303" y="1556221"/>
            <a:ext cx="6036062" cy="4615219"/>
          </a:xfrm>
          <a:prstGeom prst="rect">
            <a:avLst/>
          </a:prstGeom>
          <a:ln>
            <a:solidFill>
              <a:srgbClr val="F7941D"/>
            </a:solidFill>
          </a:ln>
          <a:effectLst>
            <a:outerShdw blurRad="50800" dist="38100" dir="2700000" algn="tl" rotWithShape="0">
              <a:prstClr val="black">
                <a:alpha val="40000"/>
              </a:prstClr>
            </a:outerShdw>
          </a:effectLst>
        </p:spPr>
      </p:pic>
      <p:sp>
        <p:nvSpPr>
          <p:cNvPr id="6" name="CuadroTexto 5"/>
          <p:cNvSpPr txBox="1"/>
          <p:nvPr/>
        </p:nvSpPr>
        <p:spPr>
          <a:xfrm>
            <a:off x="6881789" y="3218954"/>
            <a:ext cx="3790950" cy="923330"/>
          </a:xfrm>
          <a:prstGeom prst="rect">
            <a:avLst/>
          </a:prstGeom>
          <a:solidFill>
            <a:schemeClr val="bg1"/>
          </a:solidFill>
          <a:ln w="28575">
            <a:solidFill>
              <a:srgbClr val="F7941D"/>
            </a:solidFill>
          </a:ln>
        </p:spPr>
        <p:style>
          <a:lnRef idx="2">
            <a:schemeClr val="accent3"/>
          </a:lnRef>
          <a:fillRef idx="1">
            <a:schemeClr val="lt1"/>
          </a:fillRef>
          <a:effectRef idx="0">
            <a:schemeClr val="accent3"/>
          </a:effectRef>
          <a:fontRef idx="minor">
            <a:schemeClr val="dk1"/>
          </a:fontRef>
        </p:style>
        <p:txBody>
          <a:bodyPr wrap="square" rtlCol="0">
            <a:spAutoFit/>
          </a:bodyPr>
          <a:lstStyle/>
          <a:p>
            <a:r>
              <a:rPr lang="en-US" b="1" dirty="0"/>
              <a:t>You should receive a confirmation message and see your newly created policy listed in the </a:t>
            </a:r>
            <a:r>
              <a:rPr lang="en-US" b="1" dirty="0" smtClean="0"/>
              <a:t>table.</a:t>
            </a:r>
            <a:endParaRPr lang="en-US" b="1" dirty="0"/>
          </a:p>
        </p:txBody>
      </p:sp>
      <p:sp>
        <p:nvSpPr>
          <p:cNvPr id="7" name="Elipse 6"/>
          <p:cNvSpPr/>
          <p:nvPr/>
        </p:nvSpPr>
        <p:spPr>
          <a:xfrm>
            <a:off x="6199302" y="3319923"/>
            <a:ext cx="682487" cy="677513"/>
          </a:xfrm>
          <a:prstGeom prst="ellipse">
            <a:avLst/>
          </a:prstGeom>
          <a:solidFill>
            <a:srgbClr val="F7941D"/>
          </a:solidFill>
          <a:ln w="28575">
            <a:solidFill>
              <a:srgbClr val="818286"/>
            </a:solidFill>
          </a:ln>
          <a:scene3d>
            <a:camera prst="orthographicFront"/>
            <a:lightRig rig="threePt" dir="t"/>
          </a:scene3d>
          <a:sp3d>
            <a:bevelT prst="convex"/>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VE" sz="2800" b="1" dirty="0"/>
              <a:t>6</a:t>
            </a:r>
          </a:p>
        </p:txBody>
      </p:sp>
    </p:spTree>
    <p:extLst>
      <p:ext uri="{BB962C8B-B14F-4D97-AF65-F5344CB8AC3E}">
        <p14:creationId xmlns:p14="http://schemas.microsoft.com/office/powerpoint/2010/main" val="1567877722"/>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normAutofit/>
          </a:bodyPr>
          <a:lstStyle/>
          <a:p>
            <a:r>
              <a:rPr lang="en-US" dirty="0"/>
              <a:t>To start capturing privileges, you'll enable privilege analysis policies you created </a:t>
            </a:r>
            <a:r>
              <a:rPr lang="en-US" dirty="0" smtClean="0"/>
              <a:t>previously.</a:t>
            </a:r>
            <a:endParaRPr lang="en-US" dirty="0"/>
          </a:p>
          <a:p>
            <a:endParaRPr lang="en-US" dirty="0" smtClean="0"/>
          </a:p>
          <a:p>
            <a:r>
              <a:rPr lang="en-US" dirty="0"/>
              <a:t>You'll need an existing user who can manage privilege analysis policies (has the </a:t>
            </a:r>
            <a:r>
              <a:rPr lang="en-US" dirty="0">
                <a:solidFill>
                  <a:srgbClr val="F7941D"/>
                </a:solidFill>
              </a:rPr>
              <a:t>CAPTURE_ADMIN</a:t>
            </a:r>
            <a:r>
              <a:rPr lang="en-US" dirty="0"/>
              <a:t> role and the </a:t>
            </a:r>
            <a:r>
              <a:rPr lang="en-US" dirty="0">
                <a:solidFill>
                  <a:srgbClr val="F7941D"/>
                </a:solidFill>
              </a:rPr>
              <a:t>SELECT ANY DICTIONARY </a:t>
            </a:r>
            <a:r>
              <a:rPr lang="en-US" dirty="0"/>
              <a:t>privilege), for example, the </a:t>
            </a:r>
            <a:r>
              <a:rPr lang="en-US" dirty="0">
                <a:solidFill>
                  <a:srgbClr val="F7941D"/>
                </a:solidFill>
              </a:rPr>
              <a:t>SYSTEM</a:t>
            </a:r>
            <a:r>
              <a:rPr lang="en-US" dirty="0"/>
              <a:t> user</a:t>
            </a:r>
            <a:r>
              <a:rPr lang="en-US" dirty="0" smtClean="0"/>
              <a:t>.</a:t>
            </a:r>
            <a:r>
              <a:rPr lang="en-US" dirty="0"/>
              <a:t/>
            </a:r>
            <a:br>
              <a:rPr lang="en-US" dirty="0"/>
            </a:br>
            <a:endParaRPr lang="es-VE" dirty="0"/>
          </a:p>
        </p:txBody>
      </p:sp>
      <p:sp>
        <p:nvSpPr>
          <p:cNvPr id="3" name="Título 2"/>
          <p:cNvSpPr>
            <a:spLocks noGrp="1"/>
          </p:cNvSpPr>
          <p:nvPr>
            <p:ph type="title"/>
          </p:nvPr>
        </p:nvSpPr>
        <p:spPr/>
        <p:txBody>
          <a:bodyPr/>
          <a:lstStyle/>
          <a:p>
            <a:r>
              <a:rPr lang="es-VE" dirty="0" err="1"/>
              <a:t>Starting</a:t>
            </a:r>
            <a:r>
              <a:rPr lang="es-VE" dirty="0"/>
              <a:t> and </a:t>
            </a:r>
            <a:r>
              <a:rPr lang="es-VE" dirty="0" err="1"/>
              <a:t>stopping</a:t>
            </a:r>
            <a:r>
              <a:rPr lang="es-VE" dirty="0"/>
              <a:t> </a:t>
            </a:r>
            <a:r>
              <a:rPr lang="es-VE" dirty="0" err="1"/>
              <a:t>privilege</a:t>
            </a:r>
            <a:r>
              <a:rPr lang="es-VE" dirty="0"/>
              <a:t> </a:t>
            </a:r>
            <a:r>
              <a:rPr lang="es-VE" dirty="0" err="1" smtClean="0"/>
              <a:t>analysis</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pPr/>
              <a:t>135</a:t>
            </a:fld>
            <a:endParaRPr lang="es-VE" dirty="0"/>
          </a:p>
        </p:txBody>
      </p:sp>
    </p:spTree>
    <p:extLst>
      <p:ext uri="{BB962C8B-B14F-4D97-AF65-F5344CB8AC3E}">
        <p14:creationId xmlns:p14="http://schemas.microsoft.com/office/powerpoint/2010/main" val="3770152688"/>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normAutofit/>
          </a:bodyPr>
          <a:lstStyle/>
          <a:p>
            <a:pPr marL="514350" indent="-514350">
              <a:buFont typeface="+mj-lt"/>
              <a:buAutoNum type="arabicPeriod"/>
            </a:pPr>
            <a:r>
              <a:rPr lang="en-US" dirty="0" smtClean="0"/>
              <a:t>Start </a:t>
            </a:r>
            <a:r>
              <a:rPr lang="en-US" dirty="0"/>
              <a:t>capturing privileges according to the policy </a:t>
            </a:r>
            <a:r>
              <a:rPr lang="en-US" dirty="0">
                <a:solidFill>
                  <a:srgbClr val="F7941D"/>
                </a:solidFill>
              </a:rPr>
              <a:t>ALL_PRIV_POL</a:t>
            </a:r>
            <a:r>
              <a:rPr lang="en-US" dirty="0"/>
              <a:t>. </a:t>
            </a:r>
            <a:endParaRPr lang="en-US" dirty="0" smtClean="0"/>
          </a:p>
          <a:p>
            <a:pPr marL="514350" indent="-514350">
              <a:buFont typeface="+mj-lt"/>
              <a:buAutoNum type="arabicPeriod"/>
            </a:pPr>
            <a:endParaRPr lang="en-US" dirty="0"/>
          </a:p>
          <a:p>
            <a:pPr marL="514350" indent="-514350">
              <a:buFont typeface="+mj-lt"/>
              <a:buAutoNum type="arabicPeriod"/>
            </a:pPr>
            <a:r>
              <a:rPr lang="en-US" dirty="0" smtClean="0"/>
              <a:t>Then</a:t>
            </a:r>
            <a:r>
              <a:rPr lang="en-US" dirty="0"/>
              <a:t>, </a:t>
            </a:r>
            <a:r>
              <a:rPr lang="en-US" dirty="0" smtClean="0"/>
              <a:t>execute </a:t>
            </a:r>
            <a:r>
              <a:rPr lang="en-US" dirty="0"/>
              <a:t>several statements as the user </a:t>
            </a:r>
            <a:r>
              <a:rPr lang="en-US" dirty="0">
                <a:solidFill>
                  <a:srgbClr val="F7941D"/>
                </a:solidFill>
              </a:rPr>
              <a:t>ALAN</a:t>
            </a:r>
            <a:r>
              <a:rPr lang="en-US" dirty="0"/>
              <a:t>. </a:t>
            </a:r>
            <a:endParaRPr lang="en-US" dirty="0" smtClean="0"/>
          </a:p>
          <a:p>
            <a:pPr marL="514350" indent="-514350">
              <a:buFont typeface="+mj-lt"/>
              <a:buAutoNum type="arabicPeriod"/>
            </a:pPr>
            <a:endParaRPr lang="en-US" dirty="0"/>
          </a:p>
          <a:p>
            <a:pPr marL="514350" indent="-514350">
              <a:buFont typeface="+mj-lt"/>
              <a:buAutoNum type="arabicPeriod"/>
            </a:pPr>
            <a:r>
              <a:rPr lang="en-US" dirty="0" smtClean="0"/>
              <a:t>The </a:t>
            </a:r>
            <a:r>
              <a:rPr lang="en-US" dirty="0"/>
              <a:t>point of those statements is to generate </a:t>
            </a:r>
            <a:r>
              <a:rPr lang="en-US" dirty="0" smtClean="0"/>
              <a:t>records.</a:t>
            </a:r>
            <a:endParaRPr lang="en-US" dirty="0"/>
          </a:p>
          <a:p>
            <a:pPr marL="514350" indent="-514350">
              <a:buFont typeface="+mj-lt"/>
              <a:buAutoNum type="arabicPeriod"/>
            </a:pPr>
            <a:endParaRPr lang="en-US" dirty="0"/>
          </a:p>
          <a:p>
            <a:pPr marL="514350" indent="-514350">
              <a:buFont typeface="+mj-lt"/>
              <a:buAutoNum type="arabicPeriod"/>
            </a:pPr>
            <a:endParaRPr lang="en-US" dirty="0"/>
          </a:p>
          <a:p>
            <a:pPr marL="514350" indent="-514350">
              <a:buFont typeface="+mj-lt"/>
              <a:buAutoNum type="arabicPeriod"/>
            </a:pPr>
            <a:endParaRPr lang="es-VE" dirty="0"/>
          </a:p>
        </p:txBody>
      </p:sp>
      <p:sp>
        <p:nvSpPr>
          <p:cNvPr id="3" name="Título 2"/>
          <p:cNvSpPr>
            <a:spLocks noGrp="1"/>
          </p:cNvSpPr>
          <p:nvPr>
            <p:ph type="title"/>
          </p:nvPr>
        </p:nvSpPr>
        <p:spPr/>
        <p:txBody>
          <a:bodyPr/>
          <a:lstStyle/>
          <a:p>
            <a:r>
              <a:rPr lang="es-VE" dirty="0" err="1"/>
              <a:t>Starting</a:t>
            </a:r>
            <a:r>
              <a:rPr lang="es-VE" dirty="0"/>
              <a:t> and </a:t>
            </a:r>
            <a:r>
              <a:rPr lang="es-VE" dirty="0" err="1"/>
              <a:t>stopping</a:t>
            </a:r>
            <a:r>
              <a:rPr lang="es-VE" dirty="0"/>
              <a:t> </a:t>
            </a:r>
            <a:r>
              <a:rPr lang="es-VE" dirty="0" err="1"/>
              <a:t>privilege</a:t>
            </a:r>
            <a:r>
              <a:rPr lang="es-VE" dirty="0"/>
              <a:t> </a:t>
            </a:r>
            <a:r>
              <a:rPr lang="es-VE" dirty="0" err="1"/>
              <a:t>analysis</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pPr/>
              <a:t>136</a:t>
            </a:fld>
            <a:endParaRPr lang="es-VE" dirty="0"/>
          </a:p>
        </p:txBody>
      </p:sp>
    </p:spTree>
    <p:extLst>
      <p:ext uri="{BB962C8B-B14F-4D97-AF65-F5344CB8AC3E}">
        <p14:creationId xmlns:p14="http://schemas.microsoft.com/office/powerpoint/2010/main" val="3485542220"/>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normAutofit/>
          </a:bodyPr>
          <a:lstStyle/>
          <a:p>
            <a:pPr marL="514350" indent="-514350">
              <a:buFont typeface="+mj-lt"/>
              <a:buAutoNum type="arabicPeriod" startAt="4"/>
            </a:pPr>
            <a:r>
              <a:rPr lang="en-US" dirty="0" smtClean="0"/>
              <a:t>Stop </a:t>
            </a:r>
            <a:r>
              <a:rPr lang="en-US" dirty="0"/>
              <a:t>capturing the privilege usage. </a:t>
            </a:r>
            <a:endParaRPr lang="en-US" dirty="0" smtClean="0"/>
          </a:p>
          <a:p>
            <a:pPr marL="514350" indent="-514350">
              <a:buFont typeface="+mj-lt"/>
              <a:buAutoNum type="arabicPeriod" startAt="4"/>
            </a:pPr>
            <a:endParaRPr lang="en-US" dirty="0"/>
          </a:p>
          <a:p>
            <a:pPr marL="514350" indent="-514350">
              <a:buFont typeface="+mj-lt"/>
              <a:buAutoNum type="arabicPeriod" startAt="4"/>
            </a:pPr>
            <a:r>
              <a:rPr lang="en-US" dirty="0" smtClean="0"/>
              <a:t>Populate </a:t>
            </a:r>
            <a:r>
              <a:rPr lang="en-US" dirty="0">
                <a:solidFill>
                  <a:srgbClr val="F7941D"/>
                </a:solidFill>
              </a:rPr>
              <a:t>DBA_USED_XXX</a:t>
            </a:r>
            <a:r>
              <a:rPr lang="en-US" dirty="0"/>
              <a:t> and </a:t>
            </a:r>
            <a:r>
              <a:rPr lang="en-US" dirty="0">
                <a:solidFill>
                  <a:srgbClr val="F7941D"/>
                </a:solidFill>
              </a:rPr>
              <a:t>DBA_UNUSED_XXX</a:t>
            </a:r>
            <a:r>
              <a:rPr lang="en-US" dirty="0"/>
              <a:t> data dictionary views. </a:t>
            </a:r>
            <a:endParaRPr lang="en-US" dirty="0" smtClean="0"/>
          </a:p>
          <a:p>
            <a:pPr marL="514350" indent="-514350">
              <a:buFont typeface="+mj-lt"/>
              <a:buAutoNum type="arabicPeriod" startAt="4"/>
            </a:pPr>
            <a:endParaRPr lang="en-US" dirty="0"/>
          </a:p>
          <a:p>
            <a:pPr marL="514350" indent="-514350">
              <a:buFont typeface="+mj-lt"/>
              <a:buAutoNum type="arabicPeriod" startAt="4"/>
            </a:pPr>
            <a:endParaRPr lang="en-US" dirty="0"/>
          </a:p>
          <a:p>
            <a:pPr marL="514350" indent="-514350">
              <a:buFont typeface="+mj-lt"/>
              <a:buAutoNum type="arabicPeriod" startAt="4"/>
            </a:pPr>
            <a:endParaRPr lang="en-US" dirty="0"/>
          </a:p>
          <a:p>
            <a:pPr marL="514350" indent="-514350">
              <a:buFont typeface="+mj-lt"/>
              <a:buAutoNum type="arabicPeriod" startAt="4"/>
            </a:pPr>
            <a:endParaRPr lang="en-US" dirty="0"/>
          </a:p>
          <a:p>
            <a:pPr marL="514350" indent="-514350">
              <a:buFont typeface="+mj-lt"/>
              <a:buAutoNum type="arabicPeriod" startAt="4"/>
            </a:pPr>
            <a:endParaRPr lang="es-VE" dirty="0"/>
          </a:p>
        </p:txBody>
      </p:sp>
      <p:sp>
        <p:nvSpPr>
          <p:cNvPr id="3" name="Título 2"/>
          <p:cNvSpPr>
            <a:spLocks noGrp="1"/>
          </p:cNvSpPr>
          <p:nvPr>
            <p:ph type="title"/>
          </p:nvPr>
        </p:nvSpPr>
        <p:spPr/>
        <p:txBody>
          <a:bodyPr/>
          <a:lstStyle/>
          <a:p>
            <a:r>
              <a:rPr lang="es-VE" dirty="0" err="1"/>
              <a:t>Starting</a:t>
            </a:r>
            <a:r>
              <a:rPr lang="es-VE" dirty="0"/>
              <a:t> and </a:t>
            </a:r>
            <a:r>
              <a:rPr lang="es-VE" dirty="0" err="1"/>
              <a:t>stopping</a:t>
            </a:r>
            <a:r>
              <a:rPr lang="es-VE" dirty="0"/>
              <a:t> </a:t>
            </a:r>
            <a:r>
              <a:rPr lang="es-VE" dirty="0" err="1"/>
              <a:t>privilege</a:t>
            </a:r>
            <a:r>
              <a:rPr lang="es-VE" dirty="0"/>
              <a:t> </a:t>
            </a:r>
            <a:r>
              <a:rPr lang="es-VE" dirty="0" err="1"/>
              <a:t>analysis</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pPr/>
              <a:t>137</a:t>
            </a:fld>
            <a:endParaRPr lang="es-VE" dirty="0"/>
          </a:p>
        </p:txBody>
      </p:sp>
    </p:spTree>
    <p:extLst>
      <p:ext uri="{BB962C8B-B14F-4D97-AF65-F5344CB8AC3E}">
        <p14:creationId xmlns:p14="http://schemas.microsoft.com/office/powerpoint/2010/main" val="3854960263"/>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lstStyle/>
          <a:p>
            <a:endParaRPr lang="es-VE" dirty="0"/>
          </a:p>
        </p:txBody>
      </p:sp>
      <p:sp>
        <p:nvSpPr>
          <p:cNvPr id="3" name="Título 2"/>
          <p:cNvSpPr>
            <a:spLocks noGrp="1"/>
          </p:cNvSpPr>
          <p:nvPr>
            <p:ph type="title"/>
          </p:nvPr>
        </p:nvSpPr>
        <p:spPr/>
        <p:txBody>
          <a:bodyPr/>
          <a:lstStyle/>
          <a:p>
            <a:r>
              <a:rPr lang="es-VE" dirty="0" err="1"/>
              <a:t>Starting</a:t>
            </a:r>
            <a:r>
              <a:rPr lang="es-VE" dirty="0"/>
              <a:t> and </a:t>
            </a:r>
            <a:r>
              <a:rPr lang="es-VE" dirty="0" err="1"/>
              <a:t>stopping</a:t>
            </a:r>
            <a:r>
              <a:rPr lang="es-VE" dirty="0"/>
              <a:t> </a:t>
            </a:r>
            <a:r>
              <a:rPr lang="es-VE" dirty="0" err="1"/>
              <a:t>privilege</a:t>
            </a:r>
            <a:r>
              <a:rPr lang="es-VE" dirty="0"/>
              <a:t> </a:t>
            </a:r>
            <a:r>
              <a:rPr lang="es-VE" dirty="0" err="1"/>
              <a:t>analysis</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pPr/>
              <a:t>138</a:t>
            </a:fld>
            <a:endParaRPr lang="es-VE" dirty="0"/>
          </a:p>
        </p:txBody>
      </p:sp>
      <p:sp>
        <p:nvSpPr>
          <p:cNvPr id="5" name="CuadroTexto 4"/>
          <p:cNvSpPr txBox="1"/>
          <p:nvPr/>
        </p:nvSpPr>
        <p:spPr>
          <a:xfrm>
            <a:off x="6437243" y="1325047"/>
            <a:ext cx="4643576" cy="923330"/>
          </a:xfrm>
          <a:prstGeom prst="rect">
            <a:avLst/>
          </a:prstGeom>
          <a:solidFill>
            <a:schemeClr val="bg1"/>
          </a:solidFill>
          <a:ln w="28575">
            <a:solidFill>
              <a:srgbClr val="F7941D"/>
            </a:solidFill>
          </a:ln>
        </p:spPr>
        <p:style>
          <a:lnRef idx="2">
            <a:schemeClr val="accent3"/>
          </a:lnRef>
          <a:fillRef idx="1">
            <a:schemeClr val="lt1"/>
          </a:fillRef>
          <a:effectRef idx="0">
            <a:schemeClr val="accent3"/>
          </a:effectRef>
          <a:fontRef idx="minor">
            <a:schemeClr val="dk1"/>
          </a:fontRef>
        </p:style>
        <p:txBody>
          <a:bodyPr wrap="square" rtlCol="0">
            <a:spAutoFit/>
          </a:bodyPr>
          <a:lstStyle/>
          <a:p>
            <a:r>
              <a:rPr lang="en-US" b="1" dirty="0">
                <a:solidFill>
                  <a:schemeClr val="tx1"/>
                </a:solidFill>
              </a:rPr>
              <a:t>Login to EM as a user who has appropriate privileges and select </a:t>
            </a:r>
            <a:r>
              <a:rPr lang="en-US" b="1" dirty="0">
                <a:solidFill>
                  <a:srgbClr val="F7941D"/>
                </a:solidFill>
              </a:rPr>
              <a:t>Privilege Analysis </a:t>
            </a:r>
            <a:r>
              <a:rPr lang="en-US" b="1" dirty="0">
                <a:solidFill>
                  <a:schemeClr val="tx1"/>
                </a:solidFill>
              </a:rPr>
              <a:t>from </a:t>
            </a:r>
            <a:r>
              <a:rPr lang="en-US" b="1" dirty="0">
                <a:solidFill>
                  <a:srgbClr val="F7941D"/>
                </a:solidFill>
              </a:rPr>
              <a:t>Security</a:t>
            </a:r>
            <a:r>
              <a:rPr lang="en-US" b="1" dirty="0">
                <a:solidFill>
                  <a:schemeClr val="tx1"/>
                </a:solidFill>
              </a:rPr>
              <a:t> drop-down </a:t>
            </a:r>
            <a:r>
              <a:rPr lang="en-US" b="1" dirty="0" smtClean="0">
                <a:solidFill>
                  <a:schemeClr val="tx1"/>
                </a:solidFill>
              </a:rPr>
              <a:t>menu:</a:t>
            </a:r>
            <a:endParaRPr lang="en-US" b="1" dirty="0">
              <a:solidFill>
                <a:schemeClr val="tx1"/>
              </a:solidFill>
            </a:endParaRPr>
          </a:p>
        </p:txBody>
      </p:sp>
      <p:sp>
        <p:nvSpPr>
          <p:cNvPr id="6" name="Elipse 5"/>
          <p:cNvSpPr/>
          <p:nvPr/>
        </p:nvSpPr>
        <p:spPr>
          <a:xfrm>
            <a:off x="5754756" y="1418152"/>
            <a:ext cx="682487" cy="677513"/>
          </a:xfrm>
          <a:prstGeom prst="ellipse">
            <a:avLst/>
          </a:prstGeom>
          <a:solidFill>
            <a:srgbClr val="F7941D"/>
          </a:solidFill>
          <a:ln w="28575">
            <a:solidFill>
              <a:srgbClr val="818286"/>
            </a:solidFill>
          </a:ln>
          <a:scene3d>
            <a:camera prst="orthographicFront"/>
            <a:lightRig rig="threePt" dir="t"/>
          </a:scene3d>
          <a:sp3d>
            <a:bevelT prst="convex"/>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VE" sz="2800" b="1" dirty="0"/>
              <a:t>1</a:t>
            </a:r>
          </a:p>
        </p:txBody>
      </p:sp>
      <p:sp>
        <p:nvSpPr>
          <p:cNvPr id="7" name="CuadroTexto 6"/>
          <p:cNvSpPr txBox="1"/>
          <p:nvPr/>
        </p:nvSpPr>
        <p:spPr>
          <a:xfrm>
            <a:off x="1215844" y="2217390"/>
            <a:ext cx="4538912" cy="1477328"/>
          </a:xfrm>
          <a:prstGeom prst="rect">
            <a:avLst/>
          </a:prstGeom>
          <a:solidFill>
            <a:schemeClr val="bg1"/>
          </a:solidFill>
          <a:ln w="28575">
            <a:solidFill>
              <a:srgbClr val="F7941D"/>
            </a:solidFill>
          </a:ln>
        </p:spPr>
        <p:style>
          <a:lnRef idx="2">
            <a:schemeClr val="accent3"/>
          </a:lnRef>
          <a:fillRef idx="1">
            <a:schemeClr val="lt1"/>
          </a:fillRef>
          <a:effectRef idx="0">
            <a:schemeClr val="accent3"/>
          </a:effectRef>
          <a:fontRef idx="minor">
            <a:schemeClr val="dk1"/>
          </a:fontRef>
        </p:style>
        <p:txBody>
          <a:bodyPr wrap="square" rtlCol="0">
            <a:spAutoFit/>
          </a:bodyPr>
          <a:lstStyle/>
          <a:p>
            <a:pPr algn="r"/>
            <a:r>
              <a:rPr lang="en-US" b="1" dirty="0"/>
              <a:t>Log in to the database as </a:t>
            </a:r>
            <a:r>
              <a:rPr lang="en-US" b="1" dirty="0">
                <a:solidFill>
                  <a:srgbClr val="F7941D"/>
                </a:solidFill>
              </a:rPr>
              <a:t>SYSTEM</a:t>
            </a:r>
            <a:r>
              <a:rPr lang="en-US" b="1" dirty="0"/>
              <a:t> user or a user who has appropriate privileges (</a:t>
            </a:r>
            <a:r>
              <a:rPr lang="en-US" b="1" dirty="0">
                <a:solidFill>
                  <a:srgbClr val="F7941D"/>
                </a:solidFill>
              </a:rPr>
              <a:t>CAPTURE_ADMIN</a:t>
            </a:r>
            <a:r>
              <a:rPr lang="en-US" b="1" dirty="0"/>
              <a:t> role and </a:t>
            </a:r>
            <a:r>
              <a:rPr lang="en-US" b="1" dirty="0">
                <a:solidFill>
                  <a:srgbClr val="F7941D"/>
                </a:solidFill>
              </a:rPr>
              <a:t>SELECT ANY DICTIONARY</a:t>
            </a:r>
            <a:r>
              <a:rPr lang="en-US" b="1" dirty="0"/>
              <a:t> privilege).</a:t>
            </a:r>
          </a:p>
          <a:p>
            <a:pPr algn="r"/>
            <a:endParaRPr lang="en-US" b="1" dirty="0"/>
          </a:p>
        </p:txBody>
      </p:sp>
      <p:sp>
        <p:nvSpPr>
          <p:cNvPr id="8" name="Elipse 7"/>
          <p:cNvSpPr/>
          <p:nvPr/>
        </p:nvSpPr>
        <p:spPr>
          <a:xfrm>
            <a:off x="5754756" y="2617298"/>
            <a:ext cx="682487" cy="677513"/>
          </a:xfrm>
          <a:prstGeom prst="ellipse">
            <a:avLst/>
          </a:prstGeom>
          <a:solidFill>
            <a:srgbClr val="F7941D"/>
          </a:solidFill>
          <a:ln w="28575">
            <a:solidFill>
              <a:srgbClr val="818286"/>
            </a:solidFill>
          </a:ln>
          <a:scene3d>
            <a:camera prst="orthographicFront"/>
            <a:lightRig rig="threePt" dir="t"/>
          </a:scene3d>
          <a:sp3d>
            <a:bevelT prst="convex"/>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VE" sz="2800" b="1" dirty="0"/>
              <a:t>2</a:t>
            </a:r>
          </a:p>
        </p:txBody>
      </p:sp>
      <p:pic>
        <p:nvPicPr>
          <p:cNvPr id="9" name="Marcador de contenido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1303" y="3925116"/>
            <a:ext cx="5728185" cy="2245218"/>
          </a:xfrm>
          <a:prstGeom prst="rect">
            <a:avLst/>
          </a:prstGeom>
          <a:ln>
            <a:solidFill>
              <a:srgbClr val="F7941D"/>
            </a:solidFill>
          </a:ln>
          <a:effectLst>
            <a:outerShdw blurRad="50800" dist="38100" dir="2700000" algn="tl" rotWithShape="0">
              <a:prstClr val="black">
                <a:alpha val="40000"/>
              </a:prstClr>
            </a:outerShdw>
          </a:effectLst>
        </p:spPr>
      </p:pic>
      <p:sp>
        <p:nvSpPr>
          <p:cNvPr id="10" name="CuadroTexto 9"/>
          <p:cNvSpPr txBox="1"/>
          <p:nvPr/>
        </p:nvSpPr>
        <p:spPr>
          <a:xfrm>
            <a:off x="6437243" y="4729637"/>
            <a:ext cx="3790950" cy="646331"/>
          </a:xfrm>
          <a:prstGeom prst="rect">
            <a:avLst/>
          </a:prstGeom>
          <a:solidFill>
            <a:schemeClr val="bg1"/>
          </a:solidFill>
          <a:ln w="28575">
            <a:solidFill>
              <a:srgbClr val="F7941D"/>
            </a:solidFill>
          </a:ln>
        </p:spPr>
        <p:style>
          <a:lnRef idx="2">
            <a:schemeClr val="accent3"/>
          </a:lnRef>
          <a:fillRef idx="1">
            <a:schemeClr val="lt1"/>
          </a:fillRef>
          <a:effectRef idx="0">
            <a:schemeClr val="accent3"/>
          </a:effectRef>
          <a:fontRef idx="minor">
            <a:schemeClr val="dk1"/>
          </a:fontRef>
        </p:style>
        <p:txBody>
          <a:bodyPr wrap="square" rtlCol="0">
            <a:spAutoFit/>
          </a:bodyPr>
          <a:lstStyle/>
          <a:p>
            <a:r>
              <a:rPr lang="en-US" b="1" dirty="0"/>
              <a:t>Select the database policy and click on the </a:t>
            </a:r>
            <a:r>
              <a:rPr lang="en-US" b="1" dirty="0">
                <a:solidFill>
                  <a:srgbClr val="F7941D"/>
                </a:solidFill>
              </a:rPr>
              <a:t>Start Capture</a:t>
            </a:r>
            <a:r>
              <a:rPr lang="en-US" b="1" dirty="0"/>
              <a:t> button</a:t>
            </a:r>
            <a:endParaRPr lang="en-US" b="1" dirty="0">
              <a:solidFill>
                <a:srgbClr val="F7941D"/>
              </a:solidFill>
            </a:endParaRPr>
          </a:p>
        </p:txBody>
      </p:sp>
      <p:sp>
        <p:nvSpPr>
          <p:cNvPr id="11" name="Elipse 10"/>
          <p:cNvSpPr/>
          <p:nvPr/>
        </p:nvSpPr>
        <p:spPr>
          <a:xfrm>
            <a:off x="5783041" y="4706468"/>
            <a:ext cx="682487" cy="677513"/>
          </a:xfrm>
          <a:prstGeom prst="ellipse">
            <a:avLst/>
          </a:prstGeom>
          <a:solidFill>
            <a:srgbClr val="F7941D"/>
          </a:solidFill>
          <a:ln w="28575">
            <a:solidFill>
              <a:srgbClr val="818286"/>
            </a:solidFill>
          </a:ln>
          <a:scene3d>
            <a:camera prst="orthographicFront"/>
            <a:lightRig rig="threePt" dir="t"/>
          </a:scene3d>
          <a:sp3d>
            <a:bevelT prst="convex"/>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VE" sz="2800" b="1" dirty="0"/>
              <a:t>3</a:t>
            </a:r>
          </a:p>
        </p:txBody>
      </p:sp>
    </p:spTree>
    <p:extLst>
      <p:ext uri="{BB962C8B-B14F-4D97-AF65-F5344CB8AC3E}">
        <p14:creationId xmlns:p14="http://schemas.microsoft.com/office/powerpoint/2010/main" val="3866643692"/>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lstStyle/>
          <a:p>
            <a:endParaRPr lang="es-VE"/>
          </a:p>
        </p:txBody>
      </p:sp>
      <p:sp>
        <p:nvSpPr>
          <p:cNvPr id="3" name="Título 2"/>
          <p:cNvSpPr>
            <a:spLocks noGrp="1"/>
          </p:cNvSpPr>
          <p:nvPr>
            <p:ph type="title"/>
          </p:nvPr>
        </p:nvSpPr>
        <p:spPr/>
        <p:txBody>
          <a:bodyPr/>
          <a:lstStyle/>
          <a:p>
            <a:r>
              <a:rPr lang="es-VE" dirty="0" err="1"/>
              <a:t>Starting</a:t>
            </a:r>
            <a:r>
              <a:rPr lang="es-VE" dirty="0"/>
              <a:t> and </a:t>
            </a:r>
            <a:r>
              <a:rPr lang="es-VE" dirty="0" err="1"/>
              <a:t>stopping</a:t>
            </a:r>
            <a:r>
              <a:rPr lang="es-VE" dirty="0"/>
              <a:t> </a:t>
            </a:r>
            <a:r>
              <a:rPr lang="es-VE" dirty="0" err="1"/>
              <a:t>privilege</a:t>
            </a:r>
            <a:r>
              <a:rPr lang="es-VE" dirty="0"/>
              <a:t> </a:t>
            </a:r>
            <a:r>
              <a:rPr lang="es-VE" dirty="0" err="1"/>
              <a:t>analysis</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pPr/>
              <a:t>139</a:t>
            </a:fld>
            <a:endParaRPr lang="es-VE" dirty="0"/>
          </a:p>
        </p:txBody>
      </p:sp>
      <p:pic>
        <p:nvPicPr>
          <p:cNvPr id="5" name="Marcador de contenido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4900" y="2210631"/>
            <a:ext cx="4649856" cy="3040859"/>
          </a:xfrm>
          <a:prstGeom prst="rect">
            <a:avLst/>
          </a:prstGeom>
          <a:ln>
            <a:solidFill>
              <a:srgbClr val="F7941D"/>
            </a:solidFill>
          </a:ln>
          <a:effectLst>
            <a:outerShdw blurRad="50800" dist="38100" dir="2700000" algn="tl" rotWithShape="0">
              <a:prstClr val="black">
                <a:alpha val="40000"/>
              </a:prstClr>
            </a:outerShdw>
          </a:effectLst>
        </p:spPr>
      </p:pic>
      <p:sp>
        <p:nvSpPr>
          <p:cNvPr id="6" name="CuadroTexto 5"/>
          <p:cNvSpPr txBox="1"/>
          <p:nvPr/>
        </p:nvSpPr>
        <p:spPr>
          <a:xfrm>
            <a:off x="6437243" y="3269396"/>
            <a:ext cx="4214062" cy="923330"/>
          </a:xfrm>
          <a:prstGeom prst="rect">
            <a:avLst/>
          </a:prstGeom>
          <a:solidFill>
            <a:schemeClr val="bg1"/>
          </a:solidFill>
          <a:ln w="28575">
            <a:solidFill>
              <a:srgbClr val="F7941D"/>
            </a:solidFill>
          </a:ln>
        </p:spPr>
        <p:style>
          <a:lnRef idx="2">
            <a:schemeClr val="accent3"/>
          </a:lnRef>
          <a:fillRef idx="1">
            <a:schemeClr val="lt1"/>
          </a:fillRef>
          <a:effectRef idx="0">
            <a:schemeClr val="accent3"/>
          </a:effectRef>
          <a:fontRef idx="minor">
            <a:schemeClr val="dk1"/>
          </a:fontRef>
        </p:style>
        <p:txBody>
          <a:bodyPr wrap="square" rtlCol="0">
            <a:spAutoFit/>
          </a:bodyPr>
          <a:lstStyle/>
          <a:p>
            <a:r>
              <a:rPr lang="en-US" b="1" dirty="0"/>
              <a:t>You can either start capture immediately or schedule it. Leave the defaults and click on the </a:t>
            </a:r>
            <a:r>
              <a:rPr lang="en-US" b="1" dirty="0">
                <a:solidFill>
                  <a:srgbClr val="F7941D"/>
                </a:solidFill>
              </a:rPr>
              <a:t>OK</a:t>
            </a:r>
            <a:r>
              <a:rPr lang="en-US" b="1" dirty="0"/>
              <a:t> button</a:t>
            </a:r>
            <a:endParaRPr lang="es-VE" b="1" dirty="0">
              <a:solidFill>
                <a:schemeClr val="tx1"/>
              </a:solidFill>
            </a:endParaRPr>
          </a:p>
        </p:txBody>
      </p:sp>
      <p:sp>
        <p:nvSpPr>
          <p:cNvPr id="7" name="Elipse 6"/>
          <p:cNvSpPr/>
          <p:nvPr/>
        </p:nvSpPr>
        <p:spPr>
          <a:xfrm>
            <a:off x="5754756" y="3392306"/>
            <a:ext cx="682487" cy="677513"/>
          </a:xfrm>
          <a:prstGeom prst="ellipse">
            <a:avLst/>
          </a:prstGeom>
          <a:solidFill>
            <a:srgbClr val="F7941D"/>
          </a:solidFill>
          <a:ln w="28575">
            <a:solidFill>
              <a:srgbClr val="818286"/>
            </a:solidFill>
          </a:ln>
          <a:scene3d>
            <a:camera prst="orthographicFront"/>
            <a:lightRig rig="threePt" dir="t"/>
          </a:scene3d>
          <a:sp3d>
            <a:bevelT prst="convex"/>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VE" sz="2800" b="1" dirty="0"/>
              <a:t>4</a:t>
            </a:r>
          </a:p>
        </p:txBody>
      </p:sp>
    </p:spTree>
    <p:extLst>
      <p:ext uri="{BB962C8B-B14F-4D97-AF65-F5344CB8AC3E}">
        <p14:creationId xmlns:p14="http://schemas.microsoft.com/office/powerpoint/2010/main" val="36570251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Oracle Audit Vault</a:t>
            </a:r>
            <a:endParaRPr lang="en-US" dirty="0"/>
          </a:p>
        </p:txBody>
      </p:sp>
      <p:sp>
        <p:nvSpPr>
          <p:cNvPr id="4" name="Slide Number Placeholder 3"/>
          <p:cNvSpPr>
            <a:spLocks noGrp="1"/>
          </p:cNvSpPr>
          <p:nvPr>
            <p:ph type="sldNum" sz="quarter" idx="12"/>
          </p:nvPr>
        </p:nvSpPr>
        <p:spPr/>
        <p:txBody>
          <a:bodyPr/>
          <a:lstStyle/>
          <a:p>
            <a:fld id="{5C6DB8CB-8B72-460F-B4E4-6A15EEC341A1}" type="slidenum">
              <a:rPr lang="es-VE" smtClean="0"/>
              <a:pPr/>
              <a:t>14</a:t>
            </a:fld>
            <a:endParaRPr lang="es-VE" dirty="0"/>
          </a:p>
        </p:txBody>
      </p:sp>
      <p:sp>
        <p:nvSpPr>
          <p:cNvPr id="5" name="Content Placeholder 4"/>
          <p:cNvSpPr>
            <a:spLocks noGrp="1"/>
          </p:cNvSpPr>
          <p:nvPr>
            <p:ph idx="1"/>
          </p:nvPr>
        </p:nvSpPr>
        <p:spPr/>
        <p:txBody>
          <a:bodyPr/>
          <a:lstStyle/>
          <a:p>
            <a:r>
              <a:rPr lang="en-US" dirty="0" smtClean="0"/>
              <a:t>Firewall identifies and attempt and blocks</a:t>
            </a:r>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9356" y="2171142"/>
            <a:ext cx="9117496" cy="3874265"/>
          </a:xfrm>
          <a:prstGeom prst="rect">
            <a:avLst/>
          </a:prstGeom>
        </p:spPr>
      </p:pic>
    </p:spTree>
    <p:extLst>
      <p:ext uri="{BB962C8B-B14F-4D97-AF65-F5344CB8AC3E}">
        <p14:creationId xmlns:p14="http://schemas.microsoft.com/office/powerpoint/2010/main" val="107019392"/>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lstStyle/>
          <a:p>
            <a:endParaRPr lang="es-VE" dirty="0"/>
          </a:p>
        </p:txBody>
      </p:sp>
      <p:sp>
        <p:nvSpPr>
          <p:cNvPr id="3" name="Título 2"/>
          <p:cNvSpPr>
            <a:spLocks noGrp="1"/>
          </p:cNvSpPr>
          <p:nvPr>
            <p:ph type="title"/>
          </p:nvPr>
        </p:nvSpPr>
        <p:spPr/>
        <p:txBody>
          <a:bodyPr/>
          <a:lstStyle/>
          <a:p>
            <a:r>
              <a:rPr lang="es-VE" dirty="0" err="1"/>
              <a:t>Starting</a:t>
            </a:r>
            <a:r>
              <a:rPr lang="es-VE" dirty="0"/>
              <a:t> and </a:t>
            </a:r>
            <a:r>
              <a:rPr lang="es-VE" dirty="0" err="1"/>
              <a:t>stopping</a:t>
            </a:r>
            <a:r>
              <a:rPr lang="es-VE" dirty="0"/>
              <a:t> </a:t>
            </a:r>
            <a:r>
              <a:rPr lang="es-VE" dirty="0" err="1"/>
              <a:t>privilege</a:t>
            </a:r>
            <a:r>
              <a:rPr lang="es-VE" dirty="0"/>
              <a:t> </a:t>
            </a:r>
            <a:r>
              <a:rPr lang="es-VE" dirty="0" err="1"/>
              <a:t>analysis</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pPr/>
              <a:t>140</a:t>
            </a:fld>
            <a:endParaRPr lang="es-VE" dirty="0"/>
          </a:p>
        </p:txBody>
      </p:sp>
      <p:pic>
        <p:nvPicPr>
          <p:cNvPr id="5" name="Imagen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3049" y="1736681"/>
            <a:ext cx="6258100" cy="4119607"/>
          </a:xfrm>
          <a:prstGeom prst="rect">
            <a:avLst/>
          </a:prstGeom>
          <a:ln w="19050">
            <a:solidFill>
              <a:srgbClr val="F7941D"/>
            </a:solidFill>
          </a:ln>
          <a:effectLst>
            <a:outerShdw blurRad="50800" dist="38100" dir="2700000" algn="tl" rotWithShape="0">
              <a:prstClr val="black">
                <a:alpha val="40000"/>
              </a:prstClr>
            </a:outerShdw>
          </a:effectLst>
        </p:spPr>
      </p:pic>
      <p:sp>
        <p:nvSpPr>
          <p:cNvPr id="6" name="CuadroTexto 5"/>
          <p:cNvSpPr txBox="1"/>
          <p:nvPr/>
        </p:nvSpPr>
        <p:spPr>
          <a:xfrm>
            <a:off x="1522343" y="3249364"/>
            <a:ext cx="3414850" cy="923330"/>
          </a:xfrm>
          <a:prstGeom prst="rect">
            <a:avLst/>
          </a:prstGeom>
          <a:solidFill>
            <a:schemeClr val="bg1"/>
          </a:solidFill>
          <a:ln w="28575">
            <a:solidFill>
              <a:srgbClr val="F7941D"/>
            </a:solidFill>
          </a:ln>
        </p:spPr>
        <p:style>
          <a:lnRef idx="2">
            <a:schemeClr val="accent3"/>
          </a:lnRef>
          <a:fillRef idx="1">
            <a:schemeClr val="lt1"/>
          </a:fillRef>
          <a:effectRef idx="0">
            <a:schemeClr val="accent3"/>
          </a:effectRef>
          <a:fontRef idx="minor">
            <a:schemeClr val="dk1"/>
          </a:fontRef>
        </p:style>
        <p:txBody>
          <a:bodyPr wrap="square" rtlCol="0">
            <a:spAutoFit/>
          </a:bodyPr>
          <a:lstStyle/>
          <a:p>
            <a:r>
              <a:rPr lang="en-US" b="1" dirty="0"/>
              <a:t>You should receive a confirmation message and see that your policy is active</a:t>
            </a:r>
          </a:p>
        </p:txBody>
      </p:sp>
      <p:sp>
        <p:nvSpPr>
          <p:cNvPr id="7" name="Elipse 6"/>
          <p:cNvSpPr/>
          <p:nvPr/>
        </p:nvSpPr>
        <p:spPr>
          <a:xfrm>
            <a:off x="4880043" y="3385888"/>
            <a:ext cx="682487" cy="677513"/>
          </a:xfrm>
          <a:prstGeom prst="ellipse">
            <a:avLst/>
          </a:prstGeom>
          <a:solidFill>
            <a:srgbClr val="F7941D"/>
          </a:solidFill>
          <a:ln w="28575">
            <a:solidFill>
              <a:srgbClr val="818286"/>
            </a:solidFill>
          </a:ln>
          <a:scene3d>
            <a:camera prst="orthographicFront"/>
            <a:lightRig rig="threePt" dir="t"/>
          </a:scene3d>
          <a:sp3d>
            <a:bevelT prst="convex"/>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VE" sz="2800" b="1" dirty="0" smtClean="0"/>
              <a:t>5</a:t>
            </a:r>
            <a:endParaRPr lang="es-VE" sz="2800" b="1" dirty="0"/>
          </a:p>
        </p:txBody>
      </p:sp>
    </p:spTree>
    <p:extLst>
      <p:ext uri="{BB962C8B-B14F-4D97-AF65-F5344CB8AC3E}">
        <p14:creationId xmlns:p14="http://schemas.microsoft.com/office/powerpoint/2010/main" val="3406370318"/>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r>
              <a:rPr lang="es-VE" dirty="0" err="1"/>
              <a:t>Starting</a:t>
            </a:r>
            <a:r>
              <a:rPr lang="es-VE" dirty="0"/>
              <a:t> and </a:t>
            </a:r>
            <a:r>
              <a:rPr lang="es-VE" dirty="0" err="1"/>
              <a:t>stopping</a:t>
            </a:r>
            <a:r>
              <a:rPr lang="es-VE" dirty="0"/>
              <a:t> </a:t>
            </a:r>
            <a:r>
              <a:rPr lang="es-VE" dirty="0" err="1"/>
              <a:t>privilege</a:t>
            </a:r>
            <a:r>
              <a:rPr lang="es-VE" dirty="0"/>
              <a:t> </a:t>
            </a:r>
            <a:r>
              <a:rPr lang="es-VE" dirty="0" err="1"/>
              <a:t>analysis</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pPr/>
              <a:t>141</a:t>
            </a:fld>
            <a:endParaRPr lang="es-VE" dirty="0"/>
          </a:p>
        </p:txBody>
      </p:sp>
      <p:pic>
        <p:nvPicPr>
          <p:cNvPr id="5" name="Marcador de contenido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54994" y="1270798"/>
            <a:ext cx="4156912" cy="2705291"/>
          </a:xfrm>
          <a:prstGeom prst="rect">
            <a:avLst/>
          </a:prstGeom>
          <a:ln>
            <a:solidFill>
              <a:srgbClr val="F7941D"/>
            </a:solidFill>
          </a:ln>
          <a:effectLst>
            <a:outerShdw blurRad="50800" dist="38100" dir="2700000" algn="tl" rotWithShape="0">
              <a:prstClr val="black">
                <a:alpha val="40000"/>
              </a:prstClr>
            </a:outerShdw>
          </a:effectLst>
        </p:spPr>
      </p:pic>
      <p:sp>
        <p:nvSpPr>
          <p:cNvPr id="6" name="CuadroTexto 5"/>
          <p:cNvSpPr txBox="1"/>
          <p:nvPr/>
        </p:nvSpPr>
        <p:spPr>
          <a:xfrm>
            <a:off x="6380093" y="2216549"/>
            <a:ext cx="4214062" cy="646331"/>
          </a:xfrm>
          <a:prstGeom prst="rect">
            <a:avLst/>
          </a:prstGeom>
          <a:solidFill>
            <a:schemeClr val="bg1"/>
          </a:solidFill>
          <a:ln w="28575">
            <a:solidFill>
              <a:srgbClr val="F7941D"/>
            </a:solidFill>
          </a:ln>
        </p:spPr>
        <p:style>
          <a:lnRef idx="2">
            <a:schemeClr val="accent3"/>
          </a:lnRef>
          <a:fillRef idx="1">
            <a:schemeClr val="lt1"/>
          </a:fillRef>
          <a:effectRef idx="0">
            <a:schemeClr val="accent3"/>
          </a:effectRef>
          <a:fontRef idx="minor">
            <a:schemeClr val="dk1"/>
          </a:fontRef>
        </p:style>
        <p:txBody>
          <a:bodyPr wrap="square" rtlCol="0">
            <a:spAutoFit/>
          </a:bodyPr>
          <a:lstStyle/>
          <a:p>
            <a:r>
              <a:rPr lang="en-US" b="1" dirty="0"/>
              <a:t>Select the role policy and click on </a:t>
            </a:r>
            <a:r>
              <a:rPr lang="en-US" b="1" dirty="0">
                <a:solidFill>
                  <a:srgbClr val="F7941D"/>
                </a:solidFill>
              </a:rPr>
              <a:t>Start Capture</a:t>
            </a:r>
            <a:endParaRPr lang="es-VE" b="1" dirty="0">
              <a:solidFill>
                <a:srgbClr val="F7941D"/>
              </a:solidFill>
            </a:endParaRPr>
          </a:p>
        </p:txBody>
      </p:sp>
      <p:sp>
        <p:nvSpPr>
          <p:cNvPr id="7" name="Elipse 6"/>
          <p:cNvSpPr/>
          <p:nvPr/>
        </p:nvSpPr>
        <p:spPr>
          <a:xfrm>
            <a:off x="5754756" y="2200961"/>
            <a:ext cx="682487" cy="677513"/>
          </a:xfrm>
          <a:prstGeom prst="ellipse">
            <a:avLst/>
          </a:prstGeom>
          <a:solidFill>
            <a:srgbClr val="F7941D"/>
          </a:solidFill>
          <a:ln w="28575">
            <a:solidFill>
              <a:srgbClr val="818286"/>
            </a:solidFill>
          </a:ln>
          <a:scene3d>
            <a:camera prst="orthographicFront"/>
            <a:lightRig rig="threePt" dir="t"/>
          </a:scene3d>
          <a:sp3d>
            <a:bevelT prst="convex"/>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VE" sz="2800" b="1" dirty="0"/>
              <a:t>6</a:t>
            </a:r>
          </a:p>
        </p:txBody>
      </p:sp>
      <p:pic>
        <p:nvPicPr>
          <p:cNvPr id="8" name="Imagen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53049" y="4197657"/>
            <a:ext cx="6258100" cy="2114350"/>
          </a:xfrm>
          <a:prstGeom prst="rect">
            <a:avLst/>
          </a:prstGeom>
          <a:ln w="19050">
            <a:solidFill>
              <a:srgbClr val="F7941D"/>
            </a:solidFill>
          </a:ln>
          <a:effectLst>
            <a:outerShdw blurRad="50800" dist="38100" dir="2700000" algn="tl" rotWithShape="0">
              <a:prstClr val="black">
                <a:alpha val="40000"/>
              </a:prstClr>
            </a:outerShdw>
          </a:effectLst>
        </p:spPr>
      </p:pic>
      <p:sp>
        <p:nvSpPr>
          <p:cNvPr id="9" name="CuadroTexto 8"/>
          <p:cNvSpPr txBox="1"/>
          <p:nvPr/>
        </p:nvSpPr>
        <p:spPr>
          <a:xfrm>
            <a:off x="1522343" y="4707712"/>
            <a:ext cx="3414850" cy="923330"/>
          </a:xfrm>
          <a:prstGeom prst="rect">
            <a:avLst/>
          </a:prstGeom>
          <a:solidFill>
            <a:schemeClr val="bg1"/>
          </a:solidFill>
          <a:ln w="28575">
            <a:solidFill>
              <a:srgbClr val="F7941D"/>
            </a:solidFill>
          </a:ln>
        </p:spPr>
        <p:style>
          <a:lnRef idx="2">
            <a:schemeClr val="accent3"/>
          </a:lnRef>
          <a:fillRef idx="1">
            <a:schemeClr val="lt1"/>
          </a:fillRef>
          <a:effectRef idx="0">
            <a:schemeClr val="accent3"/>
          </a:effectRef>
          <a:fontRef idx="minor">
            <a:schemeClr val="dk1"/>
          </a:fontRef>
        </p:style>
        <p:txBody>
          <a:bodyPr wrap="square" rtlCol="0">
            <a:spAutoFit/>
          </a:bodyPr>
          <a:lstStyle/>
          <a:p>
            <a:r>
              <a:rPr lang="en-US" b="1" dirty="0"/>
              <a:t>You should see under the </a:t>
            </a:r>
            <a:r>
              <a:rPr lang="en-US" b="1" dirty="0">
                <a:solidFill>
                  <a:srgbClr val="F7941D"/>
                </a:solidFill>
              </a:rPr>
              <a:t>Policies</a:t>
            </a:r>
            <a:r>
              <a:rPr lang="en-US" b="1" dirty="0"/>
              <a:t> section that both policies are active</a:t>
            </a:r>
          </a:p>
        </p:txBody>
      </p:sp>
      <p:sp>
        <p:nvSpPr>
          <p:cNvPr id="10" name="Elipse 9"/>
          <p:cNvSpPr/>
          <p:nvPr/>
        </p:nvSpPr>
        <p:spPr>
          <a:xfrm>
            <a:off x="4880043" y="4844236"/>
            <a:ext cx="682487" cy="677513"/>
          </a:xfrm>
          <a:prstGeom prst="ellipse">
            <a:avLst/>
          </a:prstGeom>
          <a:solidFill>
            <a:srgbClr val="F7941D"/>
          </a:solidFill>
          <a:ln w="28575">
            <a:solidFill>
              <a:srgbClr val="818286"/>
            </a:solidFill>
          </a:ln>
          <a:scene3d>
            <a:camera prst="orthographicFront"/>
            <a:lightRig rig="threePt" dir="t"/>
          </a:scene3d>
          <a:sp3d>
            <a:bevelT prst="convex"/>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VE" sz="2800" b="1" dirty="0"/>
              <a:t>7</a:t>
            </a:r>
          </a:p>
        </p:txBody>
      </p:sp>
    </p:spTree>
    <p:extLst>
      <p:ext uri="{BB962C8B-B14F-4D97-AF65-F5344CB8AC3E}">
        <p14:creationId xmlns:p14="http://schemas.microsoft.com/office/powerpoint/2010/main" val="3425842710"/>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lstStyle/>
          <a:p>
            <a:endParaRPr lang="es-VE"/>
          </a:p>
        </p:txBody>
      </p:sp>
      <p:sp>
        <p:nvSpPr>
          <p:cNvPr id="3" name="Título 2"/>
          <p:cNvSpPr>
            <a:spLocks noGrp="1"/>
          </p:cNvSpPr>
          <p:nvPr>
            <p:ph type="title"/>
          </p:nvPr>
        </p:nvSpPr>
        <p:spPr/>
        <p:txBody>
          <a:bodyPr/>
          <a:lstStyle/>
          <a:p>
            <a:r>
              <a:rPr lang="es-VE" dirty="0" err="1"/>
              <a:t>Starting</a:t>
            </a:r>
            <a:r>
              <a:rPr lang="es-VE" dirty="0"/>
              <a:t> and </a:t>
            </a:r>
            <a:r>
              <a:rPr lang="es-VE" dirty="0" err="1"/>
              <a:t>stopping</a:t>
            </a:r>
            <a:r>
              <a:rPr lang="es-VE" dirty="0"/>
              <a:t> </a:t>
            </a:r>
            <a:r>
              <a:rPr lang="es-VE" dirty="0" err="1"/>
              <a:t>privilege</a:t>
            </a:r>
            <a:r>
              <a:rPr lang="es-VE" dirty="0"/>
              <a:t> </a:t>
            </a:r>
            <a:r>
              <a:rPr lang="es-VE" dirty="0" err="1"/>
              <a:t>analysis</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pPr/>
              <a:t>142</a:t>
            </a:fld>
            <a:endParaRPr lang="es-VE" dirty="0"/>
          </a:p>
        </p:txBody>
      </p:sp>
      <p:pic>
        <p:nvPicPr>
          <p:cNvPr id="5" name="Marcador de contenido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864" y="1594015"/>
            <a:ext cx="7003886" cy="4577425"/>
          </a:xfrm>
          <a:prstGeom prst="rect">
            <a:avLst/>
          </a:prstGeom>
          <a:ln>
            <a:solidFill>
              <a:srgbClr val="F7941D"/>
            </a:solidFill>
          </a:ln>
          <a:effectLst>
            <a:outerShdw blurRad="50800" dist="38100" dir="2700000" algn="tl" rotWithShape="0">
              <a:prstClr val="black">
                <a:alpha val="40000"/>
              </a:prstClr>
            </a:outerShdw>
          </a:effectLst>
        </p:spPr>
      </p:pic>
      <p:sp>
        <p:nvSpPr>
          <p:cNvPr id="6" name="CuadroTexto 5"/>
          <p:cNvSpPr txBox="1"/>
          <p:nvPr/>
        </p:nvSpPr>
        <p:spPr>
          <a:xfrm>
            <a:off x="7633380" y="2966877"/>
            <a:ext cx="4214062" cy="2031325"/>
          </a:xfrm>
          <a:prstGeom prst="rect">
            <a:avLst/>
          </a:prstGeom>
          <a:solidFill>
            <a:schemeClr val="bg1"/>
          </a:solidFill>
          <a:ln w="28575">
            <a:solidFill>
              <a:srgbClr val="F7941D"/>
            </a:solidFill>
          </a:ln>
        </p:spPr>
        <p:style>
          <a:lnRef idx="2">
            <a:schemeClr val="accent3"/>
          </a:lnRef>
          <a:fillRef idx="1">
            <a:schemeClr val="lt1"/>
          </a:fillRef>
          <a:effectRef idx="0">
            <a:schemeClr val="accent3"/>
          </a:effectRef>
          <a:fontRef idx="minor">
            <a:schemeClr val="dk1"/>
          </a:fontRef>
        </p:style>
        <p:txBody>
          <a:bodyPr wrap="square" rtlCol="0">
            <a:spAutoFit/>
          </a:bodyPr>
          <a:lstStyle/>
          <a:p>
            <a:r>
              <a:rPr lang="en-US" b="1" dirty="0"/>
              <a:t>Verify that you can't enable another non-database policy while role policy is active. Select </a:t>
            </a:r>
            <a:r>
              <a:rPr lang="en-US" b="1" dirty="0">
                <a:solidFill>
                  <a:srgbClr val="F7941D"/>
                </a:solidFill>
              </a:rPr>
              <a:t>CONT_PRIV_POL</a:t>
            </a:r>
            <a:r>
              <a:rPr lang="en-US" b="1" dirty="0"/>
              <a:t> and click on the </a:t>
            </a:r>
            <a:r>
              <a:rPr lang="en-US" b="1" dirty="0">
                <a:solidFill>
                  <a:srgbClr val="F7941D"/>
                </a:solidFill>
              </a:rPr>
              <a:t>Start Capture </a:t>
            </a:r>
            <a:r>
              <a:rPr lang="en-US" b="1" dirty="0"/>
              <a:t>button. You'll receive warning message, and you'll only be able to schedule job to run at later point in time </a:t>
            </a:r>
            <a:endParaRPr lang="es-VE" b="1" dirty="0">
              <a:solidFill>
                <a:schemeClr val="tx1"/>
              </a:solidFill>
            </a:endParaRPr>
          </a:p>
        </p:txBody>
      </p:sp>
      <p:sp>
        <p:nvSpPr>
          <p:cNvPr id="7" name="Elipse 6"/>
          <p:cNvSpPr/>
          <p:nvPr/>
        </p:nvSpPr>
        <p:spPr>
          <a:xfrm>
            <a:off x="6950893" y="3623348"/>
            <a:ext cx="682487" cy="677513"/>
          </a:xfrm>
          <a:prstGeom prst="ellipse">
            <a:avLst/>
          </a:prstGeom>
          <a:solidFill>
            <a:srgbClr val="F7941D"/>
          </a:solidFill>
          <a:ln w="28575">
            <a:solidFill>
              <a:srgbClr val="818286"/>
            </a:solidFill>
          </a:ln>
          <a:scene3d>
            <a:camera prst="orthographicFront"/>
            <a:lightRig rig="threePt" dir="t"/>
          </a:scene3d>
          <a:sp3d>
            <a:bevelT prst="convex"/>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VE" sz="2800" b="1" dirty="0"/>
              <a:t>8</a:t>
            </a:r>
          </a:p>
        </p:txBody>
      </p:sp>
    </p:spTree>
    <p:extLst>
      <p:ext uri="{BB962C8B-B14F-4D97-AF65-F5344CB8AC3E}">
        <p14:creationId xmlns:p14="http://schemas.microsoft.com/office/powerpoint/2010/main" val="786519917"/>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lstStyle/>
          <a:p>
            <a:endParaRPr lang="es-VE"/>
          </a:p>
        </p:txBody>
      </p:sp>
      <p:sp>
        <p:nvSpPr>
          <p:cNvPr id="3" name="Título 2"/>
          <p:cNvSpPr>
            <a:spLocks noGrp="1"/>
          </p:cNvSpPr>
          <p:nvPr>
            <p:ph type="title"/>
          </p:nvPr>
        </p:nvSpPr>
        <p:spPr/>
        <p:txBody>
          <a:bodyPr/>
          <a:lstStyle/>
          <a:p>
            <a:r>
              <a:rPr lang="es-VE" dirty="0" err="1"/>
              <a:t>Starting</a:t>
            </a:r>
            <a:r>
              <a:rPr lang="es-VE" dirty="0"/>
              <a:t> and </a:t>
            </a:r>
            <a:r>
              <a:rPr lang="es-VE" dirty="0" err="1"/>
              <a:t>stopping</a:t>
            </a:r>
            <a:r>
              <a:rPr lang="es-VE" dirty="0"/>
              <a:t> </a:t>
            </a:r>
            <a:r>
              <a:rPr lang="es-VE" dirty="0" err="1"/>
              <a:t>privilege</a:t>
            </a:r>
            <a:r>
              <a:rPr lang="es-VE" dirty="0"/>
              <a:t> </a:t>
            </a:r>
            <a:r>
              <a:rPr lang="es-VE" dirty="0" err="1"/>
              <a:t>analysis</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pPr/>
              <a:t>143</a:t>
            </a:fld>
            <a:endParaRPr lang="es-VE" dirty="0"/>
          </a:p>
        </p:txBody>
      </p:sp>
      <p:pic>
        <p:nvPicPr>
          <p:cNvPr id="5" name="Imagen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62599" y="1504950"/>
            <a:ext cx="6258100" cy="1676412"/>
          </a:xfrm>
          <a:prstGeom prst="rect">
            <a:avLst/>
          </a:prstGeom>
          <a:ln w="19050">
            <a:solidFill>
              <a:srgbClr val="F7941D"/>
            </a:solidFill>
          </a:ln>
          <a:effectLst>
            <a:outerShdw blurRad="50800" dist="38100" dir="2700000" algn="tl" rotWithShape="0">
              <a:prstClr val="black">
                <a:alpha val="40000"/>
              </a:prstClr>
            </a:outerShdw>
          </a:effectLst>
        </p:spPr>
      </p:pic>
      <p:sp>
        <p:nvSpPr>
          <p:cNvPr id="6" name="CuadroTexto 5"/>
          <p:cNvSpPr txBox="1"/>
          <p:nvPr/>
        </p:nvSpPr>
        <p:spPr>
          <a:xfrm>
            <a:off x="723900" y="1828701"/>
            <a:ext cx="4213293" cy="923330"/>
          </a:xfrm>
          <a:prstGeom prst="rect">
            <a:avLst/>
          </a:prstGeom>
          <a:solidFill>
            <a:schemeClr val="bg1"/>
          </a:solidFill>
          <a:ln w="28575">
            <a:solidFill>
              <a:srgbClr val="F7941D"/>
            </a:solidFill>
          </a:ln>
        </p:spPr>
        <p:style>
          <a:lnRef idx="2">
            <a:schemeClr val="accent3"/>
          </a:lnRef>
          <a:fillRef idx="1">
            <a:schemeClr val="lt1"/>
          </a:fillRef>
          <a:effectRef idx="0">
            <a:schemeClr val="accent3"/>
          </a:effectRef>
          <a:fontRef idx="minor">
            <a:schemeClr val="dk1"/>
          </a:fontRef>
        </p:style>
        <p:txBody>
          <a:bodyPr wrap="square" rtlCol="0">
            <a:spAutoFit/>
          </a:bodyPr>
          <a:lstStyle/>
          <a:p>
            <a:r>
              <a:rPr lang="en-US" b="1" dirty="0"/>
              <a:t>To disable capture, select an active policy (for example, </a:t>
            </a:r>
            <a:r>
              <a:rPr lang="en-US" b="1" dirty="0">
                <a:solidFill>
                  <a:srgbClr val="F7941D"/>
                </a:solidFill>
              </a:rPr>
              <a:t>ALL_PRIV_POL</a:t>
            </a:r>
            <a:r>
              <a:rPr lang="en-US" b="1" dirty="0"/>
              <a:t>) and click on the button </a:t>
            </a:r>
            <a:r>
              <a:rPr lang="en-US" b="1" dirty="0">
                <a:solidFill>
                  <a:srgbClr val="F7941D"/>
                </a:solidFill>
              </a:rPr>
              <a:t>Stop Capture</a:t>
            </a:r>
          </a:p>
        </p:txBody>
      </p:sp>
      <p:sp>
        <p:nvSpPr>
          <p:cNvPr id="7" name="Elipse 6"/>
          <p:cNvSpPr/>
          <p:nvPr/>
        </p:nvSpPr>
        <p:spPr>
          <a:xfrm>
            <a:off x="4937193" y="1951610"/>
            <a:ext cx="682487" cy="677513"/>
          </a:xfrm>
          <a:prstGeom prst="ellipse">
            <a:avLst/>
          </a:prstGeom>
          <a:solidFill>
            <a:srgbClr val="F7941D"/>
          </a:solidFill>
          <a:ln w="28575">
            <a:solidFill>
              <a:srgbClr val="818286"/>
            </a:solidFill>
          </a:ln>
          <a:scene3d>
            <a:camera prst="orthographicFront"/>
            <a:lightRig rig="threePt" dir="t"/>
          </a:scene3d>
          <a:sp3d>
            <a:bevelT prst="convex"/>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VE" sz="2800" b="1" dirty="0"/>
              <a:t>9</a:t>
            </a:r>
          </a:p>
        </p:txBody>
      </p:sp>
      <p:pic>
        <p:nvPicPr>
          <p:cNvPr id="9" name="Marcador de contenido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75794" y="3361644"/>
            <a:ext cx="4010475" cy="2705291"/>
          </a:xfrm>
          <a:prstGeom prst="rect">
            <a:avLst/>
          </a:prstGeom>
          <a:ln>
            <a:solidFill>
              <a:srgbClr val="F7941D"/>
            </a:solidFill>
          </a:ln>
          <a:effectLst>
            <a:outerShdw blurRad="50800" dist="38100" dir="2700000" algn="tl" rotWithShape="0">
              <a:prstClr val="black">
                <a:alpha val="40000"/>
              </a:prstClr>
            </a:outerShdw>
          </a:effectLst>
        </p:spPr>
      </p:pic>
      <p:sp>
        <p:nvSpPr>
          <p:cNvPr id="10" name="CuadroTexto 9"/>
          <p:cNvSpPr txBox="1"/>
          <p:nvPr/>
        </p:nvSpPr>
        <p:spPr>
          <a:xfrm>
            <a:off x="6646725" y="4168898"/>
            <a:ext cx="4214062" cy="923330"/>
          </a:xfrm>
          <a:prstGeom prst="rect">
            <a:avLst/>
          </a:prstGeom>
          <a:solidFill>
            <a:schemeClr val="bg1"/>
          </a:solidFill>
          <a:ln w="28575">
            <a:solidFill>
              <a:srgbClr val="F7941D"/>
            </a:solidFill>
          </a:ln>
        </p:spPr>
        <p:style>
          <a:lnRef idx="2">
            <a:schemeClr val="accent3"/>
          </a:lnRef>
          <a:fillRef idx="1">
            <a:schemeClr val="lt1"/>
          </a:fillRef>
          <a:effectRef idx="0">
            <a:schemeClr val="accent3"/>
          </a:effectRef>
          <a:fontRef idx="minor">
            <a:schemeClr val="dk1"/>
          </a:fontRef>
        </p:style>
        <p:txBody>
          <a:bodyPr wrap="square" rtlCol="0">
            <a:spAutoFit/>
          </a:bodyPr>
          <a:lstStyle/>
          <a:p>
            <a:r>
              <a:rPr lang="en-US" b="1" dirty="0"/>
              <a:t>Choose to immediately stop capture and tick generate report checkbox. Click on the </a:t>
            </a:r>
            <a:r>
              <a:rPr lang="en-US" b="1" dirty="0">
                <a:solidFill>
                  <a:srgbClr val="F7941D"/>
                </a:solidFill>
              </a:rPr>
              <a:t>OK</a:t>
            </a:r>
            <a:r>
              <a:rPr lang="en-US" b="1" dirty="0"/>
              <a:t> button </a:t>
            </a:r>
            <a:endParaRPr lang="es-VE" b="1" dirty="0">
              <a:solidFill>
                <a:srgbClr val="F7941D"/>
              </a:solidFill>
            </a:endParaRPr>
          </a:p>
        </p:txBody>
      </p:sp>
      <p:sp>
        <p:nvSpPr>
          <p:cNvPr id="11" name="Elipse 10"/>
          <p:cNvSpPr/>
          <p:nvPr/>
        </p:nvSpPr>
        <p:spPr>
          <a:xfrm>
            <a:off x="5905500" y="4291807"/>
            <a:ext cx="779325" cy="677513"/>
          </a:xfrm>
          <a:prstGeom prst="ellipse">
            <a:avLst/>
          </a:prstGeom>
          <a:solidFill>
            <a:srgbClr val="F7941D"/>
          </a:solidFill>
          <a:ln w="28575">
            <a:solidFill>
              <a:srgbClr val="818286"/>
            </a:solidFill>
          </a:ln>
          <a:scene3d>
            <a:camera prst="orthographicFront"/>
            <a:lightRig rig="threePt" dir="t"/>
          </a:scene3d>
          <a:sp3d>
            <a:bevelT prst="convex"/>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VE" sz="2800" b="1" dirty="0" smtClean="0"/>
              <a:t>10</a:t>
            </a:r>
            <a:endParaRPr lang="es-VE" sz="2800" b="1" dirty="0"/>
          </a:p>
        </p:txBody>
      </p:sp>
    </p:spTree>
    <p:extLst>
      <p:ext uri="{BB962C8B-B14F-4D97-AF65-F5344CB8AC3E}">
        <p14:creationId xmlns:p14="http://schemas.microsoft.com/office/powerpoint/2010/main" val="1913976146"/>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lstStyle/>
          <a:p>
            <a:endParaRPr lang="es-VE"/>
          </a:p>
        </p:txBody>
      </p:sp>
      <p:sp>
        <p:nvSpPr>
          <p:cNvPr id="3" name="Título 2"/>
          <p:cNvSpPr>
            <a:spLocks noGrp="1"/>
          </p:cNvSpPr>
          <p:nvPr>
            <p:ph type="title"/>
          </p:nvPr>
        </p:nvSpPr>
        <p:spPr/>
        <p:txBody>
          <a:bodyPr/>
          <a:lstStyle/>
          <a:p>
            <a:r>
              <a:rPr lang="es-VE" dirty="0" err="1"/>
              <a:t>Starting</a:t>
            </a:r>
            <a:r>
              <a:rPr lang="es-VE" dirty="0"/>
              <a:t> and </a:t>
            </a:r>
            <a:r>
              <a:rPr lang="es-VE" dirty="0" err="1"/>
              <a:t>stopping</a:t>
            </a:r>
            <a:r>
              <a:rPr lang="es-VE" dirty="0"/>
              <a:t> </a:t>
            </a:r>
            <a:r>
              <a:rPr lang="es-VE" dirty="0" err="1"/>
              <a:t>privilege</a:t>
            </a:r>
            <a:r>
              <a:rPr lang="es-VE" dirty="0"/>
              <a:t> </a:t>
            </a:r>
            <a:r>
              <a:rPr lang="es-VE" dirty="0" err="1"/>
              <a:t>analysis</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pPr/>
              <a:t>144</a:t>
            </a:fld>
            <a:endParaRPr lang="es-VE" dirty="0"/>
          </a:p>
        </p:txBody>
      </p:sp>
      <p:pic>
        <p:nvPicPr>
          <p:cNvPr id="5" name="Marcador de contenido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814" y="1870821"/>
            <a:ext cx="7830930" cy="3985467"/>
          </a:xfrm>
          <a:prstGeom prst="rect">
            <a:avLst/>
          </a:prstGeom>
          <a:ln>
            <a:solidFill>
              <a:srgbClr val="F7941D"/>
            </a:solidFill>
          </a:ln>
          <a:effectLst>
            <a:outerShdw blurRad="50800" dist="38100" dir="2700000" algn="tl" rotWithShape="0">
              <a:prstClr val="black">
                <a:alpha val="40000"/>
              </a:prstClr>
            </a:outerShdw>
          </a:effectLst>
        </p:spPr>
      </p:pic>
      <p:sp>
        <p:nvSpPr>
          <p:cNvPr id="6" name="CuadroTexto 5"/>
          <p:cNvSpPr txBox="1"/>
          <p:nvPr/>
        </p:nvSpPr>
        <p:spPr>
          <a:xfrm>
            <a:off x="8210549" y="3263389"/>
            <a:ext cx="3636893" cy="1200329"/>
          </a:xfrm>
          <a:prstGeom prst="rect">
            <a:avLst/>
          </a:prstGeom>
          <a:solidFill>
            <a:schemeClr val="bg1"/>
          </a:solidFill>
          <a:ln w="28575">
            <a:solidFill>
              <a:srgbClr val="F7941D"/>
            </a:solidFill>
          </a:ln>
        </p:spPr>
        <p:style>
          <a:lnRef idx="2">
            <a:schemeClr val="accent3"/>
          </a:lnRef>
          <a:fillRef idx="1">
            <a:schemeClr val="lt1"/>
          </a:fillRef>
          <a:effectRef idx="0">
            <a:schemeClr val="accent3"/>
          </a:effectRef>
          <a:fontRef idx="minor">
            <a:schemeClr val="dk1"/>
          </a:fontRef>
        </p:style>
        <p:txBody>
          <a:bodyPr wrap="square" rtlCol="0">
            <a:spAutoFit/>
          </a:bodyPr>
          <a:lstStyle/>
          <a:p>
            <a:r>
              <a:rPr lang="en-US" b="1" dirty="0"/>
              <a:t>You should receive confirmation message that capture has been stopped and that job has been submitted</a:t>
            </a:r>
            <a:endParaRPr lang="es-VE" b="1" dirty="0">
              <a:solidFill>
                <a:schemeClr val="tx1"/>
              </a:solidFill>
            </a:endParaRPr>
          </a:p>
        </p:txBody>
      </p:sp>
      <p:sp>
        <p:nvSpPr>
          <p:cNvPr id="7" name="Elipse 6"/>
          <p:cNvSpPr/>
          <p:nvPr/>
        </p:nvSpPr>
        <p:spPr>
          <a:xfrm>
            <a:off x="7455158" y="3522946"/>
            <a:ext cx="794430" cy="677513"/>
          </a:xfrm>
          <a:prstGeom prst="ellipse">
            <a:avLst/>
          </a:prstGeom>
          <a:solidFill>
            <a:srgbClr val="F7941D"/>
          </a:solidFill>
          <a:ln w="28575">
            <a:solidFill>
              <a:srgbClr val="818286"/>
            </a:solidFill>
          </a:ln>
          <a:scene3d>
            <a:camera prst="orthographicFront"/>
            <a:lightRig rig="threePt" dir="t"/>
          </a:scene3d>
          <a:sp3d>
            <a:bevelT prst="convex"/>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VE" sz="2800" b="1" dirty="0" smtClean="0"/>
              <a:t>11</a:t>
            </a:r>
            <a:endParaRPr lang="es-VE" sz="2800" b="1" dirty="0"/>
          </a:p>
        </p:txBody>
      </p:sp>
    </p:spTree>
    <p:extLst>
      <p:ext uri="{BB962C8B-B14F-4D97-AF65-F5344CB8AC3E}">
        <p14:creationId xmlns:p14="http://schemas.microsoft.com/office/powerpoint/2010/main" val="4015634923"/>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lstStyle/>
          <a:p>
            <a:endParaRPr lang="es-VE"/>
          </a:p>
        </p:txBody>
      </p:sp>
      <p:sp>
        <p:nvSpPr>
          <p:cNvPr id="3" name="Título 2"/>
          <p:cNvSpPr>
            <a:spLocks noGrp="1"/>
          </p:cNvSpPr>
          <p:nvPr>
            <p:ph type="title"/>
          </p:nvPr>
        </p:nvSpPr>
        <p:spPr/>
        <p:txBody>
          <a:bodyPr/>
          <a:lstStyle/>
          <a:p>
            <a:r>
              <a:rPr lang="es-VE" dirty="0" err="1"/>
              <a:t>Starting</a:t>
            </a:r>
            <a:r>
              <a:rPr lang="es-VE" dirty="0"/>
              <a:t> and </a:t>
            </a:r>
            <a:r>
              <a:rPr lang="es-VE" dirty="0" err="1"/>
              <a:t>stopping</a:t>
            </a:r>
            <a:r>
              <a:rPr lang="es-VE" dirty="0"/>
              <a:t> </a:t>
            </a:r>
            <a:r>
              <a:rPr lang="es-VE" dirty="0" err="1"/>
              <a:t>privilege</a:t>
            </a:r>
            <a:r>
              <a:rPr lang="es-VE" dirty="0"/>
              <a:t> </a:t>
            </a:r>
            <a:r>
              <a:rPr lang="es-VE" dirty="0" err="1"/>
              <a:t>analysis</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pPr/>
              <a:t>145</a:t>
            </a:fld>
            <a:endParaRPr lang="es-VE" dirty="0"/>
          </a:p>
        </p:txBody>
      </p:sp>
      <p:pic>
        <p:nvPicPr>
          <p:cNvPr id="5" name="Imagen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60635" y="2755090"/>
            <a:ext cx="9431514" cy="1490695"/>
          </a:xfrm>
          <a:prstGeom prst="rect">
            <a:avLst/>
          </a:prstGeom>
          <a:ln w="19050">
            <a:solidFill>
              <a:srgbClr val="F7941D"/>
            </a:solidFill>
          </a:ln>
          <a:effectLst>
            <a:outerShdw blurRad="50800" dist="38100" dir="2700000" algn="tl" rotWithShape="0">
              <a:prstClr val="black">
                <a:alpha val="40000"/>
              </a:prstClr>
            </a:outerShdw>
          </a:effectLst>
        </p:spPr>
      </p:pic>
      <p:sp>
        <p:nvSpPr>
          <p:cNvPr id="6" name="CuadroTexto 5"/>
          <p:cNvSpPr txBox="1"/>
          <p:nvPr/>
        </p:nvSpPr>
        <p:spPr>
          <a:xfrm>
            <a:off x="186596" y="3311287"/>
            <a:ext cx="1777140" cy="369332"/>
          </a:xfrm>
          <a:prstGeom prst="rect">
            <a:avLst/>
          </a:prstGeom>
          <a:solidFill>
            <a:schemeClr val="bg1"/>
          </a:solidFill>
          <a:ln w="28575">
            <a:solidFill>
              <a:srgbClr val="F7941D"/>
            </a:solidFill>
          </a:ln>
        </p:spPr>
        <p:style>
          <a:lnRef idx="2">
            <a:schemeClr val="accent3"/>
          </a:lnRef>
          <a:fillRef idx="1">
            <a:schemeClr val="lt1"/>
          </a:fillRef>
          <a:effectRef idx="0">
            <a:schemeClr val="accent3"/>
          </a:effectRef>
          <a:fontRef idx="minor">
            <a:schemeClr val="dk1"/>
          </a:fontRef>
        </p:style>
        <p:txBody>
          <a:bodyPr wrap="square" rtlCol="0">
            <a:spAutoFit/>
          </a:bodyPr>
          <a:lstStyle/>
          <a:p>
            <a:r>
              <a:rPr lang="es-VE" b="1" dirty="0" err="1"/>
              <a:t>Refresh</a:t>
            </a:r>
            <a:r>
              <a:rPr lang="es-VE" b="1" dirty="0"/>
              <a:t> page</a:t>
            </a:r>
            <a:endParaRPr lang="en-US" b="1" dirty="0"/>
          </a:p>
        </p:txBody>
      </p:sp>
      <p:sp>
        <p:nvSpPr>
          <p:cNvPr id="7" name="Elipse 6"/>
          <p:cNvSpPr/>
          <p:nvPr/>
        </p:nvSpPr>
        <p:spPr>
          <a:xfrm>
            <a:off x="1889193" y="3161681"/>
            <a:ext cx="796857" cy="677513"/>
          </a:xfrm>
          <a:prstGeom prst="ellipse">
            <a:avLst/>
          </a:prstGeom>
          <a:solidFill>
            <a:srgbClr val="F7941D"/>
          </a:solidFill>
          <a:ln w="28575">
            <a:solidFill>
              <a:srgbClr val="818286"/>
            </a:solidFill>
          </a:ln>
          <a:scene3d>
            <a:camera prst="orthographicFront"/>
            <a:lightRig rig="threePt" dir="t"/>
          </a:scene3d>
          <a:sp3d>
            <a:bevelT prst="convex"/>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VE" sz="2800" b="1" dirty="0" smtClean="0"/>
              <a:t>12</a:t>
            </a:r>
            <a:endParaRPr lang="es-VE" sz="2800" b="1" dirty="0"/>
          </a:p>
        </p:txBody>
      </p:sp>
    </p:spTree>
    <p:extLst>
      <p:ext uri="{BB962C8B-B14F-4D97-AF65-F5344CB8AC3E}">
        <p14:creationId xmlns:p14="http://schemas.microsoft.com/office/powerpoint/2010/main" val="3646398285"/>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lstStyle/>
          <a:p>
            <a:r>
              <a:rPr lang="en-US" dirty="0" smtClean="0"/>
              <a:t>You'll </a:t>
            </a:r>
            <a:r>
              <a:rPr lang="en-US" dirty="0"/>
              <a:t>view collected data about the usage of system privileges during a capture interval.</a:t>
            </a:r>
          </a:p>
          <a:p>
            <a:endParaRPr lang="en-US" dirty="0"/>
          </a:p>
          <a:p>
            <a:r>
              <a:rPr lang="en-US" dirty="0"/>
              <a:t>You'll need an existing user who can create a privilege analysis policy (has the </a:t>
            </a:r>
            <a:r>
              <a:rPr lang="en-US" dirty="0" smtClean="0">
                <a:solidFill>
                  <a:srgbClr val="F7941D"/>
                </a:solidFill>
              </a:rPr>
              <a:t>CAPTURE_ADMIN</a:t>
            </a:r>
            <a:r>
              <a:rPr lang="en-US" dirty="0" smtClean="0"/>
              <a:t> role </a:t>
            </a:r>
            <a:r>
              <a:rPr lang="en-US" dirty="0"/>
              <a:t>and the </a:t>
            </a:r>
            <a:r>
              <a:rPr lang="en-US" dirty="0">
                <a:solidFill>
                  <a:srgbClr val="F7941D"/>
                </a:solidFill>
              </a:rPr>
              <a:t>SELECT ANY </a:t>
            </a:r>
            <a:r>
              <a:rPr lang="en-US" dirty="0" smtClean="0">
                <a:solidFill>
                  <a:srgbClr val="F7941D"/>
                </a:solidFill>
              </a:rPr>
              <a:t>DICTIONARY </a:t>
            </a:r>
            <a:r>
              <a:rPr lang="en-US" dirty="0"/>
              <a:t>privilege), for example, the </a:t>
            </a:r>
            <a:r>
              <a:rPr lang="en-US" dirty="0">
                <a:solidFill>
                  <a:srgbClr val="F7941D"/>
                </a:solidFill>
              </a:rPr>
              <a:t>SYSTEM</a:t>
            </a:r>
            <a:r>
              <a:rPr lang="en-US" dirty="0"/>
              <a:t> user.</a:t>
            </a:r>
          </a:p>
          <a:p>
            <a:endParaRPr lang="en-US" dirty="0"/>
          </a:p>
          <a:p>
            <a:endParaRPr lang="es-VE" dirty="0"/>
          </a:p>
        </p:txBody>
      </p:sp>
      <p:sp>
        <p:nvSpPr>
          <p:cNvPr id="3" name="Título 2"/>
          <p:cNvSpPr>
            <a:spLocks noGrp="1"/>
          </p:cNvSpPr>
          <p:nvPr>
            <p:ph type="title"/>
          </p:nvPr>
        </p:nvSpPr>
        <p:spPr/>
        <p:txBody>
          <a:bodyPr/>
          <a:lstStyle/>
          <a:p>
            <a:r>
              <a:rPr lang="en-US" dirty="0"/>
              <a:t>Reporting on used system </a:t>
            </a:r>
            <a:r>
              <a:rPr lang="en-US" dirty="0" smtClean="0"/>
              <a:t>privileges</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pPr/>
              <a:t>146</a:t>
            </a:fld>
            <a:endParaRPr lang="es-VE" dirty="0"/>
          </a:p>
        </p:txBody>
      </p:sp>
    </p:spTree>
    <p:extLst>
      <p:ext uri="{BB962C8B-B14F-4D97-AF65-F5344CB8AC3E}">
        <p14:creationId xmlns:p14="http://schemas.microsoft.com/office/powerpoint/2010/main" val="281442897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lstStyle/>
          <a:p>
            <a:endParaRPr lang="es-VE" dirty="0"/>
          </a:p>
        </p:txBody>
      </p:sp>
      <p:sp>
        <p:nvSpPr>
          <p:cNvPr id="3" name="Título 2"/>
          <p:cNvSpPr>
            <a:spLocks noGrp="1"/>
          </p:cNvSpPr>
          <p:nvPr>
            <p:ph type="title"/>
          </p:nvPr>
        </p:nvSpPr>
        <p:spPr/>
        <p:txBody>
          <a:bodyPr/>
          <a:lstStyle/>
          <a:p>
            <a:r>
              <a:rPr lang="en-US" dirty="0"/>
              <a:t>Reporting on used system privileges</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pPr/>
              <a:t>147</a:t>
            </a:fld>
            <a:endParaRPr lang="es-VE" dirty="0"/>
          </a:p>
        </p:txBody>
      </p:sp>
      <p:pic>
        <p:nvPicPr>
          <p:cNvPr id="5" name="Marcador de contenido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237" y="2111615"/>
            <a:ext cx="8145765" cy="2777645"/>
          </a:xfrm>
          <a:prstGeom prst="rect">
            <a:avLst/>
          </a:prstGeom>
          <a:ln>
            <a:solidFill>
              <a:srgbClr val="F7941D"/>
            </a:solidFill>
          </a:ln>
          <a:effectLst>
            <a:outerShdw blurRad="50800" dist="38100" dir="2700000" algn="tl" rotWithShape="0">
              <a:prstClr val="black">
                <a:alpha val="40000"/>
              </a:prstClr>
            </a:outerShdw>
          </a:effectLst>
        </p:spPr>
      </p:pic>
      <p:sp>
        <p:nvSpPr>
          <p:cNvPr id="6" name="CuadroTexto 5"/>
          <p:cNvSpPr txBox="1"/>
          <p:nvPr/>
        </p:nvSpPr>
        <p:spPr>
          <a:xfrm>
            <a:off x="8592125" y="2623275"/>
            <a:ext cx="3403809" cy="1754326"/>
          </a:xfrm>
          <a:prstGeom prst="rect">
            <a:avLst/>
          </a:prstGeom>
          <a:solidFill>
            <a:schemeClr val="bg1"/>
          </a:solidFill>
          <a:ln w="28575">
            <a:solidFill>
              <a:srgbClr val="F7941D"/>
            </a:solidFill>
          </a:ln>
        </p:spPr>
        <p:style>
          <a:lnRef idx="2">
            <a:schemeClr val="accent3"/>
          </a:lnRef>
          <a:fillRef idx="1">
            <a:schemeClr val="lt1"/>
          </a:fillRef>
          <a:effectRef idx="0">
            <a:schemeClr val="accent3"/>
          </a:effectRef>
          <a:fontRef idx="minor">
            <a:schemeClr val="dk1"/>
          </a:fontRef>
        </p:style>
        <p:txBody>
          <a:bodyPr wrap="square" rtlCol="0">
            <a:spAutoFit/>
          </a:bodyPr>
          <a:lstStyle/>
          <a:p>
            <a:r>
              <a:rPr lang="en-US" b="1" dirty="0"/>
              <a:t>In EM 12c, after you have generated the report, select the policy and from </a:t>
            </a:r>
            <a:r>
              <a:rPr lang="en-US" b="1" dirty="0">
                <a:solidFill>
                  <a:srgbClr val="F7941D"/>
                </a:solidFill>
              </a:rPr>
              <a:t>Actions</a:t>
            </a:r>
            <a:r>
              <a:rPr lang="en-US" b="1" dirty="0"/>
              <a:t> drop-down menu, select </a:t>
            </a:r>
            <a:r>
              <a:rPr lang="en-US" b="1" dirty="0">
                <a:solidFill>
                  <a:srgbClr val="F7941D"/>
                </a:solidFill>
              </a:rPr>
              <a:t>Reports</a:t>
            </a:r>
            <a:r>
              <a:rPr lang="en-US" b="1" dirty="0"/>
              <a:t>. The </a:t>
            </a:r>
            <a:r>
              <a:rPr lang="en-US" b="1" dirty="0">
                <a:solidFill>
                  <a:srgbClr val="F7941D"/>
                </a:solidFill>
              </a:rPr>
              <a:t>Usage Summary </a:t>
            </a:r>
            <a:r>
              <a:rPr lang="en-US" b="1" dirty="0"/>
              <a:t>report will open</a:t>
            </a:r>
            <a:endParaRPr lang="es-VE" b="1" dirty="0">
              <a:solidFill>
                <a:srgbClr val="F7941D"/>
              </a:solidFill>
            </a:endParaRPr>
          </a:p>
        </p:txBody>
      </p:sp>
      <p:sp>
        <p:nvSpPr>
          <p:cNvPr id="7" name="Elipse 6"/>
          <p:cNvSpPr/>
          <p:nvPr/>
        </p:nvSpPr>
        <p:spPr>
          <a:xfrm>
            <a:off x="7966606" y="3161681"/>
            <a:ext cx="682487" cy="677513"/>
          </a:xfrm>
          <a:prstGeom prst="ellipse">
            <a:avLst/>
          </a:prstGeom>
          <a:solidFill>
            <a:srgbClr val="F7941D"/>
          </a:solidFill>
          <a:ln w="28575">
            <a:solidFill>
              <a:srgbClr val="818286"/>
            </a:solidFill>
          </a:ln>
          <a:scene3d>
            <a:camera prst="orthographicFront"/>
            <a:lightRig rig="threePt" dir="t"/>
          </a:scene3d>
          <a:sp3d>
            <a:bevelT prst="convex"/>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VE" sz="2800" b="1" dirty="0"/>
              <a:t>1</a:t>
            </a:r>
          </a:p>
        </p:txBody>
      </p:sp>
    </p:spTree>
    <p:extLst>
      <p:ext uri="{BB962C8B-B14F-4D97-AF65-F5344CB8AC3E}">
        <p14:creationId xmlns:p14="http://schemas.microsoft.com/office/powerpoint/2010/main" val="3474731424"/>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lstStyle/>
          <a:p>
            <a:endParaRPr lang="es-VE"/>
          </a:p>
        </p:txBody>
      </p:sp>
      <p:sp>
        <p:nvSpPr>
          <p:cNvPr id="3" name="Título 2"/>
          <p:cNvSpPr>
            <a:spLocks noGrp="1"/>
          </p:cNvSpPr>
          <p:nvPr>
            <p:ph type="title"/>
          </p:nvPr>
        </p:nvSpPr>
        <p:spPr/>
        <p:txBody>
          <a:bodyPr/>
          <a:lstStyle/>
          <a:p>
            <a:r>
              <a:rPr lang="en-US" dirty="0"/>
              <a:t>Reporting on used system privileges</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pPr/>
              <a:t>148</a:t>
            </a:fld>
            <a:endParaRPr lang="es-VE" dirty="0"/>
          </a:p>
        </p:txBody>
      </p:sp>
      <p:pic>
        <p:nvPicPr>
          <p:cNvPr id="7" name="Imagen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71444" y="1290571"/>
            <a:ext cx="8120705" cy="5097245"/>
          </a:xfrm>
          <a:prstGeom prst="rect">
            <a:avLst/>
          </a:prstGeom>
          <a:ln w="19050">
            <a:solidFill>
              <a:srgbClr val="F7941D"/>
            </a:solidFill>
          </a:ln>
          <a:effectLst>
            <a:outerShdw blurRad="50800" dist="38100" dir="2700000" algn="tl" rotWithShape="0">
              <a:prstClr val="black">
                <a:alpha val="40000"/>
              </a:prstClr>
            </a:outerShdw>
          </a:effectLst>
        </p:spPr>
      </p:pic>
      <p:sp>
        <p:nvSpPr>
          <p:cNvPr id="5" name="CuadroTexto 4"/>
          <p:cNvSpPr txBox="1"/>
          <p:nvPr/>
        </p:nvSpPr>
        <p:spPr>
          <a:xfrm>
            <a:off x="264628" y="2623275"/>
            <a:ext cx="3101530" cy="1754326"/>
          </a:xfrm>
          <a:prstGeom prst="rect">
            <a:avLst/>
          </a:prstGeom>
          <a:solidFill>
            <a:schemeClr val="bg1"/>
          </a:solidFill>
          <a:ln w="28575">
            <a:solidFill>
              <a:srgbClr val="F7941D"/>
            </a:solidFill>
          </a:ln>
        </p:spPr>
        <p:style>
          <a:lnRef idx="2">
            <a:schemeClr val="accent3"/>
          </a:lnRef>
          <a:fillRef idx="1">
            <a:schemeClr val="lt1"/>
          </a:fillRef>
          <a:effectRef idx="0">
            <a:schemeClr val="accent3"/>
          </a:effectRef>
          <a:fontRef idx="minor">
            <a:schemeClr val="dk1"/>
          </a:fontRef>
        </p:style>
        <p:txBody>
          <a:bodyPr wrap="square" rtlCol="0">
            <a:spAutoFit/>
          </a:bodyPr>
          <a:lstStyle/>
          <a:p>
            <a:r>
              <a:rPr lang="en-US" b="1" dirty="0"/>
              <a:t>Click on the tab </a:t>
            </a:r>
            <a:r>
              <a:rPr lang="en-US" b="1" dirty="0">
                <a:solidFill>
                  <a:srgbClr val="F7941D"/>
                </a:solidFill>
              </a:rPr>
              <a:t>Used</a:t>
            </a:r>
            <a:r>
              <a:rPr lang="en-US" b="1" dirty="0"/>
              <a:t> and choose </a:t>
            </a:r>
            <a:r>
              <a:rPr lang="en-US" b="1" dirty="0">
                <a:solidFill>
                  <a:srgbClr val="F7941D"/>
                </a:solidFill>
              </a:rPr>
              <a:t>All</a:t>
            </a:r>
            <a:r>
              <a:rPr lang="en-US" b="1" dirty="0"/>
              <a:t> for </a:t>
            </a:r>
            <a:r>
              <a:rPr lang="en-US" b="1" dirty="0">
                <a:solidFill>
                  <a:srgbClr val="F7941D"/>
                </a:solidFill>
              </a:rPr>
              <a:t>Match</a:t>
            </a:r>
            <a:r>
              <a:rPr lang="en-US" b="1" dirty="0"/>
              <a:t> radio button, </a:t>
            </a:r>
            <a:r>
              <a:rPr lang="en-US" b="1" dirty="0">
                <a:solidFill>
                  <a:srgbClr val="F7941D"/>
                </a:solidFill>
              </a:rPr>
              <a:t>Policy</a:t>
            </a:r>
            <a:r>
              <a:rPr lang="en-US" b="1" dirty="0"/>
              <a:t>: </a:t>
            </a:r>
            <a:r>
              <a:rPr lang="en-US" b="1" dirty="0">
                <a:solidFill>
                  <a:srgbClr val="F7941D"/>
                </a:solidFill>
              </a:rPr>
              <a:t>ALL_PRIV_POL</a:t>
            </a:r>
            <a:r>
              <a:rPr lang="en-US" b="1" dirty="0"/>
              <a:t>, </a:t>
            </a:r>
            <a:r>
              <a:rPr lang="en-US" b="1" dirty="0">
                <a:solidFill>
                  <a:srgbClr val="F7941D"/>
                </a:solidFill>
              </a:rPr>
              <a:t>User Name: ALAN</a:t>
            </a:r>
            <a:r>
              <a:rPr lang="en-US" b="1" dirty="0"/>
              <a:t>, and click on the </a:t>
            </a:r>
            <a:r>
              <a:rPr lang="en-US" b="1" dirty="0">
                <a:solidFill>
                  <a:srgbClr val="F7941D"/>
                </a:solidFill>
              </a:rPr>
              <a:t>Search</a:t>
            </a:r>
            <a:r>
              <a:rPr lang="en-US" b="1" dirty="0"/>
              <a:t> button.</a:t>
            </a:r>
          </a:p>
        </p:txBody>
      </p:sp>
      <p:sp>
        <p:nvSpPr>
          <p:cNvPr id="6" name="Elipse 5"/>
          <p:cNvSpPr/>
          <p:nvPr/>
        </p:nvSpPr>
        <p:spPr>
          <a:xfrm>
            <a:off x="3299483" y="3161681"/>
            <a:ext cx="722314" cy="677513"/>
          </a:xfrm>
          <a:prstGeom prst="ellipse">
            <a:avLst/>
          </a:prstGeom>
          <a:solidFill>
            <a:srgbClr val="F7941D"/>
          </a:solidFill>
          <a:ln w="28575">
            <a:solidFill>
              <a:srgbClr val="818286"/>
            </a:solidFill>
          </a:ln>
          <a:scene3d>
            <a:camera prst="orthographicFront"/>
            <a:lightRig rig="threePt" dir="t"/>
          </a:scene3d>
          <a:sp3d>
            <a:bevelT prst="convex"/>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VE" sz="2800" b="1" dirty="0" smtClean="0"/>
              <a:t>2</a:t>
            </a:r>
            <a:endParaRPr lang="es-VE" sz="2800" b="1" dirty="0"/>
          </a:p>
        </p:txBody>
      </p:sp>
    </p:spTree>
    <p:extLst>
      <p:ext uri="{BB962C8B-B14F-4D97-AF65-F5344CB8AC3E}">
        <p14:creationId xmlns:p14="http://schemas.microsoft.com/office/powerpoint/2010/main" val="2032125625"/>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lstStyle/>
          <a:p>
            <a:endParaRPr lang="es-VE" dirty="0"/>
          </a:p>
        </p:txBody>
      </p:sp>
      <p:sp>
        <p:nvSpPr>
          <p:cNvPr id="3" name="Título 2"/>
          <p:cNvSpPr>
            <a:spLocks noGrp="1"/>
          </p:cNvSpPr>
          <p:nvPr>
            <p:ph type="title"/>
          </p:nvPr>
        </p:nvSpPr>
        <p:spPr/>
        <p:txBody>
          <a:bodyPr/>
          <a:lstStyle/>
          <a:p>
            <a:r>
              <a:rPr lang="en-US" dirty="0"/>
              <a:t>Reporting on used system privileges</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pPr/>
              <a:t>149</a:t>
            </a:fld>
            <a:endParaRPr lang="es-VE" dirty="0"/>
          </a:p>
        </p:txBody>
      </p:sp>
      <p:pic>
        <p:nvPicPr>
          <p:cNvPr id="5" name="Marcador de contenido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735" y="1774945"/>
            <a:ext cx="8282364" cy="3450985"/>
          </a:xfrm>
          <a:prstGeom prst="rect">
            <a:avLst/>
          </a:prstGeom>
          <a:ln>
            <a:solidFill>
              <a:srgbClr val="F7941D"/>
            </a:solidFill>
          </a:ln>
          <a:effectLst>
            <a:outerShdw blurRad="50800" dist="38100" dir="2700000" algn="tl" rotWithShape="0">
              <a:prstClr val="black">
                <a:alpha val="40000"/>
              </a:prstClr>
            </a:outerShdw>
          </a:effectLst>
        </p:spPr>
      </p:pic>
      <p:sp>
        <p:nvSpPr>
          <p:cNvPr id="6" name="CuadroTexto 5"/>
          <p:cNvSpPr txBox="1"/>
          <p:nvPr/>
        </p:nvSpPr>
        <p:spPr>
          <a:xfrm>
            <a:off x="8592125" y="2464699"/>
            <a:ext cx="3561135" cy="1754326"/>
          </a:xfrm>
          <a:prstGeom prst="rect">
            <a:avLst/>
          </a:prstGeom>
          <a:solidFill>
            <a:schemeClr val="bg1"/>
          </a:solidFill>
          <a:ln w="28575">
            <a:solidFill>
              <a:srgbClr val="F7941D"/>
            </a:solidFill>
          </a:ln>
        </p:spPr>
        <p:style>
          <a:lnRef idx="2">
            <a:schemeClr val="accent3"/>
          </a:lnRef>
          <a:fillRef idx="1">
            <a:schemeClr val="lt1"/>
          </a:fillRef>
          <a:effectRef idx="0">
            <a:schemeClr val="accent3"/>
          </a:effectRef>
          <a:fontRef idx="minor">
            <a:schemeClr val="dk1"/>
          </a:fontRef>
        </p:style>
        <p:txBody>
          <a:bodyPr wrap="square" rtlCol="0">
            <a:spAutoFit/>
          </a:bodyPr>
          <a:lstStyle/>
          <a:p>
            <a:r>
              <a:rPr lang="en-US" b="1" dirty="0"/>
              <a:t>If you haven't generated report for the role policy, do it now and return to this tab (the </a:t>
            </a:r>
            <a:r>
              <a:rPr lang="en-US" b="1" dirty="0">
                <a:solidFill>
                  <a:srgbClr val="F7941D"/>
                </a:solidFill>
              </a:rPr>
              <a:t>Used</a:t>
            </a:r>
            <a:r>
              <a:rPr lang="en-US" b="1" dirty="0"/>
              <a:t> tab). Find all records generated by </a:t>
            </a:r>
            <a:r>
              <a:rPr lang="en-US" b="1" dirty="0">
                <a:solidFill>
                  <a:srgbClr val="F7941D"/>
                </a:solidFill>
              </a:rPr>
              <a:t>ROLE_PRIV_POL</a:t>
            </a:r>
            <a:r>
              <a:rPr lang="en-US" b="1" dirty="0"/>
              <a:t> for user </a:t>
            </a:r>
            <a:r>
              <a:rPr lang="en-US" b="1" dirty="0">
                <a:solidFill>
                  <a:srgbClr val="F7941D"/>
                </a:solidFill>
              </a:rPr>
              <a:t>Nick</a:t>
            </a:r>
            <a:r>
              <a:rPr lang="en-US" b="1" dirty="0"/>
              <a:t> (who has a DBA role). </a:t>
            </a:r>
            <a:endParaRPr lang="es-VE" b="1" dirty="0">
              <a:solidFill>
                <a:srgbClr val="F7941D"/>
              </a:solidFill>
            </a:endParaRPr>
          </a:p>
        </p:txBody>
      </p:sp>
      <p:sp>
        <p:nvSpPr>
          <p:cNvPr id="7" name="Elipse 6"/>
          <p:cNvSpPr/>
          <p:nvPr/>
        </p:nvSpPr>
        <p:spPr>
          <a:xfrm>
            <a:off x="7966605" y="3003106"/>
            <a:ext cx="682487" cy="677513"/>
          </a:xfrm>
          <a:prstGeom prst="ellipse">
            <a:avLst/>
          </a:prstGeom>
          <a:solidFill>
            <a:srgbClr val="F7941D"/>
          </a:solidFill>
          <a:ln w="28575">
            <a:solidFill>
              <a:srgbClr val="818286"/>
            </a:solidFill>
          </a:ln>
          <a:scene3d>
            <a:camera prst="orthographicFront"/>
            <a:lightRig rig="threePt" dir="t"/>
          </a:scene3d>
          <a:sp3d>
            <a:bevelT prst="convex"/>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VE" sz="2800" b="1" dirty="0"/>
              <a:t>3</a:t>
            </a:r>
          </a:p>
        </p:txBody>
      </p:sp>
    </p:spTree>
    <p:extLst>
      <p:ext uri="{BB962C8B-B14F-4D97-AF65-F5344CB8AC3E}">
        <p14:creationId xmlns:p14="http://schemas.microsoft.com/office/powerpoint/2010/main" val="42173942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Oracle Audit Vault</a:t>
            </a:r>
            <a:endParaRPr lang="en-US" dirty="0"/>
          </a:p>
        </p:txBody>
      </p:sp>
      <p:sp>
        <p:nvSpPr>
          <p:cNvPr id="4" name="Slide Number Placeholder 3"/>
          <p:cNvSpPr>
            <a:spLocks noGrp="1"/>
          </p:cNvSpPr>
          <p:nvPr>
            <p:ph type="sldNum" sz="quarter" idx="12"/>
          </p:nvPr>
        </p:nvSpPr>
        <p:spPr/>
        <p:txBody>
          <a:bodyPr/>
          <a:lstStyle/>
          <a:p>
            <a:fld id="{5C6DB8CB-8B72-460F-B4E4-6A15EEC341A1}" type="slidenum">
              <a:rPr lang="es-VE" smtClean="0"/>
              <a:pPr/>
              <a:t>15</a:t>
            </a:fld>
            <a:endParaRPr lang="es-VE" dirty="0"/>
          </a:p>
        </p:txBody>
      </p:sp>
      <p:sp>
        <p:nvSpPr>
          <p:cNvPr id="5" name="Content Placeholder 4"/>
          <p:cNvSpPr>
            <a:spLocks noGrp="1"/>
          </p:cNvSpPr>
          <p:nvPr>
            <p:ph idx="1"/>
          </p:nvPr>
        </p:nvSpPr>
        <p:spPr/>
        <p:txBody>
          <a:bodyPr/>
          <a:lstStyle/>
          <a:p>
            <a:r>
              <a:rPr lang="en-US" dirty="0" smtClean="0"/>
              <a:t>Audit Vault</a:t>
            </a:r>
          </a:p>
          <a:p>
            <a:pPr lvl="1"/>
            <a:r>
              <a:rPr lang="en-US" dirty="0" smtClean="0"/>
              <a:t>Database repository that stores consolidated audit information</a:t>
            </a:r>
          </a:p>
          <a:p>
            <a:pPr lvl="1"/>
            <a:r>
              <a:rPr lang="en-US" dirty="0" smtClean="0"/>
              <a:t>Enabled via lightweight agents</a:t>
            </a:r>
          </a:p>
          <a:p>
            <a:pPr lvl="1"/>
            <a:r>
              <a:rPr lang="en-US" dirty="0" smtClean="0"/>
              <a:t>Audit information from many different:</a:t>
            </a:r>
          </a:p>
          <a:p>
            <a:pPr lvl="2"/>
            <a:r>
              <a:rPr lang="en-US" dirty="0" smtClean="0"/>
              <a:t>Databases</a:t>
            </a:r>
          </a:p>
          <a:p>
            <a:pPr lvl="2"/>
            <a:r>
              <a:rPr lang="en-US" dirty="0" smtClean="0"/>
              <a:t>File systems</a:t>
            </a:r>
          </a:p>
          <a:p>
            <a:pPr lvl="2"/>
            <a:r>
              <a:rPr lang="en-US" dirty="0" smtClean="0"/>
              <a:t>Applications</a:t>
            </a:r>
          </a:p>
          <a:p>
            <a:pPr lvl="1"/>
            <a:r>
              <a:rPr lang="en-US" dirty="0" smtClean="0"/>
              <a:t>Single source of audit data</a:t>
            </a:r>
          </a:p>
        </p:txBody>
      </p:sp>
    </p:spTree>
    <p:extLst>
      <p:ext uri="{BB962C8B-B14F-4D97-AF65-F5344CB8AC3E}">
        <p14:creationId xmlns:p14="http://schemas.microsoft.com/office/powerpoint/2010/main" val="122086361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lstStyle/>
          <a:p>
            <a:r>
              <a:rPr lang="en-US" dirty="0" smtClean="0"/>
              <a:t>You'll </a:t>
            </a:r>
            <a:r>
              <a:rPr lang="en-US" dirty="0"/>
              <a:t>view collected data about the usage of object privileges during the capture interval.</a:t>
            </a:r>
          </a:p>
          <a:p>
            <a:endParaRPr lang="en-US" dirty="0"/>
          </a:p>
          <a:p>
            <a:r>
              <a:rPr lang="en-US" dirty="0"/>
              <a:t>You'll need an existing user who can create a privilege analysis policy (has the </a:t>
            </a:r>
            <a:r>
              <a:rPr lang="en-US" dirty="0">
                <a:solidFill>
                  <a:srgbClr val="F7941D"/>
                </a:solidFill>
              </a:rPr>
              <a:t>CAPTURE_ADMIN</a:t>
            </a:r>
            <a:r>
              <a:rPr lang="en-US" dirty="0"/>
              <a:t> role and the </a:t>
            </a:r>
            <a:r>
              <a:rPr lang="en-US" dirty="0" smtClean="0">
                <a:solidFill>
                  <a:srgbClr val="F7941D"/>
                </a:solidFill>
              </a:rPr>
              <a:t>SELECT ANY DICTIONARY </a:t>
            </a:r>
            <a:r>
              <a:rPr lang="en-US" dirty="0" smtClean="0"/>
              <a:t>privilege</a:t>
            </a:r>
            <a:r>
              <a:rPr lang="en-US" dirty="0"/>
              <a:t>), for example, the </a:t>
            </a:r>
            <a:r>
              <a:rPr lang="en-US" dirty="0" smtClean="0">
                <a:solidFill>
                  <a:srgbClr val="F7941D"/>
                </a:solidFill>
              </a:rPr>
              <a:t>SYSTEM</a:t>
            </a:r>
            <a:r>
              <a:rPr lang="en-US" dirty="0" smtClean="0"/>
              <a:t> </a:t>
            </a:r>
            <a:r>
              <a:rPr lang="en-US" dirty="0"/>
              <a:t>user.</a:t>
            </a:r>
          </a:p>
          <a:p>
            <a:endParaRPr lang="en-US" dirty="0"/>
          </a:p>
          <a:p>
            <a:endParaRPr lang="es-VE" dirty="0"/>
          </a:p>
        </p:txBody>
      </p:sp>
      <p:sp>
        <p:nvSpPr>
          <p:cNvPr id="3" name="Título 2"/>
          <p:cNvSpPr>
            <a:spLocks noGrp="1"/>
          </p:cNvSpPr>
          <p:nvPr>
            <p:ph type="title"/>
          </p:nvPr>
        </p:nvSpPr>
        <p:spPr/>
        <p:txBody>
          <a:bodyPr/>
          <a:lstStyle/>
          <a:p>
            <a:r>
              <a:rPr lang="en-US" dirty="0"/>
              <a:t>Reporting on used object </a:t>
            </a:r>
            <a:r>
              <a:rPr lang="en-US" dirty="0" smtClean="0"/>
              <a:t>privileges</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pPr/>
              <a:t>150</a:t>
            </a:fld>
            <a:endParaRPr lang="es-VE" dirty="0"/>
          </a:p>
        </p:txBody>
      </p:sp>
    </p:spTree>
    <p:extLst>
      <p:ext uri="{BB962C8B-B14F-4D97-AF65-F5344CB8AC3E}">
        <p14:creationId xmlns:p14="http://schemas.microsoft.com/office/powerpoint/2010/main" val="610961506"/>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lstStyle/>
          <a:p>
            <a:endParaRPr lang="es-VE"/>
          </a:p>
        </p:txBody>
      </p:sp>
      <p:sp>
        <p:nvSpPr>
          <p:cNvPr id="3" name="Título 2"/>
          <p:cNvSpPr>
            <a:spLocks noGrp="1"/>
          </p:cNvSpPr>
          <p:nvPr>
            <p:ph type="title"/>
          </p:nvPr>
        </p:nvSpPr>
        <p:spPr/>
        <p:txBody>
          <a:bodyPr/>
          <a:lstStyle/>
          <a:p>
            <a:r>
              <a:rPr lang="en-US" dirty="0"/>
              <a:t>Reporting on used object privileges</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pPr/>
              <a:t>151</a:t>
            </a:fld>
            <a:endParaRPr lang="es-VE" dirty="0"/>
          </a:p>
        </p:txBody>
      </p:sp>
      <p:pic>
        <p:nvPicPr>
          <p:cNvPr id="5" name="Marcador de contenido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811" y="1467449"/>
            <a:ext cx="7559343" cy="4743489"/>
          </a:xfrm>
          <a:prstGeom prst="rect">
            <a:avLst/>
          </a:prstGeom>
          <a:ln>
            <a:solidFill>
              <a:srgbClr val="F7941D"/>
            </a:solidFill>
          </a:ln>
          <a:effectLst>
            <a:outerShdw blurRad="50800" dist="38100" dir="2700000" algn="tl" rotWithShape="0">
              <a:prstClr val="black">
                <a:alpha val="40000"/>
              </a:prstClr>
            </a:outerShdw>
          </a:effectLst>
        </p:spPr>
      </p:pic>
      <p:sp>
        <p:nvSpPr>
          <p:cNvPr id="6" name="CuadroTexto 5"/>
          <p:cNvSpPr txBox="1"/>
          <p:nvPr/>
        </p:nvSpPr>
        <p:spPr>
          <a:xfrm>
            <a:off x="8173025" y="2069276"/>
            <a:ext cx="3822909" cy="2862322"/>
          </a:xfrm>
          <a:prstGeom prst="rect">
            <a:avLst/>
          </a:prstGeom>
          <a:solidFill>
            <a:schemeClr val="bg1"/>
          </a:solidFill>
          <a:ln w="28575">
            <a:solidFill>
              <a:srgbClr val="F7941D"/>
            </a:solidFill>
          </a:ln>
        </p:spPr>
        <p:style>
          <a:lnRef idx="2">
            <a:schemeClr val="accent3"/>
          </a:lnRef>
          <a:fillRef idx="1">
            <a:schemeClr val="lt1"/>
          </a:fillRef>
          <a:effectRef idx="0">
            <a:schemeClr val="accent3"/>
          </a:effectRef>
          <a:fontRef idx="minor">
            <a:schemeClr val="dk1"/>
          </a:fontRef>
        </p:style>
        <p:txBody>
          <a:bodyPr wrap="square" rtlCol="0">
            <a:spAutoFit/>
          </a:bodyPr>
          <a:lstStyle/>
          <a:p>
            <a:r>
              <a:rPr lang="en-US" b="1" dirty="0"/>
              <a:t>In EM 12c, after you have generated the report, select the policy, and from </a:t>
            </a:r>
            <a:r>
              <a:rPr lang="en-US" b="1" dirty="0">
                <a:solidFill>
                  <a:srgbClr val="F7941D"/>
                </a:solidFill>
              </a:rPr>
              <a:t>Actions</a:t>
            </a:r>
            <a:r>
              <a:rPr lang="en-US" b="1" dirty="0"/>
              <a:t> drop-down menu, select </a:t>
            </a:r>
            <a:r>
              <a:rPr lang="en-US" b="1" dirty="0">
                <a:solidFill>
                  <a:srgbClr val="F7941D"/>
                </a:solidFill>
              </a:rPr>
              <a:t>Reports</a:t>
            </a:r>
            <a:r>
              <a:rPr lang="en-US" b="1" dirty="0"/>
              <a:t>. The </a:t>
            </a:r>
            <a:r>
              <a:rPr lang="en-US" b="1" dirty="0">
                <a:solidFill>
                  <a:srgbClr val="F7941D"/>
                </a:solidFill>
              </a:rPr>
              <a:t>Usage Summary </a:t>
            </a:r>
            <a:r>
              <a:rPr lang="en-US" b="1" dirty="0"/>
              <a:t>report will open. Click on the </a:t>
            </a:r>
            <a:r>
              <a:rPr lang="en-US" b="1" dirty="0">
                <a:solidFill>
                  <a:srgbClr val="F7941D"/>
                </a:solidFill>
              </a:rPr>
              <a:t>Used</a:t>
            </a:r>
            <a:r>
              <a:rPr lang="en-US" b="1" dirty="0"/>
              <a:t> tab and verify that the user </a:t>
            </a:r>
            <a:r>
              <a:rPr lang="en-US" b="1" dirty="0">
                <a:solidFill>
                  <a:srgbClr val="F7941D"/>
                </a:solidFill>
              </a:rPr>
              <a:t>Alan</a:t>
            </a:r>
            <a:r>
              <a:rPr lang="en-US" b="1" dirty="0"/>
              <a:t> has used the </a:t>
            </a:r>
            <a:r>
              <a:rPr lang="en-US" b="1" dirty="0">
                <a:solidFill>
                  <a:srgbClr val="F7941D"/>
                </a:solidFill>
              </a:rPr>
              <a:t>SELECT</a:t>
            </a:r>
            <a:r>
              <a:rPr lang="en-US" b="1" dirty="0"/>
              <a:t> and </a:t>
            </a:r>
            <a:r>
              <a:rPr lang="en-US" b="1" dirty="0">
                <a:solidFill>
                  <a:srgbClr val="F7941D"/>
                </a:solidFill>
              </a:rPr>
              <a:t>DELETE</a:t>
            </a:r>
            <a:r>
              <a:rPr lang="en-US" b="1" dirty="0"/>
              <a:t> privileges while </a:t>
            </a:r>
            <a:r>
              <a:rPr lang="en-US" b="1" dirty="0">
                <a:solidFill>
                  <a:srgbClr val="F7941D"/>
                </a:solidFill>
              </a:rPr>
              <a:t>ALL_PRIV_POL</a:t>
            </a:r>
            <a:r>
              <a:rPr lang="en-US" b="1" dirty="0"/>
              <a:t> has been active</a:t>
            </a:r>
            <a:endParaRPr lang="es-VE" b="1" dirty="0">
              <a:solidFill>
                <a:srgbClr val="F7941D"/>
              </a:solidFill>
            </a:endParaRPr>
          </a:p>
        </p:txBody>
      </p:sp>
      <p:sp>
        <p:nvSpPr>
          <p:cNvPr id="7" name="Elipse 6"/>
          <p:cNvSpPr/>
          <p:nvPr/>
        </p:nvSpPr>
        <p:spPr>
          <a:xfrm>
            <a:off x="7547506" y="3161681"/>
            <a:ext cx="682487" cy="677513"/>
          </a:xfrm>
          <a:prstGeom prst="ellipse">
            <a:avLst/>
          </a:prstGeom>
          <a:solidFill>
            <a:srgbClr val="F7941D"/>
          </a:solidFill>
          <a:ln w="28575">
            <a:solidFill>
              <a:srgbClr val="818286"/>
            </a:solidFill>
          </a:ln>
          <a:scene3d>
            <a:camera prst="orthographicFront"/>
            <a:lightRig rig="threePt" dir="t"/>
          </a:scene3d>
          <a:sp3d>
            <a:bevelT prst="convex"/>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VE" sz="2800" b="1" dirty="0"/>
              <a:t>1</a:t>
            </a:r>
          </a:p>
        </p:txBody>
      </p:sp>
    </p:spTree>
    <p:extLst>
      <p:ext uri="{BB962C8B-B14F-4D97-AF65-F5344CB8AC3E}">
        <p14:creationId xmlns:p14="http://schemas.microsoft.com/office/powerpoint/2010/main" val="1470036171"/>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lstStyle/>
          <a:p>
            <a:r>
              <a:rPr lang="en-US" dirty="0" smtClean="0"/>
              <a:t>You'll </a:t>
            </a:r>
            <a:r>
              <a:rPr lang="en-US" dirty="0"/>
              <a:t>view the collected data about the unused system privileges during the capture interval.</a:t>
            </a:r>
          </a:p>
          <a:p>
            <a:pPr marL="0" indent="0">
              <a:buNone/>
            </a:pPr>
            <a:endParaRPr lang="en-US" dirty="0"/>
          </a:p>
          <a:p>
            <a:r>
              <a:rPr lang="en-US" dirty="0"/>
              <a:t>You'll need an existing user who can create a privilege analysis policy (has the </a:t>
            </a:r>
            <a:r>
              <a:rPr lang="en-US" dirty="0">
                <a:solidFill>
                  <a:srgbClr val="F7941D"/>
                </a:solidFill>
              </a:rPr>
              <a:t>CAPTURE_ADMIN</a:t>
            </a:r>
            <a:r>
              <a:rPr lang="en-US" dirty="0"/>
              <a:t> role and the </a:t>
            </a:r>
            <a:r>
              <a:rPr lang="en-US" dirty="0">
                <a:solidFill>
                  <a:srgbClr val="F7941D"/>
                </a:solidFill>
              </a:rPr>
              <a:t>SELECT ANY DICTIONARY </a:t>
            </a:r>
            <a:r>
              <a:rPr lang="en-US" dirty="0"/>
              <a:t>privilege), for example, the </a:t>
            </a:r>
            <a:r>
              <a:rPr lang="en-US" dirty="0">
                <a:solidFill>
                  <a:srgbClr val="F7941D"/>
                </a:solidFill>
              </a:rPr>
              <a:t>SYSTEM</a:t>
            </a:r>
            <a:r>
              <a:rPr lang="en-US" dirty="0"/>
              <a:t> user.</a:t>
            </a:r>
          </a:p>
          <a:p>
            <a:endParaRPr lang="en-US" dirty="0"/>
          </a:p>
          <a:p>
            <a:endParaRPr lang="es-VE" dirty="0"/>
          </a:p>
        </p:txBody>
      </p:sp>
      <p:sp>
        <p:nvSpPr>
          <p:cNvPr id="3" name="Título 2"/>
          <p:cNvSpPr>
            <a:spLocks noGrp="1"/>
          </p:cNvSpPr>
          <p:nvPr>
            <p:ph type="title"/>
          </p:nvPr>
        </p:nvSpPr>
        <p:spPr/>
        <p:txBody>
          <a:bodyPr/>
          <a:lstStyle/>
          <a:p>
            <a:r>
              <a:rPr lang="en-US" dirty="0"/>
              <a:t>Reporting on unused system </a:t>
            </a:r>
            <a:r>
              <a:rPr lang="en-US" dirty="0" smtClean="0"/>
              <a:t>privileges</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pPr/>
              <a:t>152</a:t>
            </a:fld>
            <a:endParaRPr lang="es-VE" dirty="0"/>
          </a:p>
        </p:txBody>
      </p:sp>
    </p:spTree>
    <p:extLst>
      <p:ext uri="{BB962C8B-B14F-4D97-AF65-F5344CB8AC3E}">
        <p14:creationId xmlns:p14="http://schemas.microsoft.com/office/powerpoint/2010/main" val="2846850532"/>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lstStyle/>
          <a:p>
            <a:r>
              <a:rPr lang="en-US" dirty="0"/>
              <a:t>To view report about the unused system privileges in EM12c, see instructions to view the used system privileges and under </a:t>
            </a:r>
            <a:r>
              <a:rPr lang="en-US" b="1" dirty="0">
                <a:solidFill>
                  <a:srgbClr val="F7941D"/>
                </a:solidFill>
              </a:rPr>
              <a:t>Privilege Analysis: Reports</a:t>
            </a:r>
            <a:r>
              <a:rPr lang="en-US" dirty="0"/>
              <a:t>, choose the </a:t>
            </a:r>
            <a:r>
              <a:rPr lang="en-US" b="1" dirty="0">
                <a:solidFill>
                  <a:srgbClr val="F7941D"/>
                </a:solidFill>
              </a:rPr>
              <a:t>Unused</a:t>
            </a:r>
            <a:r>
              <a:rPr lang="en-US" b="1" dirty="0"/>
              <a:t> </a:t>
            </a:r>
            <a:r>
              <a:rPr lang="en-US" dirty="0"/>
              <a:t>tab instead of the </a:t>
            </a:r>
            <a:r>
              <a:rPr lang="en-US" b="1" dirty="0">
                <a:solidFill>
                  <a:srgbClr val="F7941D"/>
                </a:solidFill>
              </a:rPr>
              <a:t>Used</a:t>
            </a:r>
            <a:r>
              <a:rPr lang="en-US" b="1" dirty="0"/>
              <a:t> </a:t>
            </a:r>
            <a:r>
              <a:rPr lang="en-US" dirty="0"/>
              <a:t>tab.</a:t>
            </a:r>
          </a:p>
          <a:p>
            <a:pPr marL="0" indent="0">
              <a:buNone/>
            </a:pPr>
            <a:endParaRPr lang="es-VE" dirty="0"/>
          </a:p>
        </p:txBody>
      </p:sp>
      <p:sp>
        <p:nvSpPr>
          <p:cNvPr id="3" name="Título 2"/>
          <p:cNvSpPr>
            <a:spLocks noGrp="1"/>
          </p:cNvSpPr>
          <p:nvPr>
            <p:ph type="title"/>
          </p:nvPr>
        </p:nvSpPr>
        <p:spPr/>
        <p:txBody>
          <a:bodyPr/>
          <a:lstStyle/>
          <a:p>
            <a:r>
              <a:rPr lang="en-US" dirty="0"/>
              <a:t>Reporting on unused system privileges</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pPr/>
              <a:t>153</a:t>
            </a:fld>
            <a:endParaRPr lang="es-VE" dirty="0"/>
          </a:p>
        </p:txBody>
      </p:sp>
    </p:spTree>
    <p:extLst>
      <p:ext uri="{BB962C8B-B14F-4D97-AF65-F5344CB8AC3E}">
        <p14:creationId xmlns:p14="http://schemas.microsoft.com/office/powerpoint/2010/main" val="982403472"/>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lstStyle/>
          <a:p>
            <a:r>
              <a:rPr lang="en-US" dirty="0" smtClean="0"/>
              <a:t>You'll </a:t>
            </a:r>
            <a:r>
              <a:rPr lang="en-US" dirty="0"/>
              <a:t>view collected data about the unused object privileges during the capture interval.</a:t>
            </a:r>
          </a:p>
          <a:p>
            <a:endParaRPr lang="en-US" dirty="0"/>
          </a:p>
          <a:p>
            <a:r>
              <a:rPr lang="en-US" dirty="0"/>
              <a:t>You'll need an existing user who can create a privilege analysis policy (has the </a:t>
            </a:r>
            <a:r>
              <a:rPr lang="en-US" dirty="0">
                <a:solidFill>
                  <a:srgbClr val="F7941D"/>
                </a:solidFill>
              </a:rPr>
              <a:t>CAPTURE_ADMIN</a:t>
            </a:r>
            <a:r>
              <a:rPr lang="en-US" dirty="0"/>
              <a:t> role and the </a:t>
            </a:r>
            <a:r>
              <a:rPr lang="en-US" dirty="0">
                <a:solidFill>
                  <a:srgbClr val="F7941D"/>
                </a:solidFill>
              </a:rPr>
              <a:t>SELECT ANY DICTIONARY </a:t>
            </a:r>
            <a:r>
              <a:rPr lang="en-US" dirty="0"/>
              <a:t>privilege), for example, the </a:t>
            </a:r>
            <a:r>
              <a:rPr lang="en-US" dirty="0">
                <a:solidFill>
                  <a:srgbClr val="F7941D"/>
                </a:solidFill>
              </a:rPr>
              <a:t>SYSTEM</a:t>
            </a:r>
            <a:r>
              <a:rPr lang="en-US" dirty="0"/>
              <a:t> user.</a:t>
            </a:r>
          </a:p>
          <a:p>
            <a:endParaRPr lang="en-US" dirty="0"/>
          </a:p>
          <a:p>
            <a:endParaRPr lang="es-VE" dirty="0"/>
          </a:p>
        </p:txBody>
      </p:sp>
      <p:sp>
        <p:nvSpPr>
          <p:cNvPr id="3" name="Título 2"/>
          <p:cNvSpPr>
            <a:spLocks noGrp="1"/>
          </p:cNvSpPr>
          <p:nvPr>
            <p:ph type="title"/>
          </p:nvPr>
        </p:nvSpPr>
        <p:spPr/>
        <p:txBody>
          <a:bodyPr/>
          <a:lstStyle/>
          <a:p>
            <a:r>
              <a:rPr lang="en-US" dirty="0"/>
              <a:t>Reporting on unused object </a:t>
            </a:r>
            <a:r>
              <a:rPr lang="en-US" dirty="0" smtClean="0"/>
              <a:t>privileges</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pPr/>
              <a:t>154</a:t>
            </a:fld>
            <a:endParaRPr lang="es-VE" dirty="0"/>
          </a:p>
        </p:txBody>
      </p:sp>
    </p:spTree>
    <p:extLst>
      <p:ext uri="{BB962C8B-B14F-4D97-AF65-F5344CB8AC3E}">
        <p14:creationId xmlns:p14="http://schemas.microsoft.com/office/powerpoint/2010/main" val="3642931191"/>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lstStyle/>
          <a:p>
            <a:endParaRPr lang="es-VE"/>
          </a:p>
        </p:txBody>
      </p:sp>
      <p:sp>
        <p:nvSpPr>
          <p:cNvPr id="3" name="Título 2"/>
          <p:cNvSpPr>
            <a:spLocks noGrp="1"/>
          </p:cNvSpPr>
          <p:nvPr>
            <p:ph type="title"/>
          </p:nvPr>
        </p:nvSpPr>
        <p:spPr/>
        <p:txBody>
          <a:bodyPr/>
          <a:lstStyle/>
          <a:p>
            <a:r>
              <a:rPr lang="en-US" dirty="0"/>
              <a:t>Reporting on unused object privileges</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pPr/>
              <a:t>155</a:t>
            </a:fld>
            <a:endParaRPr lang="es-VE" dirty="0"/>
          </a:p>
        </p:txBody>
      </p:sp>
      <p:pic>
        <p:nvPicPr>
          <p:cNvPr id="5" name="Marcador de contenido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811" y="1777981"/>
            <a:ext cx="7559343" cy="4122424"/>
          </a:xfrm>
          <a:prstGeom prst="rect">
            <a:avLst/>
          </a:prstGeom>
          <a:ln>
            <a:solidFill>
              <a:srgbClr val="F7941D"/>
            </a:solidFill>
          </a:ln>
          <a:effectLst>
            <a:outerShdw blurRad="50800" dist="38100" dir="2700000" algn="tl" rotWithShape="0">
              <a:prstClr val="black">
                <a:alpha val="40000"/>
              </a:prstClr>
            </a:outerShdw>
          </a:effectLst>
        </p:spPr>
      </p:pic>
      <p:sp>
        <p:nvSpPr>
          <p:cNvPr id="6" name="CuadroTexto 5"/>
          <p:cNvSpPr txBox="1"/>
          <p:nvPr/>
        </p:nvSpPr>
        <p:spPr>
          <a:xfrm>
            <a:off x="8173025" y="2069276"/>
            <a:ext cx="3822909" cy="2862322"/>
          </a:xfrm>
          <a:prstGeom prst="rect">
            <a:avLst/>
          </a:prstGeom>
          <a:solidFill>
            <a:schemeClr val="bg1"/>
          </a:solidFill>
          <a:ln w="28575">
            <a:solidFill>
              <a:srgbClr val="F7941D"/>
            </a:solidFill>
          </a:ln>
        </p:spPr>
        <p:style>
          <a:lnRef idx="2">
            <a:schemeClr val="accent3"/>
          </a:lnRef>
          <a:fillRef idx="1">
            <a:schemeClr val="lt1"/>
          </a:fillRef>
          <a:effectRef idx="0">
            <a:schemeClr val="accent3"/>
          </a:effectRef>
          <a:fontRef idx="minor">
            <a:schemeClr val="dk1"/>
          </a:fontRef>
        </p:style>
        <p:txBody>
          <a:bodyPr wrap="square" rtlCol="0">
            <a:spAutoFit/>
          </a:bodyPr>
          <a:lstStyle/>
          <a:p>
            <a:r>
              <a:rPr lang="en-US" b="1" dirty="0"/>
              <a:t>In EM 12c, after you have generated the report, select the policy, and from </a:t>
            </a:r>
            <a:r>
              <a:rPr lang="en-US" b="1" dirty="0">
                <a:solidFill>
                  <a:srgbClr val="F7941D"/>
                </a:solidFill>
              </a:rPr>
              <a:t>Actions</a:t>
            </a:r>
            <a:r>
              <a:rPr lang="en-US" b="1" dirty="0"/>
              <a:t> drop-down menu, select </a:t>
            </a:r>
            <a:r>
              <a:rPr lang="en-US" b="1" dirty="0">
                <a:solidFill>
                  <a:srgbClr val="F7941D"/>
                </a:solidFill>
              </a:rPr>
              <a:t>Reports</a:t>
            </a:r>
            <a:r>
              <a:rPr lang="en-US" b="1" dirty="0"/>
              <a:t>. The </a:t>
            </a:r>
            <a:r>
              <a:rPr lang="en-US" b="1" dirty="0">
                <a:solidFill>
                  <a:srgbClr val="F7941D"/>
                </a:solidFill>
              </a:rPr>
              <a:t>Usage Summary </a:t>
            </a:r>
            <a:r>
              <a:rPr lang="en-US" b="1" dirty="0"/>
              <a:t>report will open. Click on the </a:t>
            </a:r>
            <a:r>
              <a:rPr lang="en-US" b="1" dirty="0">
                <a:solidFill>
                  <a:srgbClr val="F7941D"/>
                </a:solidFill>
              </a:rPr>
              <a:t>Unused</a:t>
            </a:r>
            <a:r>
              <a:rPr lang="en-US" b="1" dirty="0"/>
              <a:t> tab and verify that the user </a:t>
            </a:r>
            <a:r>
              <a:rPr lang="en-US" b="1" dirty="0">
                <a:solidFill>
                  <a:srgbClr val="F7941D"/>
                </a:solidFill>
              </a:rPr>
              <a:t>Alan</a:t>
            </a:r>
            <a:r>
              <a:rPr lang="en-US" b="1" dirty="0"/>
              <a:t> hasn't used the </a:t>
            </a:r>
            <a:r>
              <a:rPr lang="en-US" b="1" dirty="0">
                <a:solidFill>
                  <a:srgbClr val="F7941D"/>
                </a:solidFill>
              </a:rPr>
              <a:t>INSERT</a:t>
            </a:r>
            <a:r>
              <a:rPr lang="en-US" b="1" dirty="0"/>
              <a:t> and </a:t>
            </a:r>
            <a:r>
              <a:rPr lang="en-US" b="1" dirty="0">
                <a:solidFill>
                  <a:srgbClr val="F7941D"/>
                </a:solidFill>
              </a:rPr>
              <a:t>UPDATE</a:t>
            </a:r>
            <a:r>
              <a:rPr lang="en-US" b="1" dirty="0"/>
              <a:t> privileges while </a:t>
            </a:r>
            <a:r>
              <a:rPr lang="en-US" b="1" dirty="0">
                <a:solidFill>
                  <a:srgbClr val="F7941D"/>
                </a:solidFill>
              </a:rPr>
              <a:t>ALL_PRIV_POL</a:t>
            </a:r>
            <a:r>
              <a:rPr lang="en-US" b="1" dirty="0"/>
              <a:t> has been active.</a:t>
            </a:r>
            <a:endParaRPr lang="es-VE" b="1" dirty="0">
              <a:solidFill>
                <a:srgbClr val="F7941D"/>
              </a:solidFill>
            </a:endParaRPr>
          </a:p>
        </p:txBody>
      </p:sp>
      <p:sp>
        <p:nvSpPr>
          <p:cNvPr id="7" name="Elipse 6"/>
          <p:cNvSpPr/>
          <p:nvPr/>
        </p:nvSpPr>
        <p:spPr>
          <a:xfrm>
            <a:off x="7547506" y="3161681"/>
            <a:ext cx="682487" cy="677513"/>
          </a:xfrm>
          <a:prstGeom prst="ellipse">
            <a:avLst/>
          </a:prstGeom>
          <a:solidFill>
            <a:srgbClr val="F7941D"/>
          </a:solidFill>
          <a:ln w="28575">
            <a:solidFill>
              <a:srgbClr val="818286"/>
            </a:solidFill>
          </a:ln>
          <a:scene3d>
            <a:camera prst="orthographicFront"/>
            <a:lightRig rig="threePt" dir="t"/>
          </a:scene3d>
          <a:sp3d>
            <a:bevelT prst="convex"/>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VE" sz="2800" b="1" dirty="0"/>
              <a:t>1</a:t>
            </a:r>
          </a:p>
        </p:txBody>
      </p:sp>
    </p:spTree>
    <p:extLst>
      <p:ext uri="{BB962C8B-B14F-4D97-AF65-F5344CB8AC3E}">
        <p14:creationId xmlns:p14="http://schemas.microsoft.com/office/powerpoint/2010/main" val="3965430960"/>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lstStyle/>
          <a:p>
            <a:r>
              <a:rPr lang="en-US" dirty="0"/>
              <a:t>You can manually revoke unused privileges one by one from users, write your own scripts to complete that task, or use Enterprise Manager Cloud Control 12c. </a:t>
            </a:r>
            <a:endParaRPr lang="en-US" dirty="0" smtClean="0"/>
          </a:p>
          <a:p>
            <a:endParaRPr lang="en-US" dirty="0"/>
          </a:p>
          <a:p>
            <a:r>
              <a:rPr lang="en-US" dirty="0" smtClean="0"/>
              <a:t>You'll </a:t>
            </a:r>
            <a:r>
              <a:rPr lang="en-US" dirty="0"/>
              <a:t>use EM12c to efficiently revoke unused privileges based on reports you generated in the previous recipes.</a:t>
            </a:r>
          </a:p>
          <a:p>
            <a:endParaRPr lang="en-US" dirty="0"/>
          </a:p>
          <a:p>
            <a:endParaRPr lang="es-VE" dirty="0"/>
          </a:p>
        </p:txBody>
      </p:sp>
      <p:sp>
        <p:nvSpPr>
          <p:cNvPr id="3" name="Título 2"/>
          <p:cNvSpPr>
            <a:spLocks noGrp="1"/>
          </p:cNvSpPr>
          <p:nvPr>
            <p:ph type="title"/>
          </p:nvPr>
        </p:nvSpPr>
        <p:spPr/>
        <p:txBody>
          <a:bodyPr/>
          <a:lstStyle/>
          <a:p>
            <a:r>
              <a:rPr lang="en-US" dirty="0"/>
              <a:t>How to revoke unused </a:t>
            </a:r>
            <a:r>
              <a:rPr lang="en-US" dirty="0" smtClean="0"/>
              <a:t>privileges</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pPr/>
              <a:t>156</a:t>
            </a:fld>
            <a:endParaRPr lang="es-VE" dirty="0"/>
          </a:p>
        </p:txBody>
      </p:sp>
    </p:spTree>
    <p:extLst>
      <p:ext uri="{BB962C8B-B14F-4D97-AF65-F5344CB8AC3E}">
        <p14:creationId xmlns:p14="http://schemas.microsoft.com/office/powerpoint/2010/main" val="3482231536"/>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lstStyle/>
          <a:p>
            <a:r>
              <a:rPr lang="en-US" dirty="0"/>
              <a:t>In EM 12c, there is another excellent option to create a new role based on privilege analysis results. </a:t>
            </a:r>
            <a:endParaRPr lang="en-US" dirty="0" smtClean="0"/>
          </a:p>
          <a:p>
            <a:endParaRPr lang="en-US" dirty="0"/>
          </a:p>
          <a:p>
            <a:r>
              <a:rPr lang="en-US" dirty="0" smtClean="0"/>
              <a:t>This </a:t>
            </a:r>
            <a:r>
              <a:rPr lang="en-US" dirty="0"/>
              <a:t>way, you won't change an existing role (and affect other users and roles who have that role), but create a new one and afterwards revoke the old role and grant a newly created one.</a:t>
            </a:r>
            <a:endParaRPr lang="es-VE" dirty="0"/>
          </a:p>
        </p:txBody>
      </p:sp>
      <p:sp>
        <p:nvSpPr>
          <p:cNvPr id="3" name="Título 2"/>
          <p:cNvSpPr>
            <a:spLocks noGrp="1"/>
          </p:cNvSpPr>
          <p:nvPr>
            <p:ph type="title"/>
          </p:nvPr>
        </p:nvSpPr>
        <p:spPr/>
        <p:txBody>
          <a:bodyPr/>
          <a:lstStyle/>
          <a:p>
            <a:r>
              <a:rPr lang="en-US" dirty="0"/>
              <a:t>How to revoke unused privileges</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pPr/>
              <a:t>157</a:t>
            </a:fld>
            <a:endParaRPr lang="es-VE" dirty="0"/>
          </a:p>
        </p:txBody>
      </p:sp>
    </p:spTree>
    <p:extLst>
      <p:ext uri="{BB962C8B-B14F-4D97-AF65-F5344CB8AC3E}">
        <p14:creationId xmlns:p14="http://schemas.microsoft.com/office/powerpoint/2010/main" val="1541618780"/>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lstStyle/>
          <a:p>
            <a:endParaRPr lang="es-VE"/>
          </a:p>
        </p:txBody>
      </p:sp>
      <p:sp>
        <p:nvSpPr>
          <p:cNvPr id="3" name="Título 2"/>
          <p:cNvSpPr>
            <a:spLocks noGrp="1"/>
          </p:cNvSpPr>
          <p:nvPr>
            <p:ph type="title"/>
          </p:nvPr>
        </p:nvSpPr>
        <p:spPr/>
        <p:txBody>
          <a:bodyPr/>
          <a:lstStyle/>
          <a:p>
            <a:r>
              <a:rPr lang="en-US" dirty="0"/>
              <a:t>How to revoke unused privileges</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pPr/>
              <a:t>158</a:t>
            </a:fld>
            <a:endParaRPr lang="es-VE" dirty="0"/>
          </a:p>
        </p:txBody>
      </p:sp>
      <p:pic>
        <p:nvPicPr>
          <p:cNvPr id="5" name="Marcador de contenido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811" y="2386767"/>
            <a:ext cx="7559343" cy="2904851"/>
          </a:xfrm>
          <a:prstGeom prst="rect">
            <a:avLst/>
          </a:prstGeom>
          <a:ln>
            <a:solidFill>
              <a:srgbClr val="F7941D"/>
            </a:solidFill>
          </a:ln>
          <a:effectLst>
            <a:outerShdw blurRad="50800" dist="38100" dir="2700000" algn="tl" rotWithShape="0">
              <a:prstClr val="black">
                <a:alpha val="40000"/>
              </a:prstClr>
            </a:outerShdw>
          </a:effectLst>
        </p:spPr>
      </p:pic>
      <p:sp>
        <p:nvSpPr>
          <p:cNvPr id="6" name="CuadroTexto 5"/>
          <p:cNvSpPr txBox="1"/>
          <p:nvPr/>
        </p:nvSpPr>
        <p:spPr>
          <a:xfrm>
            <a:off x="8255063" y="3239026"/>
            <a:ext cx="3822909" cy="1200329"/>
          </a:xfrm>
          <a:prstGeom prst="rect">
            <a:avLst/>
          </a:prstGeom>
          <a:solidFill>
            <a:schemeClr val="bg1"/>
          </a:solidFill>
          <a:ln w="28575">
            <a:solidFill>
              <a:srgbClr val="F7941D"/>
            </a:solidFill>
          </a:ln>
        </p:spPr>
        <p:style>
          <a:lnRef idx="2">
            <a:schemeClr val="accent3"/>
          </a:lnRef>
          <a:fillRef idx="1">
            <a:schemeClr val="lt1"/>
          </a:fillRef>
          <a:effectRef idx="0">
            <a:schemeClr val="accent3"/>
          </a:effectRef>
          <a:fontRef idx="minor">
            <a:schemeClr val="dk1"/>
          </a:fontRef>
        </p:style>
        <p:txBody>
          <a:bodyPr wrap="square" rtlCol="0">
            <a:spAutoFit/>
          </a:bodyPr>
          <a:lstStyle/>
          <a:p>
            <a:r>
              <a:rPr lang="en-US" b="1" dirty="0"/>
              <a:t>You can select it from the </a:t>
            </a:r>
            <a:r>
              <a:rPr lang="en-US" b="1" dirty="0">
                <a:solidFill>
                  <a:srgbClr val="F7941D"/>
                </a:solidFill>
              </a:rPr>
              <a:t>Actions</a:t>
            </a:r>
            <a:r>
              <a:rPr lang="en-US" b="1" dirty="0"/>
              <a:t> menu (</a:t>
            </a:r>
            <a:r>
              <a:rPr lang="en-US" b="1" dirty="0">
                <a:solidFill>
                  <a:srgbClr val="F7941D"/>
                </a:solidFill>
              </a:rPr>
              <a:t>Create Role</a:t>
            </a:r>
            <a:r>
              <a:rPr lang="en-US" b="1" dirty="0"/>
              <a:t>). T</a:t>
            </a:r>
            <a:r>
              <a:rPr lang="en-US" b="1" dirty="0" smtClean="0"/>
              <a:t>he </a:t>
            </a:r>
            <a:r>
              <a:rPr lang="en-US" b="1" dirty="0"/>
              <a:t>configuration part of a process for creating a new role is shown</a:t>
            </a:r>
            <a:endParaRPr lang="es-VE" b="1" dirty="0">
              <a:solidFill>
                <a:srgbClr val="F7941D"/>
              </a:solidFill>
            </a:endParaRPr>
          </a:p>
        </p:txBody>
      </p:sp>
      <p:sp>
        <p:nvSpPr>
          <p:cNvPr id="7" name="Elipse 6"/>
          <p:cNvSpPr/>
          <p:nvPr/>
        </p:nvSpPr>
        <p:spPr>
          <a:xfrm>
            <a:off x="7572576" y="3500435"/>
            <a:ext cx="682487" cy="677513"/>
          </a:xfrm>
          <a:prstGeom prst="ellipse">
            <a:avLst/>
          </a:prstGeom>
          <a:solidFill>
            <a:srgbClr val="F7941D"/>
          </a:solidFill>
          <a:ln w="28575">
            <a:solidFill>
              <a:srgbClr val="818286"/>
            </a:solidFill>
          </a:ln>
          <a:scene3d>
            <a:camera prst="orthographicFront"/>
            <a:lightRig rig="threePt" dir="t"/>
          </a:scene3d>
          <a:sp3d>
            <a:bevelT prst="convex"/>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VE" sz="2800" b="1" dirty="0"/>
              <a:t>1</a:t>
            </a:r>
          </a:p>
        </p:txBody>
      </p:sp>
    </p:spTree>
    <p:extLst>
      <p:ext uri="{BB962C8B-B14F-4D97-AF65-F5344CB8AC3E}">
        <p14:creationId xmlns:p14="http://schemas.microsoft.com/office/powerpoint/2010/main" val="3205767021"/>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a:xfrm>
            <a:off x="331303" y="1504949"/>
            <a:ext cx="11516139" cy="4981643"/>
          </a:xfrm>
        </p:spPr>
        <p:txBody>
          <a:bodyPr>
            <a:normAutofit lnSpcReduction="10000"/>
          </a:bodyPr>
          <a:lstStyle/>
          <a:p>
            <a:r>
              <a:rPr lang="en-US" dirty="0"/>
              <a:t>In this recipe, you'll drop an existing privilege analysis policy. </a:t>
            </a:r>
            <a:endParaRPr lang="en-US" dirty="0" smtClean="0"/>
          </a:p>
          <a:p>
            <a:endParaRPr lang="en-US" dirty="0"/>
          </a:p>
          <a:p>
            <a:r>
              <a:rPr lang="en-US" dirty="0" smtClean="0"/>
              <a:t>It </a:t>
            </a:r>
            <a:r>
              <a:rPr lang="en-US" dirty="0"/>
              <a:t>has to be disabled before dropping; otherwise, you'll receive an error</a:t>
            </a:r>
            <a:r>
              <a:rPr lang="en-US" dirty="0" smtClean="0"/>
              <a:t>.</a:t>
            </a:r>
          </a:p>
          <a:p>
            <a:endParaRPr lang="en-US" dirty="0"/>
          </a:p>
          <a:p>
            <a:r>
              <a:rPr lang="en-US" dirty="0"/>
              <a:t>You'll need an existing user who can manage privilege analysis policies (has the </a:t>
            </a:r>
            <a:r>
              <a:rPr lang="en-US" dirty="0">
                <a:solidFill>
                  <a:srgbClr val="F7941D"/>
                </a:solidFill>
              </a:rPr>
              <a:t>CAPTURE_ADMIN</a:t>
            </a:r>
            <a:r>
              <a:rPr lang="en-US" dirty="0"/>
              <a:t> role and the </a:t>
            </a:r>
            <a:r>
              <a:rPr lang="en-US" dirty="0">
                <a:solidFill>
                  <a:srgbClr val="F7941D"/>
                </a:solidFill>
              </a:rPr>
              <a:t>SELECT ANY DICTIONARY </a:t>
            </a:r>
            <a:r>
              <a:rPr lang="en-US" dirty="0"/>
              <a:t>privilege), for example, the </a:t>
            </a:r>
            <a:r>
              <a:rPr lang="en-US" dirty="0">
                <a:solidFill>
                  <a:srgbClr val="F7941D"/>
                </a:solidFill>
              </a:rPr>
              <a:t>SYSTEM</a:t>
            </a:r>
            <a:r>
              <a:rPr lang="en-US" dirty="0"/>
              <a:t> user and an existing privilege analysis policy.</a:t>
            </a:r>
          </a:p>
          <a:p>
            <a:endParaRPr lang="en-US" dirty="0"/>
          </a:p>
          <a:p>
            <a:endParaRPr lang="en-US" dirty="0"/>
          </a:p>
          <a:p>
            <a:endParaRPr lang="en-US" dirty="0"/>
          </a:p>
          <a:p>
            <a:endParaRPr lang="es-VE" dirty="0"/>
          </a:p>
        </p:txBody>
      </p:sp>
      <p:sp>
        <p:nvSpPr>
          <p:cNvPr id="3" name="Título 2"/>
          <p:cNvSpPr>
            <a:spLocks noGrp="1"/>
          </p:cNvSpPr>
          <p:nvPr>
            <p:ph type="title"/>
          </p:nvPr>
        </p:nvSpPr>
        <p:spPr/>
        <p:txBody>
          <a:bodyPr/>
          <a:lstStyle/>
          <a:p>
            <a:r>
              <a:rPr lang="es-VE" dirty="0" err="1"/>
              <a:t>Dropping</a:t>
            </a:r>
            <a:r>
              <a:rPr lang="es-VE" dirty="0"/>
              <a:t> </a:t>
            </a:r>
            <a:r>
              <a:rPr lang="es-VE" dirty="0" err="1"/>
              <a:t>the</a:t>
            </a:r>
            <a:r>
              <a:rPr lang="es-VE" dirty="0"/>
              <a:t> </a:t>
            </a:r>
            <a:r>
              <a:rPr lang="es-VE" dirty="0" err="1" smtClean="0"/>
              <a:t>analysis</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pPr/>
              <a:t>159</a:t>
            </a:fld>
            <a:endParaRPr lang="es-VE" dirty="0"/>
          </a:p>
        </p:txBody>
      </p:sp>
    </p:spTree>
    <p:extLst>
      <p:ext uri="{BB962C8B-B14F-4D97-AF65-F5344CB8AC3E}">
        <p14:creationId xmlns:p14="http://schemas.microsoft.com/office/powerpoint/2010/main" val="2764952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Oracle Audit Vault</a:t>
            </a:r>
            <a:endParaRPr lang="en-US" dirty="0"/>
          </a:p>
        </p:txBody>
      </p:sp>
      <p:sp>
        <p:nvSpPr>
          <p:cNvPr id="4" name="Slide Number Placeholder 3"/>
          <p:cNvSpPr>
            <a:spLocks noGrp="1"/>
          </p:cNvSpPr>
          <p:nvPr>
            <p:ph type="sldNum" sz="quarter" idx="12"/>
          </p:nvPr>
        </p:nvSpPr>
        <p:spPr/>
        <p:txBody>
          <a:bodyPr/>
          <a:lstStyle/>
          <a:p>
            <a:fld id="{5C6DB8CB-8B72-460F-B4E4-6A15EEC341A1}" type="slidenum">
              <a:rPr lang="es-VE" smtClean="0"/>
              <a:pPr/>
              <a:t>16</a:t>
            </a:fld>
            <a:endParaRPr lang="es-VE"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15618" y="1504950"/>
            <a:ext cx="10443604" cy="4482002"/>
          </a:xfrm>
        </p:spPr>
      </p:pic>
    </p:spTree>
    <p:extLst>
      <p:ext uri="{BB962C8B-B14F-4D97-AF65-F5344CB8AC3E}">
        <p14:creationId xmlns:p14="http://schemas.microsoft.com/office/powerpoint/2010/main" val="289929823"/>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lstStyle/>
          <a:p>
            <a:r>
              <a:rPr lang="en-US" dirty="0"/>
              <a:t>In EM 12c under the </a:t>
            </a:r>
            <a:r>
              <a:rPr lang="en-US" b="1" dirty="0"/>
              <a:t>Policies</a:t>
            </a:r>
            <a:r>
              <a:rPr lang="en-US" dirty="0"/>
              <a:t> section, select policy you want to drop and click on the </a:t>
            </a:r>
            <a:r>
              <a:rPr lang="en-US" b="1" dirty="0"/>
              <a:t>Delete</a:t>
            </a:r>
            <a:r>
              <a:rPr lang="en-US" dirty="0"/>
              <a:t> button.</a:t>
            </a:r>
          </a:p>
          <a:p>
            <a:endParaRPr lang="en-US" dirty="0"/>
          </a:p>
          <a:p>
            <a:endParaRPr lang="es-VE" dirty="0"/>
          </a:p>
        </p:txBody>
      </p:sp>
      <p:sp>
        <p:nvSpPr>
          <p:cNvPr id="3" name="Título 2"/>
          <p:cNvSpPr>
            <a:spLocks noGrp="1"/>
          </p:cNvSpPr>
          <p:nvPr>
            <p:ph type="title"/>
          </p:nvPr>
        </p:nvSpPr>
        <p:spPr/>
        <p:txBody>
          <a:bodyPr/>
          <a:lstStyle/>
          <a:p>
            <a:r>
              <a:rPr lang="es-VE" dirty="0" err="1"/>
              <a:t>Dropping</a:t>
            </a:r>
            <a:r>
              <a:rPr lang="es-VE" dirty="0"/>
              <a:t> </a:t>
            </a:r>
            <a:r>
              <a:rPr lang="es-VE" dirty="0" err="1"/>
              <a:t>the</a:t>
            </a:r>
            <a:r>
              <a:rPr lang="es-VE" dirty="0"/>
              <a:t> </a:t>
            </a:r>
            <a:r>
              <a:rPr lang="es-VE" dirty="0" err="1"/>
              <a:t>analysis</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pPr/>
              <a:t>160</a:t>
            </a:fld>
            <a:endParaRPr lang="es-VE" dirty="0"/>
          </a:p>
        </p:txBody>
      </p:sp>
    </p:spTree>
    <p:extLst>
      <p:ext uri="{BB962C8B-B14F-4D97-AF65-F5344CB8AC3E}">
        <p14:creationId xmlns:p14="http://schemas.microsoft.com/office/powerpoint/2010/main" val="2447325197"/>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texto 3"/>
          <p:cNvSpPr>
            <a:spLocks noGrp="1"/>
          </p:cNvSpPr>
          <p:nvPr>
            <p:ph type="body" sz="quarter" idx="10"/>
          </p:nvPr>
        </p:nvSpPr>
        <p:spPr>
          <a:xfrm>
            <a:off x="5072163" y="4018613"/>
            <a:ext cx="7119837" cy="914400"/>
          </a:xfrm>
        </p:spPr>
        <p:txBody>
          <a:bodyPr anchor="ctr">
            <a:noAutofit/>
          </a:bodyPr>
          <a:lstStyle/>
          <a:p>
            <a:pPr algn="ctr"/>
            <a:r>
              <a:rPr lang="en-US" sz="4000" dirty="0" smtClean="0"/>
              <a:t>Oracle Database 12c Detective Controls</a:t>
            </a:r>
            <a:endParaRPr lang="en-US" sz="4000" dirty="0"/>
          </a:p>
        </p:txBody>
      </p:sp>
      <p:sp>
        <p:nvSpPr>
          <p:cNvPr id="5" name="Marcador de texto 4"/>
          <p:cNvSpPr>
            <a:spLocks noGrp="1"/>
          </p:cNvSpPr>
          <p:nvPr>
            <p:ph type="body" sz="quarter" idx="11"/>
          </p:nvPr>
        </p:nvSpPr>
        <p:spPr>
          <a:xfrm>
            <a:off x="5229226" y="4933013"/>
            <a:ext cx="6962774" cy="914400"/>
          </a:xfrm>
        </p:spPr>
        <p:txBody>
          <a:bodyPr anchor="ctr">
            <a:noAutofit/>
          </a:bodyPr>
          <a:lstStyle/>
          <a:p>
            <a:r>
              <a:rPr lang="es-VE" sz="4000" i="1" dirty="0" err="1"/>
              <a:t>Unified</a:t>
            </a:r>
            <a:r>
              <a:rPr lang="es-VE" sz="4000" i="1" dirty="0"/>
              <a:t> </a:t>
            </a:r>
            <a:r>
              <a:rPr lang="es-VE" sz="4000" i="1" dirty="0" err="1"/>
              <a:t>Auditing</a:t>
            </a:r>
            <a:endParaRPr lang="es-VE" sz="4000" i="1" dirty="0"/>
          </a:p>
        </p:txBody>
      </p:sp>
    </p:spTree>
    <p:extLst>
      <p:ext uri="{BB962C8B-B14F-4D97-AF65-F5344CB8AC3E}">
        <p14:creationId xmlns:p14="http://schemas.microsoft.com/office/powerpoint/2010/main" val="513584937"/>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a:xfrm>
            <a:off x="331303" y="1504949"/>
            <a:ext cx="11516139" cy="4854907"/>
          </a:xfrm>
        </p:spPr>
        <p:txBody>
          <a:bodyPr>
            <a:noAutofit/>
          </a:bodyPr>
          <a:lstStyle/>
          <a:p>
            <a:pPr marL="0" indent="0">
              <a:buNone/>
            </a:pPr>
            <a:r>
              <a:rPr lang="en-US" sz="1900" b="1" dirty="0"/>
              <a:t>In this chapter, we will cover the following tasks:</a:t>
            </a:r>
          </a:p>
          <a:p>
            <a:r>
              <a:rPr lang="en-US" sz="1900" dirty="0"/>
              <a:t>Enabling the Unified Auditing </a:t>
            </a:r>
            <a:r>
              <a:rPr lang="en-US" sz="1900" dirty="0" smtClean="0"/>
              <a:t>mode</a:t>
            </a:r>
            <a:endParaRPr lang="en-US" sz="1900" dirty="0"/>
          </a:p>
          <a:p>
            <a:r>
              <a:rPr lang="en-US" sz="1900" dirty="0"/>
              <a:t>Configuring whether loss of audit data is </a:t>
            </a:r>
            <a:r>
              <a:rPr lang="en-US" sz="1900" dirty="0" smtClean="0"/>
              <a:t>acceptable</a:t>
            </a:r>
            <a:endParaRPr lang="en-US" sz="1900" dirty="0"/>
          </a:p>
          <a:p>
            <a:r>
              <a:rPr lang="en-US" sz="1900" dirty="0"/>
              <a:t>Which roles do you need to have to be able to create audit policies and to view audit data</a:t>
            </a:r>
            <a:r>
              <a:rPr lang="en-US" sz="1900" dirty="0" smtClean="0"/>
              <a:t>?</a:t>
            </a:r>
            <a:endParaRPr lang="en-US" sz="1900" dirty="0"/>
          </a:p>
          <a:p>
            <a:r>
              <a:rPr lang="en-US" sz="1900" dirty="0" smtClean="0"/>
              <a:t>Auditing RMAN operations</a:t>
            </a:r>
          </a:p>
          <a:p>
            <a:r>
              <a:rPr lang="en-US" sz="1900" dirty="0" smtClean="0"/>
              <a:t>Auditing Data Pump operations</a:t>
            </a:r>
          </a:p>
          <a:p>
            <a:r>
              <a:rPr lang="en-US" sz="1900" dirty="0" smtClean="0"/>
              <a:t>Auditing </a:t>
            </a:r>
            <a:r>
              <a:rPr lang="en-US" sz="1900" dirty="0"/>
              <a:t>Database Vault </a:t>
            </a:r>
            <a:r>
              <a:rPr lang="en-US" sz="1900" dirty="0" smtClean="0"/>
              <a:t>operations</a:t>
            </a:r>
            <a:endParaRPr lang="en-US" sz="1900" dirty="0"/>
          </a:p>
          <a:p>
            <a:r>
              <a:rPr lang="en-US" sz="1900" dirty="0"/>
              <a:t>Creating audit policies to audit privileges, actions, and roles under specified </a:t>
            </a:r>
            <a:r>
              <a:rPr lang="en-US" sz="1900" dirty="0" smtClean="0"/>
              <a:t>conditions</a:t>
            </a:r>
            <a:endParaRPr lang="en-US" sz="1900" dirty="0"/>
          </a:p>
          <a:p>
            <a:r>
              <a:rPr lang="en-US" sz="1900" dirty="0"/>
              <a:t>Enabling an audit </a:t>
            </a:r>
            <a:r>
              <a:rPr lang="en-US" sz="1900" dirty="0" smtClean="0"/>
              <a:t>policy</a:t>
            </a:r>
            <a:endParaRPr lang="en-US" sz="1900" dirty="0"/>
          </a:p>
          <a:p>
            <a:r>
              <a:rPr lang="en-US" sz="1900" dirty="0"/>
              <a:t>Finding information about audit policies and audited </a:t>
            </a:r>
            <a:r>
              <a:rPr lang="en-US" sz="1900" dirty="0" smtClean="0"/>
              <a:t>data</a:t>
            </a:r>
            <a:endParaRPr lang="en-US" sz="1900" dirty="0"/>
          </a:p>
          <a:p>
            <a:r>
              <a:rPr lang="en-US" sz="1900" dirty="0"/>
              <a:t>Auditing application </a:t>
            </a:r>
            <a:r>
              <a:rPr lang="en-US" sz="1900" dirty="0" smtClean="0"/>
              <a:t>contexts</a:t>
            </a:r>
            <a:endParaRPr lang="en-US" sz="1900" dirty="0"/>
          </a:p>
          <a:p>
            <a:r>
              <a:rPr lang="en-US" sz="1900" dirty="0"/>
              <a:t>Purging audit </a:t>
            </a:r>
            <a:r>
              <a:rPr lang="en-US" sz="1900" dirty="0" smtClean="0"/>
              <a:t>trail</a:t>
            </a:r>
            <a:endParaRPr lang="en-US" sz="1900" dirty="0"/>
          </a:p>
          <a:p>
            <a:r>
              <a:rPr lang="en-US" sz="1900" dirty="0"/>
              <a:t>Disabling and dropping audit policies</a:t>
            </a:r>
            <a:endParaRPr lang="es-VE" sz="1900" dirty="0"/>
          </a:p>
        </p:txBody>
      </p:sp>
      <p:sp>
        <p:nvSpPr>
          <p:cNvPr id="3" name="Título 2"/>
          <p:cNvSpPr>
            <a:spLocks noGrp="1"/>
          </p:cNvSpPr>
          <p:nvPr>
            <p:ph type="title"/>
          </p:nvPr>
        </p:nvSpPr>
        <p:spPr/>
        <p:txBody>
          <a:bodyPr/>
          <a:lstStyle/>
          <a:p>
            <a:r>
              <a:rPr lang="es-VE" dirty="0" err="1"/>
              <a:t>Introduction</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solidFill>
                  <a:prstClr val="white"/>
                </a:solidFill>
              </a:rPr>
              <a:pPr/>
              <a:t>162</a:t>
            </a:fld>
            <a:endParaRPr lang="es-VE" dirty="0">
              <a:solidFill>
                <a:prstClr val="white"/>
              </a:solidFill>
            </a:endParaRPr>
          </a:p>
        </p:txBody>
      </p:sp>
    </p:spTree>
    <p:extLst>
      <p:ext uri="{BB962C8B-B14F-4D97-AF65-F5344CB8AC3E}">
        <p14:creationId xmlns:p14="http://schemas.microsoft.com/office/powerpoint/2010/main" val="266423811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lstStyle/>
          <a:p>
            <a:r>
              <a:rPr lang="en-US" dirty="0"/>
              <a:t>Unified Auditing is a new feature in Oracle Database 12c, and it introduces new auditing architecture. </a:t>
            </a:r>
            <a:endParaRPr lang="en-US" dirty="0" smtClean="0"/>
          </a:p>
          <a:p>
            <a:endParaRPr lang="en-US" dirty="0"/>
          </a:p>
          <a:p>
            <a:r>
              <a:rPr lang="en-US" dirty="0" smtClean="0"/>
              <a:t>Some </a:t>
            </a:r>
            <a:r>
              <a:rPr lang="en-US" dirty="0"/>
              <a:t>of the characteristics of unified auditing are:</a:t>
            </a:r>
          </a:p>
          <a:p>
            <a:endParaRPr lang="en-US" dirty="0"/>
          </a:p>
          <a:p>
            <a:endParaRPr lang="es-VE" dirty="0"/>
          </a:p>
        </p:txBody>
      </p:sp>
      <p:sp>
        <p:nvSpPr>
          <p:cNvPr id="3" name="Título 2"/>
          <p:cNvSpPr>
            <a:spLocks noGrp="1"/>
          </p:cNvSpPr>
          <p:nvPr>
            <p:ph type="title"/>
          </p:nvPr>
        </p:nvSpPr>
        <p:spPr/>
        <p:txBody>
          <a:bodyPr/>
          <a:lstStyle/>
          <a:p>
            <a:r>
              <a:rPr lang="es-VE" dirty="0" err="1"/>
              <a:t>Introduction</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solidFill>
                  <a:prstClr val="white"/>
                </a:solidFill>
              </a:rPr>
              <a:pPr/>
              <a:t>163</a:t>
            </a:fld>
            <a:endParaRPr lang="es-VE" dirty="0">
              <a:solidFill>
                <a:prstClr val="white"/>
              </a:solidFill>
            </a:endParaRPr>
          </a:p>
        </p:txBody>
      </p:sp>
      <p:sp>
        <p:nvSpPr>
          <p:cNvPr id="5" name="Rectángulo 4"/>
          <p:cNvSpPr/>
          <p:nvPr/>
        </p:nvSpPr>
        <p:spPr>
          <a:xfrm>
            <a:off x="1019175" y="3751955"/>
            <a:ext cx="10153650" cy="2560052"/>
          </a:xfrm>
          <a:prstGeom prst="rect">
            <a:avLst/>
          </a:prstGeom>
          <a:solidFill>
            <a:srgbClr val="F794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b="1" dirty="0" smtClean="0">
                <a:solidFill>
                  <a:prstClr val="white"/>
                </a:solidFill>
              </a:rPr>
              <a:t>A single audit trail</a:t>
            </a:r>
          </a:p>
          <a:p>
            <a:pPr marL="285750" indent="-285750">
              <a:buFont typeface="Arial" panose="020B0604020202020204" pitchFamily="34" charset="0"/>
              <a:buChar char="•"/>
            </a:pPr>
            <a:endParaRPr lang="en-US" b="1" dirty="0" smtClean="0">
              <a:solidFill>
                <a:prstClr val="white"/>
              </a:solidFill>
            </a:endParaRPr>
          </a:p>
          <a:p>
            <a:pPr marL="285750" indent="-285750">
              <a:buFont typeface="Arial" panose="020B0604020202020204" pitchFamily="34" charset="0"/>
              <a:buChar char="•"/>
            </a:pPr>
            <a:r>
              <a:rPr lang="en-US" b="1" dirty="0" smtClean="0">
                <a:solidFill>
                  <a:prstClr val="white"/>
                </a:solidFill>
              </a:rPr>
              <a:t>Being based on a read-only table</a:t>
            </a:r>
          </a:p>
          <a:p>
            <a:pPr marL="285750" indent="-285750">
              <a:buFont typeface="Arial" panose="020B0604020202020204" pitchFamily="34" charset="0"/>
              <a:buChar char="•"/>
            </a:pPr>
            <a:endParaRPr lang="en-US" b="1" dirty="0" smtClean="0">
              <a:solidFill>
                <a:prstClr val="white"/>
              </a:solidFill>
            </a:endParaRPr>
          </a:p>
          <a:p>
            <a:pPr marL="285750" indent="-285750">
              <a:buFont typeface="Arial" panose="020B0604020202020204" pitchFamily="34" charset="0"/>
              <a:buChar char="•"/>
            </a:pPr>
            <a:r>
              <a:rPr lang="en-US" b="1" dirty="0" smtClean="0">
                <a:solidFill>
                  <a:prstClr val="white"/>
                </a:solidFill>
              </a:rPr>
              <a:t>Extensible Audit Framework for additional columns</a:t>
            </a:r>
          </a:p>
          <a:p>
            <a:pPr marL="285750" indent="-285750">
              <a:buFont typeface="Arial" panose="020B0604020202020204" pitchFamily="34" charset="0"/>
              <a:buChar char="•"/>
            </a:pPr>
            <a:endParaRPr lang="en-US" b="1" dirty="0" smtClean="0">
              <a:solidFill>
                <a:prstClr val="white"/>
              </a:solidFill>
            </a:endParaRPr>
          </a:p>
          <a:p>
            <a:pPr marL="285750" indent="-285750">
              <a:buFont typeface="Arial" panose="020B0604020202020204" pitchFamily="34" charset="0"/>
              <a:buChar char="•"/>
            </a:pPr>
            <a:r>
              <a:rPr lang="en-US" b="1" dirty="0" smtClean="0">
                <a:solidFill>
                  <a:prstClr val="white"/>
                </a:solidFill>
              </a:rPr>
              <a:t>The separation of audit administration with new roles</a:t>
            </a:r>
          </a:p>
          <a:p>
            <a:pPr marL="285750" indent="-285750">
              <a:buFont typeface="Arial" panose="020B0604020202020204" pitchFamily="34" charset="0"/>
              <a:buChar char="•"/>
            </a:pPr>
            <a:endParaRPr lang="en-US" b="1" dirty="0" smtClean="0">
              <a:solidFill>
                <a:prstClr val="white"/>
              </a:solidFill>
            </a:endParaRPr>
          </a:p>
          <a:p>
            <a:pPr marL="285750" indent="-285750">
              <a:buFont typeface="Arial" panose="020B0604020202020204" pitchFamily="34" charset="0"/>
              <a:buChar char="•"/>
            </a:pPr>
            <a:r>
              <a:rPr lang="en-US" b="1" dirty="0" smtClean="0">
                <a:solidFill>
                  <a:prstClr val="white"/>
                </a:solidFill>
              </a:rPr>
              <a:t>Auditing performance is better, especially when used in the queued-write mode</a:t>
            </a:r>
            <a:endParaRPr lang="es-VE" b="1" dirty="0">
              <a:solidFill>
                <a:prstClr val="white"/>
              </a:solidFill>
            </a:endParaRPr>
          </a:p>
        </p:txBody>
      </p:sp>
    </p:spTree>
    <p:extLst>
      <p:ext uri="{BB962C8B-B14F-4D97-AF65-F5344CB8AC3E}">
        <p14:creationId xmlns:p14="http://schemas.microsoft.com/office/powerpoint/2010/main" val="1194359033"/>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r>
              <a:rPr lang="es-VE" dirty="0" err="1"/>
              <a:t>Introduction</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solidFill>
                  <a:prstClr val="white"/>
                </a:solidFill>
              </a:rPr>
              <a:pPr/>
              <a:t>164</a:t>
            </a:fld>
            <a:endParaRPr lang="es-VE" dirty="0">
              <a:solidFill>
                <a:prstClr val="white"/>
              </a:solidFill>
            </a:endParaRPr>
          </a:p>
        </p:txBody>
      </p:sp>
      <p:sp>
        <p:nvSpPr>
          <p:cNvPr id="5" name="Rectángulo 4"/>
          <p:cNvSpPr/>
          <p:nvPr/>
        </p:nvSpPr>
        <p:spPr>
          <a:xfrm>
            <a:off x="322624" y="2302134"/>
            <a:ext cx="5142157" cy="22537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VE" sz="3200" b="1" dirty="0" err="1" smtClean="0">
                <a:solidFill>
                  <a:prstClr val="black"/>
                </a:solidFill>
              </a:rPr>
              <a:t>Traditional</a:t>
            </a:r>
            <a:r>
              <a:rPr lang="es-VE" sz="3200" b="1" dirty="0" smtClean="0">
                <a:solidFill>
                  <a:prstClr val="black"/>
                </a:solidFill>
              </a:rPr>
              <a:t> </a:t>
            </a:r>
            <a:r>
              <a:rPr lang="es-VE" sz="3200" b="1" dirty="0" err="1" smtClean="0">
                <a:solidFill>
                  <a:prstClr val="black"/>
                </a:solidFill>
              </a:rPr>
              <a:t>Audit</a:t>
            </a:r>
            <a:r>
              <a:rPr lang="es-VE" sz="3200" b="1" dirty="0" smtClean="0">
                <a:solidFill>
                  <a:prstClr val="black"/>
                </a:solidFill>
              </a:rPr>
              <a:t> </a:t>
            </a:r>
            <a:r>
              <a:rPr lang="es-VE" sz="3200" b="1" dirty="0" err="1" smtClean="0">
                <a:solidFill>
                  <a:prstClr val="black"/>
                </a:solidFill>
              </a:rPr>
              <a:t>Trails</a:t>
            </a:r>
            <a:endParaRPr lang="es-VE" sz="3200" b="1" dirty="0" smtClean="0">
              <a:solidFill>
                <a:prstClr val="black"/>
              </a:solidFill>
            </a:endParaRPr>
          </a:p>
          <a:p>
            <a:endParaRPr lang="es-VE" sz="3200" b="1" dirty="0" smtClean="0">
              <a:solidFill>
                <a:prstClr val="black"/>
              </a:solidFill>
            </a:endParaRPr>
          </a:p>
          <a:p>
            <a:r>
              <a:rPr lang="es-VE" sz="2400" b="1" dirty="0" smtClean="0">
                <a:solidFill>
                  <a:srgbClr val="FC971D"/>
                </a:solidFill>
              </a:rPr>
              <a:t>SYS.AUD$</a:t>
            </a:r>
          </a:p>
          <a:p>
            <a:r>
              <a:rPr lang="es-VE" sz="2400" b="1" dirty="0" smtClean="0">
                <a:solidFill>
                  <a:srgbClr val="FC971D"/>
                </a:solidFill>
              </a:rPr>
              <a:t>SYS.FGA_LOG$</a:t>
            </a:r>
          </a:p>
          <a:p>
            <a:r>
              <a:rPr lang="es-VE" sz="2400" b="1" dirty="0" smtClean="0">
                <a:solidFill>
                  <a:srgbClr val="FC971D"/>
                </a:solidFill>
              </a:rPr>
              <a:t>V$XML_AUDIT_TRAIL</a:t>
            </a:r>
          </a:p>
          <a:p>
            <a:r>
              <a:rPr lang="es-VE" sz="2400" b="1" dirty="0" smtClean="0">
                <a:solidFill>
                  <a:srgbClr val="FC971D"/>
                </a:solidFill>
              </a:rPr>
              <a:t>DBA_COMMON_AUDIT_TRAIL</a:t>
            </a:r>
          </a:p>
          <a:p>
            <a:r>
              <a:rPr lang="es-VE" sz="2400" b="1" dirty="0" smtClean="0">
                <a:solidFill>
                  <a:srgbClr val="FC971D"/>
                </a:solidFill>
              </a:rPr>
              <a:t>DVSYS.AUDIT_TRAIL$</a:t>
            </a:r>
          </a:p>
          <a:p>
            <a:r>
              <a:rPr lang="es-VE" sz="2400" b="1" dirty="0" smtClean="0">
                <a:solidFill>
                  <a:srgbClr val="FC971D"/>
                </a:solidFill>
              </a:rPr>
              <a:t>OS files</a:t>
            </a:r>
            <a:endParaRPr lang="es-VE" sz="2400" b="1" dirty="0">
              <a:solidFill>
                <a:srgbClr val="FC971D"/>
              </a:solidFill>
            </a:endParaRPr>
          </a:p>
        </p:txBody>
      </p:sp>
      <p:sp>
        <p:nvSpPr>
          <p:cNvPr id="6" name="Rectángulo 5"/>
          <p:cNvSpPr/>
          <p:nvPr/>
        </p:nvSpPr>
        <p:spPr>
          <a:xfrm>
            <a:off x="7191129" y="2302135"/>
            <a:ext cx="4147431" cy="22537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VE" sz="3200" b="1" dirty="0" err="1">
                <a:solidFill>
                  <a:prstClr val="black"/>
                </a:solidFill>
              </a:rPr>
              <a:t>Unified</a:t>
            </a:r>
            <a:r>
              <a:rPr lang="es-VE" sz="3200" b="1" dirty="0">
                <a:solidFill>
                  <a:prstClr val="black"/>
                </a:solidFill>
              </a:rPr>
              <a:t> </a:t>
            </a:r>
            <a:r>
              <a:rPr lang="es-VE" sz="3200" b="1" dirty="0" err="1">
                <a:solidFill>
                  <a:prstClr val="black"/>
                </a:solidFill>
              </a:rPr>
              <a:t>Audit</a:t>
            </a:r>
            <a:r>
              <a:rPr lang="es-VE" sz="3200" b="1" dirty="0">
                <a:solidFill>
                  <a:prstClr val="black"/>
                </a:solidFill>
              </a:rPr>
              <a:t> </a:t>
            </a:r>
            <a:r>
              <a:rPr lang="es-VE" sz="3200" b="1" dirty="0" err="1" smtClean="0">
                <a:solidFill>
                  <a:prstClr val="black"/>
                </a:solidFill>
              </a:rPr>
              <a:t>Trails</a:t>
            </a:r>
            <a:endParaRPr lang="es-VE" sz="3200" b="1" dirty="0" smtClean="0">
              <a:solidFill>
                <a:prstClr val="black"/>
              </a:solidFill>
            </a:endParaRPr>
          </a:p>
          <a:p>
            <a:endParaRPr lang="es-VE" sz="3200" dirty="0">
              <a:solidFill>
                <a:prstClr val="black"/>
              </a:solidFill>
            </a:endParaRPr>
          </a:p>
          <a:p>
            <a:r>
              <a:rPr lang="es-VE" sz="2400" b="1" dirty="0" smtClean="0">
                <a:solidFill>
                  <a:srgbClr val="818286"/>
                </a:solidFill>
              </a:rPr>
              <a:t>SYS.UNIFIED_AUDIT_TRAIL</a:t>
            </a:r>
          </a:p>
        </p:txBody>
      </p:sp>
      <p:sp>
        <p:nvSpPr>
          <p:cNvPr id="7" name="Cerrar llave 6"/>
          <p:cNvSpPr/>
          <p:nvPr/>
        </p:nvSpPr>
        <p:spPr>
          <a:xfrm>
            <a:off x="5928692" y="2041380"/>
            <a:ext cx="334616" cy="2775239"/>
          </a:xfrm>
          <a:prstGeom prst="rightBrace">
            <a:avLst/>
          </a:prstGeom>
          <a:ln w="57150">
            <a:solidFill>
              <a:srgbClr val="81828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VE">
              <a:solidFill>
                <a:prstClr val="black"/>
              </a:solidFill>
            </a:endParaRPr>
          </a:p>
        </p:txBody>
      </p:sp>
    </p:spTree>
    <p:extLst>
      <p:ext uri="{BB962C8B-B14F-4D97-AF65-F5344CB8AC3E}">
        <p14:creationId xmlns:p14="http://schemas.microsoft.com/office/powerpoint/2010/main" val="440564390"/>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lstStyle/>
          <a:p>
            <a:r>
              <a:rPr lang="es-VE" dirty="0" err="1"/>
              <a:t>Unified</a:t>
            </a:r>
            <a:r>
              <a:rPr lang="es-VE" dirty="0"/>
              <a:t> </a:t>
            </a:r>
            <a:r>
              <a:rPr lang="es-VE" dirty="0" err="1"/>
              <a:t>Auditing</a:t>
            </a:r>
            <a:r>
              <a:rPr lang="es-VE" dirty="0"/>
              <a:t> </a:t>
            </a:r>
            <a:r>
              <a:rPr lang="es-VE" dirty="0" err="1"/>
              <a:t>Architecture</a:t>
            </a:r>
            <a:endParaRPr lang="es-VE" dirty="0"/>
          </a:p>
        </p:txBody>
      </p:sp>
      <p:sp>
        <p:nvSpPr>
          <p:cNvPr id="3" name="Título 2"/>
          <p:cNvSpPr>
            <a:spLocks noGrp="1"/>
          </p:cNvSpPr>
          <p:nvPr>
            <p:ph type="title"/>
          </p:nvPr>
        </p:nvSpPr>
        <p:spPr/>
        <p:txBody>
          <a:bodyPr/>
          <a:lstStyle/>
          <a:p>
            <a:r>
              <a:rPr lang="es-VE" dirty="0" err="1"/>
              <a:t>Introduction</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solidFill>
                  <a:prstClr val="white"/>
                </a:solidFill>
              </a:rPr>
              <a:pPr/>
              <a:t>165</a:t>
            </a:fld>
            <a:endParaRPr lang="es-VE" dirty="0">
              <a:solidFill>
                <a:prstClr val="white"/>
              </a:solidFill>
            </a:endParaRPr>
          </a:p>
        </p:txBody>
      </p:sp>
      <p:sp>
        <p:nvSpPr>
          <p:cNvPr id="5" name="Cilindro 4"/>
          <p:cNvSpPr/>
          <p:nvPr/>
        </p:nvSpPr>
        <p:spPr>
          <a:xfrm>
            <a:off x="6096000" y="1714872"/>
            <a:ext cx="5486400" cy="4369275"/>
          </a:xfrm>
          <a:prstGeom prst="can">
            <a:avLst/>
          </a:prstGeom>
          <a:solidFill>
            <a:schemeClr val="accent2">
              <a:lumMod val="20000"/>
              <a:lumOff val="80000"/>
            </a:schemeClr>
          </a:solidFill>
          <a:ln>
            <a:solidFill>
              <a:srgbClr val="8182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dirty="0">
              <a:solidFill>
                <a:prstClr val="white"/>
              </a:solidFill>
            </a:endParaRPr>
          </a:p>
        </p:txBody>
      </p:sp>
      <p:sp>
        <p:nvSpPr>
          <p:cNvPr id="17" name="CuadroTexto 16"/>
          <p:cNvSpPr txBox="1"/>
          <p:nvPr/>
        </p:nvSpPr>
        <p:spPr>
          <a:xfrm>
            <a:off x="7578997" y="3173776"/>
            <a:ext cx="3894510" cy="400110"/>
          </a:xfrm>
          <a:prstGeom prst="rect">
            <a:avLst/>
          </a:prstGeom>
          <a:solidFill>
            <a:schemeClr val="bg1">
              <a:lumMod val="85000"/>
            </a:schemeClr>
          </a:solidFill>
        </p:spPr>
        <p:txBody>
          <a:bodyPr wrap="square" rtlCol="0">
            <a:spAutoFit/>
          </a:bodyPr>
          <a:lstStyle/>
          <a:p>
            <a:pPr algn="ctr"/>
            <a:r>
              <a:rPr lang="es-VE" sz="2000" b="1" dirty="0" smtClean="0">
                <a:solidFill>
                  <a:prstClr val="black"/>
                </a:solidFill>
              </a:rPr>
              <a:t>SYS.UNIFIED_AUDIT_TRAIL</a:t>
            </a:r>
            <a:endParaRPr lang="es-VE" sz="2000" b="1" dirty="0">
              <a:solidFill>
                <a:prstClr val="black"/>
              </a:solidFill>
            </a:endParaRPr>
          </a:p>
        </p:txBody>
      </p:sp>
      <p:sp>
        <p:nvSpPr>
          <p:cNvPr id="28" name="Multidocumento 27"/>
          <p:cNvSpPr/>
          <p:nvPr/>
        </p:nvSpPr>
        <p:spPr>
          <a:xfrm>
            <a:off x="6375409" y="3019196"/>
            <a:ext cx="995680" cy="709270"/>
          </a:xfrm>
          <a:prstGeom prst="flowChartMultidocument">
            <a:avLst/>
          </a:prstGeom>
          <a:solidFill>
            <a:srgbClr val="81828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a:solidFill>
                <a:prstClr val="white"/>
              </a:solidFill>
            </a:endParaRPr>
          </a:p>
        </p:txBody>
      </p:sp>
      <p:sp>
        <p:nvSpPr>
          <p:cNvPr id="29" name="Rectángulo 28"/>
          <p:cNvSpPr/>
          <p:nvPr/>
        </p:nvSpPr>
        <p:spPr>
          <a:xfrm>
            <a:off x="6691449" y="4641609"/>
            <a:ext cx="510764" cy="4288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a:solidFill>
                <a:prstClr val="white"/>
              </a:solidFill>
            </a:endParaRPr>
          </a:p>
        </p:txBody>
      </p:sp>
      <p:sp>
        <p:nvSpPr>
          <p:cNvPr id="30" name="CuadroTexto 29"/>
          <p:cNvSpPr txBox="1"/>
          <p:nvPr/>
        </p:nvSpPr>
        <p:spPr>
          <a:xfrm>
            <a:off x="7578997" y="4870442"/>
            <a:ext cx="3894510" cy="400110"/>
          </a:xfrm>
          <a:prstGeom prst="rect">
            <a:avLst/>
          </a:prstGeom>
          <a:solidFill>
            <a:srgbClr val="FC971D"/>
          </a:solidFill>
        </p:spPr>
        <p:txBody>
          <a:bodyPr wrap="square" rtlCol="0">
            <a:spAutoFit/>
          </a:bodyPr>
          <a:lstStyle/>
          <a:p>
            <a:pPr algn="ctr"/>
            <a:r>
              <a:rPr lang="es-VE" sz="2000" b="1" dirty="0" smtClean="0">
                <a:solidFill>
                  <a:prstClr val="white"/>
                </a:solidFill>
              </a:rPr>
              <a:t>READ-ONLY TABLE</a:t>
            </a:r>
            <a:endParaRPr lang="es-VE" sz="2000" b="1" dirty="0">
              <a:solidFill>
                <a:prstClr val="white"/>
              </a:solidFill>
            </a:endParaRPr>
          </a:p>
        </p:txBody>
      </p:sp>
      <p:cxnSp>
        <p:nvCxnSpPr>
          <p:cNvPr id="31" name="Conector recto de flecha 30"/>
          <p:cNvCxnSpPr>
            <a:stCxn id="17" idx="2"/>
          </p:cNvCxnSpPr>
          <p:nvPr/>
        </p:nvCxnSpPr>
        <p:spPr>
          <a:xfrm>
            <a:off x="9526252" y="3573886"/>
            <a:ext cx="0" cy="1356416"/>
          </a:xfrm>
          <a:prstGeom prst="straightConnector1">
            <a:avLst/>
          </a:prstGeom>
          <a:ln w="57150">
            <a:solidFill>
              <a:schemeClr val="tx1"/>
            </a:solidFill>
            <a:prstDash val="dashDot"/>
            <a:tailEnd type="triangle"/>
          </a:ln>
        </p:spPr>
        <p:style>
          <a:lnRef idx="1">
            <a:schemeClr val="accent1"/>
          </a:lnRef>
          <a:fillRef idx="0">
            <a:schemeClr val="accent1"/>
          </a:fillRef>
          <a:effectRef idx="0">
            <a:schemeClr val="accent1"/>
          </a:effectRef>
          <a:fontRef idx="minor">
            <a:schemeClr val="tx1"/>
          </a:fontRef>
        </p:style>
      </p:cxnSp>
      <p:cxnSp>
        <p:nvCxnSpPr>
          <p:cNvPr id="37" name="Conector recto de flecha 36"/>
          <p:cNvCxnSpPr/>
          <p:nvPr/>
        </p:nvCxnSpPr>
        <p:spPr>
          <a:xfrm>
            <a:off x="6946831" y="3429000"/>
            <a:ext cx="0" cy="135641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Conector recto de flecha 37"/>
          <p:cNvCxnSpPr>
            <a:stCxn id="29" idx="3"/>
          </p:cNvCxnSpPr>
          <p:nvPr/>
        </p:nvCxnSpPr>
        <p:spPr>
          <a:xfrm>
            <a:off x="7202213" y="4856053"/>
            <a:ext cx="836001" cy="21444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1" name="Imagen 4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1003029" y="4358343"/>
            <a:ext cx="1038628" cy="1038628"/>
          </a:xfrm>
          <a:prstGeom prst="rect">
            <a:avLst/>
          </a:prstGeom>
        </p:spPr>
      </p:pic>
      <p:pic>
        <p:nvPicPr>
          <p:cNvPr id="42" name="Imagen 4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95315" y="4351128"/>
            <a:ext cx="1038628" cy="1038628"/>
          </a:xfrm>
          <a:prstGeom prst="rect">
            <a:avLst/>
          </a:prstGeom>
        </p:spPr>
      </p:pic>
      <p:cxnSp>
        <p:nvCxnSpPr>
          <p:cNvPr id="43" name="Conector recto de flecha 42"/>
          <p:cNvCxnSpPr>
            <a:stCxn id="42" idx="3"/>
            <a:endCxn id="29" idx="1"/>
          </p:cNvCxnSpPr>
          <p:nvPr/>
        </p:nvCxnSpPr>
        <p:spPr>
          <a:xfrm flipV="1">
            <a:off x="2833943" y="4856053"/>
            <a:ext cx="3857506" cy="1438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Conector recto de flecha 45"/>
          <p:cNvCxnSpPr/>
          <p:nvPr/>
        </p:nvCxnSpPr>
        <p:spPr>
          <a:xfrm>
            <a:off x="5124893" y="3019196"/>
            <a:ext cx="1250516" cy="354635"/>
          </a:xfrm>
          <a:prstGeom prst="straightConnector1">
            <a:avLst/>
          </a:prstGeom>
          <a:ln w="57150">
            <a:solidFill>
              <a:schemeClr val="tx1"/>
            </a:solidFill>
            <a:prstDash val="dashDot"/>
            <a:tailEnd type="triangle"/>
          </a:ln>
        </p:spPr>
        <p:style>
          <a:lnRef idx="1">
            <a:schemeClr val="accent1"/>
          </a:lnRef>
          <a:fillRef idx="0">
            <a:schemeClr val="accent1"/>
          </a:fillRef>
          <a:effectRef idx="0">
            <a:schemeClr val="accent1"/>
          </a:effectRef>
          <a:fontRef idx="minor">
            <a:schemeClr val="tx1"/>
          </a:fontRef>
        </p:style>
      </p:cxnSp>
      <p:sp>
        <p:nvSpPr>
          <p:cNvPr id="49" name="CuadroTexto 48"/>
          <p:cNvSpPr txBox="1"/>
          <p:nvPr/>
        </p:nvSpPr>
        <p:spPr>
          <a:xfrm>
            <a:off x="3682723" y="2531453"/>
            <a:ext cx="1927723" cy="400110"/>
          </a:xfrm>
          <a:prstGeom prst="rect">
            <a:avLst/>
          </a:prstGeom>
          <a:noFill/>
        </p:spPr>
        <p:txBody>
          <a:bodyPr wrap="square" rtlCol="0">
            <a:spAutoFit/>
          </a:bodyPr>
          <a:lstStyle/>
          <a:p>
            <a:pPr algn="ctr"/>
            <a:r>
              <a:rPr lang="es-VE" sz="2000" b="1" dirty="0" err="1" smtClean="0">
                <a:solidFill>
                  <a:prstClr val="black"/>
                </a:solidFill>
              </a:rPr>
              <a:t>Audit</a:t>
            </a:r>
            <a:r>
              <a:rPr lang="es-VE" sz="2000" b="1" dirty="0" smtClean="0">
                <a:solidFill>
                  <a:prstClr val="black"/>
                </a:solidFill>
              </a:rPr>
              <a:t> </a:t>
            </a:r>
            <a:r>
              <a:rPr lang="es-VE" sz="2000" b="1" dirty="0" err="1" smtClean="0">
                <a:solidFill>
                  <a:prstClr val="black"/>
                </a:solidFill>
              </a:rPr>
              <a:t>Policies</a:t>
            </a:r>
            <a:endParaRPr lang="es-VE" sz="2000" b="1" dirty="0">
              <a:solidFill>
                <a:prstClr val="black"/>
              </a:solidFill>
            </a:endParaRPr>
          </a:p>
        </p:txBody>
      </p:sp>
      <p:sp>
        <p:nvSpPr>
          <p:cNvPr id="50" name="Rectángulo 49"/>
          <p:cNvSpPr/>
          <p:nvPr/>
        </p:nvSpPr>
        <p:spPr>
          <a:xfrm>
            <a:off x="3089325" y="3731031"/>
            <a:ext cx="2843884" cy="1042126"/>
          </a:xfrm>
          <a:prstGeom prst="rect">
            <a:avLst/>
          </a:prstGeom>
          <a:ln w="38100"/>
        </p:spPr>
        <p:style>
          <a:lnRef idx="2">
            <a:schemeClr val="accent2"/>
          </a:lnRef>
          <a:fillRef idx="1">
            <a:schemeClr val="lt1"/>
          </a:fillRef>
          <a:effectRef idx="0">
            <a:schemeClr val="accent2"/>
          </a:effectRef>
          <a:fontRef idx="minor">
            <a:schemeClr val="dk1"/>
          </a:fontRef>
        </p:style>
        <p:txBody>
          <a:bodyPr rtlCol="0" anchor="ctr"/>
          <a:lstStyle/>
          <a:p>
            <a:r>
              <a:rPr lang="en-US" sz="1400" b="1" dirty="0" smtClean="0">
                <a:solidFill>
                  <a:prstClr val="black"/>
                </a:solidFill>
              </a:rPr>
              <a:t>SELECT, UPDATE, INSERT, …</a:t>
            </a:r>
          </a:p>
          <a:p>
            <a:r>
              <a:rPr lang="en-US" sz="1400" b="1" dirty="0" smtClean="0">
                <a:solidFill>
                  <a:prstClr val="black"/>
                </a:solidFill>
              </a:rPr>
              <a:t>Database Vault Realm actions</a:t>
            </a:r>
          </a:p>
          <a:p>
            <a:r>
              <a:rPr lang="en-US" sz="1400" b="1" dirty="0" err="1" smtClean="0">
                <a:solidFill>
                  <a:prstClr val="black"/>
                </a:solidFill>
              </a:rPr>
              <a:t>DataPump</a:t>
            </a:r>
            <a:r>
              <a:rPr lang="en-US" sz="1400" b="1" dirty="0" smtClean="0">
                <a:solidFill>
                  <a:prstClr val="black"/>
                </a:solidFill>
              </a:rPr>
              <a:t> operations</a:t>
            </a:r>
          </a:p>
          <a:p>
            <a:r>
              <a:rPr lang="en-US" sz="1400" b="1" dirty="0" smtClean="0">
                <a:solidFill>
                  <a:prstClr val="black"/>
                </a:solidFill>
              </a:rPr>
              <a:t>RMAN Operations</a:t>
            </a:r>
            <a:endParaRPr lang="en-US" sz="1400" b="1" dirty="0">
              <a:solidFill>
                <a:prstClr val="black"/>
              </a:solidFill>
            </a:endParaRPr>
          </a:p>
        </p:txBody>
      </p:sp>
    </p:spTree>
    <p:extLst>
      <p:ext uri="{BB962C8B-B14F-4D97-AF65-F5344CB8AC3E}">
        <p14:creationId xmlns:p14="http://schemas.microsoft.com/office/powerpoint/2010/main" val="1764846743"/>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lstStyle/>
          <a:p>
            <a:r>
              <a:rPr lang="en-US" dirty="0"/>
              <a:t>In Oracle Database 12c, unified auditing is not enabled by default. </a:t>
            </a:r>
            <a:endParaRPr lang="en-US" dirty="0" smtClean="0"/>
          </a:p>
          <a:p>
            <a:endParaRPr lang="en-US" dirty="0"/>
          </a:p>
          <a:p>
            <a:r>
              <a:rPr lang="en-US" dirty="0" smtClean="0"/>
              <a:t>The </a:t>
            </a:r>
            <a:r>
              <a:rPr lang="en-US" dirty="0"/>
              <a:t>process of enabling it is simple and equivalent to enabling of other database options</a:t>
            </a:r>
            <a:r>
              <a:rPr lang="en-US" dirty="0" smtClean="0"/>
              <a:t>.</a:t>
            </a:r>
          </a:p>
          <a:p>
            <a:endParaRPr lang="en-US" dirty="0"/>
          </a:p>
          <a:p>
            <a:r>
              <a:rPr lang="en-US" dirty="0"/>
              <a:t>You'll need to shut down the database.</a:t>
            </a:r>
          </a:p>
          <a:p>
            <a:endParaRPr lang="en-US" dirty="0"/>
          </a:p>
          <a:p>
            <a:endParaRPr lang="en-US" dirty="0"/>
          </a:p>
          <a:p>
            <a:endParaRPr lang="es-VE" dirty="0"/>
          </a:p>
        </p:txBody>
      </p:sp>
      <p:sp>
        <p:nvSpPr>
          <p:cNvPr id="3" name="Título 2"/>
          <p:cNvSpPr>
            <a:spLocks noGrp="1"/>
          </p:cNvSpPr>
          <p:nvPr>
            <p:ph type="title"/>
          </p:nvPr>
        </p:nvSpPr>
        <p:spPr/>
        <p:txBody>
          <a:bodyPr/>
          <a:lstStyle/>
          <a:p>
            <a:r>
              <a:rPr lang="es-VE" dirty="0" err="1"/>
              <a:t>Enabling</a:t>
            </a:r>
            <a:r>
              <a:rPr lang="es-VE" dirty="0"/>
              <a:t> </a:t>
            </a:r>
            <a:r>
              <a:rPr lang="es-VE" dirty="0" err="1"/>
              <a:t>Unified</a:t>
            </a:r>
            <a:r>
              <a:rPr lang="es-VE" dirty="0"/>
              <a:t> </a:t>
            </a:r>
            <a:r>
              <a:rPr lang="es-VE" dirty="0" err="1"/>
              <a:t>Auditing</a:t>
            </a:r>
            <a:r>
              <a:rPr lang="es-VE" dirty="0"/>
              <a:t> </a:t>
            </a:r>
            <a:r>
              <a:rPr lang="es-VE" dirty="0" err="1" smtClean="0"/>
              <a:t>mode</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solidFill>
                  <a:prstClr val="white"/>
                </a:solidFill>
              </a:rPr>
              <a:pPr/>
              <a:t>166</a:t>
            </a:fld>
            <a:endParaRPr lang="es-VE" dirty="0">
              <a:solidFill>
                <a:prstClr val="white"/>
              </a:solidFill>
            </a:endParaRPr>
          </a:p>
        </p:txBody>
      </p:sp>
    </p:spTree>
    <p:extLst>
      <p:ext uri="{BB962C8B-B14F-4D97-AF65-F5344CB8AC3E}">
        <p14:creationId xmlns:p14="http://schemas.microsoft.com/office/powerpoint/2010/main" val="3992399052"/>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normAutofit/>
          </a:bodyPr>
          <a:lstStyle/>
          <a:p>
            <a:r>
              <a:rPr lang="en-US" dirty="0"/>
              <a:t>When database is upgraded to 12c, by default, it uses the traditional way of </a:t>
            </a:r>
            <a:r>
              <a:rPr lang="en-US" dirty="0" smtClean="0"/>
              <a:t>auditing. </a:t>
            </a:r>
          </a:p>
          <a:p>
            <a:endParaRPr lang="en-US" dirty="0"/>
          </a:p>
          <a:p>
            <a:r>
              <a:rPr lang="en-US" dirty="0" smtClean="0"/>
              <a:t>However</a:t>
            </a:r>
            <a:r>
              <a:rPr lang="en-US" dirty="0"/>
              <a:t>, when you directly install a new database 12c, default auditing is set to mixed auditing mode. </a:t>
            </a:r>
            <a:endParaRPr lang="en-US" dirty="0" smtClean="0"/>
          </a:p>
          <a:p>
            <a:endParaRPr lang="en-US" dirty="0"/>
          </a:p>
          <a:p>
            <a:r>
              <a:rPr lang="en-US" dirty="0" smtClean="0"/>
              <a:t>In </a:t>
            </a:r>
            <a:r>
              <a:rPr lang="en-US" dirty="0"/>
              <a:t>both cases, the procedure to enable the unified auditing mode is the same.</a:t>
            </a:r>
          </a:p>
          <a:p>
            <a:pPr marL="0" indent="0">
              <a:buNone/>
            </a:pPr>
            <a:endParaRPr lang="en-US" dirty="0"/>
          </a:p>
        </p:txBody>
      </p:sp>
      <p:sp>
        <p:nvSpPr>
          <p:cNvPr id="3" name="Título 2"/>
          <p:cNvSpPr>
            <a:spLocks noGrp="1"/>
          </p:cNvSpPr>
          <p:nvPr>
            <p:ph type="title"/>
          </p:nvPr>
        </p:nvSpPr>
        <p:spPr/>
        <p:txBody>
          <a:bodyPr/>
          <a:lstStyle/>
          <a:p>
            <a:r>
              <a:rPr lang="es-VE" dirty="0" err="1"/>
              <a:t>Enabling</a:t>
            </a:r>
            <a:r>
              <a:rPr lang="es-VE" dirty="0"/>
              <a:t> </a:t>
            </a:r>
            <a:r>
              <a:rPr lang="es-VE" dirty="0" err="1"/>
              <a:t>Unified</a:t>
            </a:r>
            <a:r>
              <a:rPr lang="es-VE" dirty="0"/>
              <a:t> </a:t>
            </a:r>
            <a:r>
              <a:rPr lang="es-VE" dirty="0" err="1"/>
              <a:t>Auditing</a:t>
            </a:r>
            <a:r>
              <a:rPr lang="es-VE" dirty="0"/>
              <a:t> </a:t>
            </a:r>
            <a:r>
              <a:rPr lang="es-VE" dirty="0" err="1"/>
              <a:t>mode</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solidFill>
                  <a:prstClr val="white"/>
                </a:solidFill>
              </a:rPr>
              <a:pPr/>
              <a:t>167</a:t>
            </a:fld>
            <a:endParaRPr lang="es-VE" dirty="0">
              <a:solidFill>
                <a:prstClr val="white"/>
              </a:solidFill>
            </a:endParaRPr>
          </a:p>
        </p:txBody>
      </p:sp>
    </p:spTree>
    <p:extLst>
      <p:ext uri="{BB962C8B-B14F-4D97-AF65-F5344CB8AC3E}">
        <p14:creationId xmlns:p14="http://schemas.microsoft.com/office/powerpoint/2010/main" val="3341206300"/>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normAutofit lnSpcReduction="10000"/>
          </a:bodyPr>
          <a:lstStyle/>
          <a:p>
            <a:r>
              <a:rPr lang="en-US" dirty="0"/>
              <a:t>After you enable the unified auditing mode, traditional auditing doesn't work anymore. </a:t>
            </a:r>
            <a:endParaRPr lang="en-US" dirty="0" smtClean="0"/>
          </a:p>
          <a:p>
            <a:endParaRPr lang="en-US" dirty="0"/>
          </a:p>
          <a:p>
            <a:r>
              <a:rPr lang="en-US" dirty="0" smtClean="0"/>
              <a:t>Old </a:t>
            </a:r>
            <a:r>
              <a:rPr lang="en-US" dirty="0"/>
              <a:t>audit instance parameters (</a:t>
            </a:r>
            <a:r>
              <a:rPr lang="en-US" dirty="0">
                <a:solidFill>
                  <a:srgbClr val="FC971D"/>
                </a:solidFill>
              </a:rPr>
              <a:t>AUDIT_TRAIL, AUDIT_FILE_DEST, AUDIT_SYSLOG_LEVEL</a:t>
            </a:r>
            <a:r>
              <a:rPr lang="en-US" dirty="0"/>
              <a:t>, and </a:t>
            </a:r>
            <a:r>
              <a:rPr lang="en-US" dirty="0">
                <a:solidFill>
                  <a:srgbClr val="FC971D"/>
                </a:solidFill>
              </a:rPr>
              <a:t>AUDIT_SYS_OPERATIONS</a:t>
            </a:r>
            <a:r>
              <a:rPr lang="en-US" dirty="0"/>
              <a:t>) are disregarded. </a:t>
            </a:r>
            <a:endParaRPr lang="en-US" dirty="0" smtClean="0"/>
          </a:p>
          <a:p>
            <a:endParaRPr lang="en-US" dirty="0"/>
          </a:p>
          <a:p>
            <a:r>
              <a:rPr lang="en-US" dirty="0"/>
              <a:t>Predefined unified audit policies that are enabled by default are:</a:t>
            </a:r>
            <a:endParaRPr lang="es-VE" dirty="0"/>
          </a:p>
          <a:p>
            <a:endParaRPr lang="es-VE" dirty="0"/>
          </a:p>
        </p:txBody>
      </p:sp>
      <p:sp>
        <p:nvSpPr>
          <p:cNvPr id="3" name="Título 2"/>
          <p:cNvSpPr>
            <a:spLocks noGrp="1"/>
          </p:cNvSpPr>
          <p:nvPr>
            <p:ph type="title"/>
          </p:nvPr>
        </p:nvSpPr>
        <p:spPr/>
        <p:txBody>
          <a:bodyPr/>
          <a:lstStyle/>
          <a:p>
            <a:r>
              <a:rPr lang="es-VE" dirty="0" err="1"/>
              <a:t>Enabling</a:t>
            </a:r>
            <a:r>
              <a:rPr lang="es-VE" dirty="0"/>
              <a:t> </a:t>
            </a:r>
            <a:r>
              <a:rPr lang="es-VE" dirty="0" err="1"/>
              <a:t>Unified</a:t>
            </a:r>
            <a:r>
              <a:rPr lang="es-VE" dirty="0"/>
              <a:t> </a:t>
            </a:r>
            <a:r>
              <a:rPr lang="es-VE" dirty="0" err="1"/>
              <a:t>Auditing</a:t>
            </a:r>
            <a:r>
              <a:rPr lang="es-VE" dirty="0"/>
              <a:t> </a:t>
            </a:r>
            <a:r>
              <a:rPr lang="es-VE" dirty="0" err="1"/>
              <a:t>mode</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solidFill>
                  <a:prstClr val="white"/>
                </a:solidFill>
              </a:rPr>
              <a:pPr/>
              <a:t>168</a:t>
            </a:fld>
            <a:endParaRPr lang="es-VE" dirty="0">
              <a:solidFill>
                <a:prstClr val="white"/>
              </a:solidFill>
            </a:endParaRPr>
          </a:p>
        </p:txBody>
      </p:sp>
      <p:sp>
        <p:nvSpPr>
          <p:cNvPr id="5" name="Rectángulo 4"/>
          <p:cNvSpPr/>
          <p:nvPr/>
        </p:nvSpPr>
        <p:spPr>
          <a:xfrm>
            <a:off x="1019175" y="5587834"/>
            <a:ext cx="10153650" cy="898759"/>
          </a:xfrm>
          <a:prstGeom prst="rect">
            <a:avLst/>
          </a:prstGeom>
          <a:solidFill>
            <a:srgbClr val="F794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b="1" dirty="0" smtClean="0">
                <a:solidFill>
                  <a:prstClr val="white"/>
                </a:solidFill>
              </a:rPr>
              <a:t>ORA_SECURECONFIG (database versions:12.1.0.1, 12.1.0.2)</a:t>
            </a:r>
          </a:p>
          <a:p>
            <a:pPr marL="285750" indent="-285750">
              <a:buFont typeface="Arial" panose="020B0604020202020204" pitchFamily="34" charset="0"/>
              <a:buChar char="•"/>
            </a:pPr>
            <a:endParaRPr lang="en-US" b="1" dirty="0" smtClean="0">
              <a:solidFill>
                <a:prstClr val="white"/>
              </a:solidFill>
            </a:endParaRPr>
          </a:p>
          <a:p>
            <a:pPr marL="285750" indent="-285750">
              <a:buFont typeface="Arial" panose="020B0604020202020204" pitchFamily="34" charset="0"/>
              <a:buChar char="•"/>
            </a:pPr>
            <a:r>
              <a:rPr lang="en-US" b="1" dirty="0" smtClean="0">
                <a:solidFill>
                  <a:prstClr val="white"/>
                </a:solidFill>
              </a:rPr>
              <a:t>ORA_LOGON_FAILURES (Oracle Database 12.1.0.2)</a:t>
            </a:r>
            <a:endParaRPr lang="es-VE" b="1" dirty="0">
              <a:solidFill>
                <a:prstClr val="white"/>
              </a:solidFill>
            </a:endParaRPr>
          </a:p>
        </p:txBody>
      </p:sp>
    </p:spTree>
    <p:extLst>
      <p:ext uri="{BB962C8B-B14F-4D97-AF65-F5344CB8AC3E}">
        <p14:creationId xmlns:p14="http://schemas.microsoft.com/office/powerpoint/2010/main" val="731677919"/>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lstStyle/>
          <a:p>
            <a:r>
              <a:rPr lang="es-VE" dirty="0" err="1"/>
              <a:t>Predefined</a:t>
            </a:r>
            <a:r>
              <a:rPr lang="es-VE" dirty="0"/>
              <a:t> </a:t>
            </a:r>
            <a:r>
              <a:rPr lang="es-VE" dirty="0" err="1"/>
              <a:t>unified</a:t>
            </a:r>
            <a:r>
              <a:rPr lang="es-VE" dirty="0"/>
              <a:t> </a:t>
            </a:r>
            <a:r>
              <a:rPr lang="es-VE" dirty="0" err="1"/>
              <a:t>audit</a:t>
            </a:r>
            <a:r>
              <a:rPr lang="es-VE" dirty="0"/>
              <a:t> </a:t>
            </a:r>
            <a:r>
              <a:rPr lang="es-VE" dirty="0" err="1"/>
              <a:t>policies</a:t>
            </a:r>
            <a:endParaRPr lang="es-VE" dirty="0"/>
          </a:p>
          <a:p>
            <a:pPr marL="0" indent="0">
              <a:buNone/>
            </a:pPr>
            <a:endParaRPr lang="es-VE" dirty="0"/>
          </a:p>
        </p:txBody>
      </p:sp>
      <p:sp>
        <p:nvSpPr>
          <p:cNvPr id="3" name="Título 2"/>
          <p:cNvSpPr>
            <a:spLocks noGrp="1"/>
          </p:cNvSpPr>
          <p:nvPr>
            <p:ph type="title"/>
          </p:nvPr>
        </p:nvSpPr>
        <p:spPr/>
        <p:txBody>
          <a:bodyPr/>
          <a:lstStyle/>
          <a:p>
            <a:r>
              <a:rPr lang="es-VE" dirty="0" err="1"/>
              <a:t>Enabling</a:t>
            </a:r>
            <a:r>
              <a:rPr lang="es-VE" dirty="0"/>
              <a:t> </a:t>
            </a:r>
            <a:r>
              <a:rPr lang="es-VE" dirty="0" err="1"/>
              <a:t>Unified</a:t>
            </a:r>
            <a:r>
              <a:rPr lang="es-VE" dirty="0"/>
              <a:t> </a:t>
            </a:r>
            <a:r>
              <a:rPr lang="es-VE" dirty="0" err="1"/>
              <a:t>Auditing</a:t>
            </a:r>
            <a:r>
              <a:rPr lang="es-VE" dirty="0"/>
              <a:t> </a:t>
            </a:r>
            <a:r>
              <a:rPr lang="es-VE" dirty="0" err="1"/>
              <a:t>mode</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solidFill>
                  <a:prstClr val="white"/>
                </a:solidFill>
              </a:rPr>
              <a:pPr/>
              <a:t>169</a:t>
            </a:fld>
            <a:endParaRPr lang="es-VE" dirty="0">
              <a:solidFill>
                <a:prstClr val="white"/>
              </a:solidFill>
            </a:endParaRPr>
          </a:p>
        </p:txBody>
      </p:sp>
      <p:graphicFrame>
        <p:nvGraphicFramePr>
          <p:cNvPr id="5" name="Tabla 4"/>
          <p:cNvGraphicFramePr>
            <a:graphicFrameLocks noGrp="1"/>
          </p:cNvGraphicFramePr>
          <p:nvPr>
            <p:extLst/>
          </p:nvPr>
        </p:nvGraphicFramePr>
        <p:xfrm>
          <a:off x="975969" y="2544126"/>
          <a:ext cx="10240061" cy="3312162"/>
        </p:xfrm>
        <a:graphic>
          <a:graphicData uri="http://schemas.openxmlformats.org/drawingml/2006/table">
            <a:tbl>
              <a:tblPr firstRow="1">
                <a:tableStyleId>{85BE263C-DBD7-4A20-BB59-AAB30ACAA65A}</a:tableStyleId>
              </a:tblPr>
              <a:tblGrid>
                <a:gridCol w="3865246"/>
                <a:gridCol w="2961461"/>
                <a:gridCol w="3413354"/>
              </a:tblGrid>
              <a:tr h="363548">
                <a:tc>
                  <a:txBody>
                    <a:bodyPr/>
                    <a:lstStyle/>
                    <a:p>
                      <a:r>
                        <a:rPr lang="es-VE" sz="1800" dirty="0" err="1">
                          <a:effectLst/>
                        </a:rPr>
                        <a:t>Predefined</a:t>
                      </a:r>
                      <a:r>
                        <a:rPr lang="es-VE" sz="1800" dirty="0">
                          <a:effectLst/>
                        </a:rPr>
                        <a:t> </a:t>
                      </a:r>
                      <a:r>
                        <a:rPr lang="es-VE" sz="1800" dirty="0" err="1">
                          <a:effectLst/>
                        </a:rPr>
                        <a:t>audit</a:t>
                      </a:r>
                      <a:r>
                        <a:rPr lang="es-VE" sz="1800" dirty="0">
                          <a:effectLst/>
                        </a:rPr>
                        <a:t> </a:t>
                      </a:r>
                      <a:r>
                        <a:rPr lang="es-VE" sz="1800" dirty="0" err="1">
                          <a:effectLst/>
                        </a:rPr>
                        <a:t>policy</a:t>
                      </a:r>
                      <a:endParaRPr lang="es-VE" sz="1800" b="0" dirty="0">
                        <a:effectLst/>
                        <a:latin typeface="Lato" panose="020F0502020204030203" pitchFamily="34" charset="0"/>
                      </a:endParaRPr>
                    </a:p>
                  </a:txBody>
                  <a:tcPr marL="46849" marR="46849" marT="46849" marB="46849" anchor="ctr">
                    <a:solidFill>
                      <a:srgbClr val="FC971D"/>
                    </a:solidFill>
                  </a:tcPr>
                </a:tc>
                <a:tc>
                  <a:txBody>
                    <a:bodyPr/>
                    <a:lstStyle/>
                    <a:p>
                      <a:r>
                        <a:rPr lang="es-VE" sz="1800" dirty="0">
                          <a:effectLst/>
                        </a:rPr>
                        <a:t>Oracle </a:t>
                      </a:r>
                      <a:r>
                        <a:rPr lang="es-VE" sz="1800" dirty="0" err="1">
                          <a:effectLst/>
                        </a:rPr>
                        <a:t>Database</a:t>
                      </a:r>
                      <a:r>
                        <a:rPr lang="es-VE" sz="1800" dirty="0">
                          <a:effectLst/>
                        </a:rPr>
                        <a:t> 12.1.0.1</a:t>
                      </a:r>
                      <a:endParaRPr lang="es-VE" sz="1800" b="0" dirty="0">
                        <a:effectLst/>
                        <a:latin typeface="Lato" panose="020F0502020204030203" pitchFamily="34" charset="0"/>
                      </a:endParaRPr>
                    </a:p>
                  </a:txBody>
                  <a:tcPr marL="46849" marR="46849" marT="46849" marB="46849" anchor="ctr">
                    <a:solidFill>
                      <a:srgbClr val="FC971D"/>
                    </a:solidFill>
                  </a:tcPr>
                </a:tc>
                <a:tc>
                  <a:txBody>
                    <a:bodyPr/>
                    <a:lstStyle/>
                    <a:p>
                      <a:r>
                        <a:rPr lang="es-VE" sz="1800" dirty="0">
                          <a:effectLst/>
                        </a:rPr>
                        <a:t>Oracle </a:t>
                      </a:r>
                      <a:r>
                        <a:rPr lang="es-VE" sz="1800" dirty="0" err="1">
                          <a:effectLst/>
                        </a:rPr>
                        <a:t>Database</a:t>
                      </a:r>
                      <a:r>
                        <a:rPr lang="es-VE" sz="1800" dirty="0">
                          <a:effectLst/>
                        </a:rPr>
                        <a:t> 12.1.0.2</a:t>
                      </a:r>
                      <a:endParaRPr lang="es-VE" sz="1800" b="0" dirty="0">
                        <a:effectLst/>
                        <a:latin typeface="Lato" panose="020F0502020204030203" pitchFamily="34" charset="0"/>
                      </a:endParaRPr>
                    </a:p>
                  </a:txBody>
                  <a:tcPr marL="46849" marR="46849" marT="46849" marB="46849" anchor="ctr">
                    <a:solidFill>
                      <a:srgbClr val="FC971D"/>
                    </a:solidFill>
                  </a:tcPr>
                </a:tc>
              </a:tr>
              <a:tr h="0">
                <a:tc>
                  <a:txBody>
                    <a:bodyPr/>
                    <a:lstStyle/>
                    <a:p>
                      <a:r>
                        <a:rPr lang="es-VE" sz="1800" b="1">
                          <a:effectLst/>
                        </a:rPr>
                        <a:t>ORA_RAS_POLICY_MGMT</a:t>
                      </a:r>
                      <a:endParaRPr lang="es-VE" sz="1800" b="1">
                        <a:effectLst/>
                        <a:latin typeface="Lato" panose="020F0502020204030203" pitchFamily="34" charset="0"/>
                      </a:endParaRPr>
                    </a:p>
                  </a:txBody>
                  <a:tcPr marL="46849" marR="46849" marT="46849" marB="46849" anchor="ctr"/>
                </a:tc>
                <a:tc>
                  <a:txBody>
                    <a:bodyPr/>
                    <a:lstStyle/>
                    <a:p>
                      <a:r>
                        <a:rPr lang="es-VE" sz="1800">
                          <a:effectLst/>
                        </a:rPr>
                        <a:t>Yes</a:t>
                      </a:r>
                      <a:endParaRPr lang="es-VE" sz="1800" b="0">
                        <a:effectLst/>
                        <a:latin typeface="Lato" panose="020F0502020204030203" pitchFamily="34" charset="0"/>
                      </a:endParaRPr>
                    </a:p>
                  </a:txBody>
                  <a:tcPr marL="46849" marR="46849" marT="46849" marB="46849" anchor="ctr"/>
                </a:tc>
                <a:tc>
                  <a:txBody>
                    <a:bodyPr/>
                    <a:lstStyle/>
                    <a:p>
                      <a:r>
                        <a:rPr lang="es-VE" sz="1800">
                          <a:effectLst/>
                        </a:rPr>
                        <a:t>Yes</a:t>
                      </a:r>
                      <a:endParaRPr lang="es-VE" sz="1800" b="0">
                        <a:effectLst/>
                        <a:latin typeface="Lato" panose="020F0502020204030203" pitchFamily="34" charset="0"/>
                      </a:endParaRPr>
                    </a:p>
                  </a:txBody>
                  <a:tcPr marL="46849" marR="46849" marT="46849" marB="46849" anchor="ctr"/>
                </a:tc>
              </a:tr>
              <a:tr h="0">
                <a:tc>
                  <a:txBody>
                    <a:bodyPr/>
                    <a:lstStyle/>
                    <a:p>
                      <a:r>
                        <a:rPr lang="es-VE" sz="1800" b="1">
                          <a:effectLst/>
                        </a:rPr>
                        <a:t>ORA_DATABASE_PARAMETER</a:t>
                      </a:r>
                      <a:endParaRPr lang="es-VE" sz="1800" b="1">
                        <a:effectLst/>
                        <a:latin typeface="Lato" panose="020F0502020204030203" pitchFamily="34" charset="0"/>
                      </a:endParaRPr>
                    </a:p>
                  </a:txBody>
                  <a:tcPr marL="46849" marR="46849" marT="46849" marB="46849" anchor="ctr"/>
                </a:tc>
                <a:tc>
                  <a:txBody>
                    <a:bodyPr/>
                    <a:lstStyle/>
                    <a:p>
                      <a:r>
                        <a:rPr lang="es-VE" sz="1800">
                          <a:effectLst/>
                        </a:rPr>
                        <a:t>Yes</a:t>
                      </a:r>
                      <a:endParaRPr lang="es-VE" sz="1800" b="0">
                        <a:effectLst/>
                        <a:latin typeface="Lato" panose="020F0502020204030203" pitchFamily="34" charset="0"/>
                      </a:endParaRPr>
                    </a:p>
                  </a:txBody>
                  <a:tcPr marL="46849" marR="46849" marT="46849" marB="46849" anchor="ctr"/>
                </a:tc>
                <a:tc>
                  <a:txBody>
                    <a:bodyPr/>
                    <a:lstStyle/>
                    <a:p>
                      <a:r>
                        <a:rPr lang="es-VE" sz="1800">
                          <a:effectLst/>
                        </a:rPr>
                        <a:t>Yes</a:t>
                      </a:r>
                      <a:endParaRPr lang="es-VE" sz="1800" b="0">
                        <a:effectLst/>
                        <a:latin typeface="Lato" panose="020F0502020204030203" pitchFamily="34" charset="0"/>
                      </a:endParaRPr>
                    </a:p>
                  </a:txBody>
                  <a:tcPr marL="46849" marR="46849" marT="46849" marB="46849" anchor="ctr"/>
                </a:tc>
              </a:tr>
              <a:tr h="0">
                <a:tc>
                  <a:txBody>
                    <a:bodyPr/>
                    <a:lstStyle/>
                    <a:p>
                      <a:r>
                        <a:rPr lang="es-VE" sz="1800" b="1">
                          <a:effectLst/>
                        </a:rPr>
                        <a:t>ORA_RAS_SESSION_MGMT</a:t>
                      </a:r>
                      <a:endParaRPr lang="es-VE" sz="1800" b="1">
                        <a:effectLst/>
                        <a:latin typeface="Lato" panose="020F0502020204030203" pitchFamily="34" charset="0"/>
                      </a:endParaRPr>
                    </a:p>
                  </a:txBody>
                  <a:tcPr marL="46849" marR="46849" marT="46849" marB="46849" anchor="ctr"/>
                </a:tc>
                <a:tc>
                  <a:txBody>
                    <a:bodyPr/>
                    <a:lstStyle/>
                    <a:p>
                      <a:r>
                        <a:rPr lang="es-VE" sz="1800">
                          <a:effectLst/>
                        </a:rPr>
                        <a:t>Yes</a:t>
                      </a:r>
                      <a:endParaRPr lang="es-VE" sz="1800" b="0">
                        <a:effectLst/>
                        <a:latin typeface="Lato" panose="020F0502020204030203" pitchFamily="34" charset="0"/>
                      </a:endParaRPr>
                    </a:p>
                  </a:txBody>
                  <a:tcPr marL="46849" marR="46849" marT="46849" marB="46849" anchor="ctr"/>
                </a:tc>
                <a:tc>
                  <a:txBody>
                    <a:bodyPr/>
                    <a:lstStyle/>
                    <a:p>
                      <a:r>
                        <a:rPr lang="es-VE" sz="1800">
                          <a:effectLst/>
                        </a:rPr>
                        <a:t>Yes</a:t>
                      </a:r>
                      <a:endParaRPr lang="es-VE" sz="1800" b="0">
                        <a:effectLst/>
                        <a:latin typeface="Lato" panose="020F0502020204030203" pitchFamily="34" charset="0"/>
                      </a:endParaRPr>
                    </a:p>
                  </a:txBody>
                  <a:tcPr marL="46849" marR="46849" marT="46849" marB="46849" anchor="ctr"/>
                </a:tc>
              </a:tr>
              <a:tr h="0">
                <a:tc>
                  <a:txBody>
                    <a:bodyPr/>
                    <a:lstStyle/>
                    <a:p>
                      <a:r>
                        <a:rPr lang="es-VE" sz="1800" b="1">
                          <a:effectLst/>
                        </a:rPr>
                        <a:t>ORA_ACCOUNT_MGMT</a:t>
                      </a:r>
                      <a:endParaRPr lang="es-VE" sz="1800" b="1">
                        <a:effectLst/>
                        <a:latin typeface="Lato" panose="020F0502020204030203" pitchFamily="34" charset="0"/>
                      </a:endParaRPr>
                    </a:p>
                  </a:txBody>
                  <a:tcPr marL="46849" marR="46849" marT="46849" marB="46849" anchor="ctr"/>
                </a:tc>
                <a:tc>
                  <a:txBody>
                    <a:bodyPr/>
                    <a:lstStyle/>
                    <a:p>
                      <a:r>
                        <a:rPr lang="es-VE" sz="1800">
                          <a:effectLst/>
                        </a:rPr>
                        <a:t>Yes</a:t>
                      </a:r>
                      <a:endParaRPr lang="es-VE" sz="1800" b="0">
                        <a:effectLst/>
                        <a:latin typeface="Lato" panose="020F0502020204030203" pitchFamily="34" charset="0"/>
                      </a:endParaRPr>
                    </a:p>
                  </a:txBody>
                  <a:tcPr marL="46849" marR="46849" marT="46849" marB="46849" anchor="ctr"/>
                </a:tc>
                <a:tc>
                  <a:txBody>
                    <a:bodyPr/>
                    <a:lstStyle/>
                    <a:p>
                      <a:r>
                        <a:rPr lang="es-VE" sz="1800">
                          <a:effectLst/>
                        </a:rPr>
                        <a:t>Yes</a:t>
                      </a:r>
                      <a:endParaRPr lang="es-VE" sz="1800" b="0">
                        <a:effectLst/>
                        <a:latin typeface="Lato" panose="020F0502020204030203" pitchFamily="34" charset="0"/>
                      </a:endParaRPr>
                    </a:p>
                  </a:txBody>
                  <a:tcPr marL="46849" marR="46849" marT="46849" marB="46849" anchor="ctr"/>
                </a:tc>
              </a:tr>
              <a:tr h="363548">
                <a:tc>
                  <a:txBody>
                    <a:bodyPr/>
                    <a:lstStyle/>
                    <a:p>
                      <a:r>
                        <a:rPr lang="es-VE" sz="1800" b="1">
                          <a:effectLst/>
                        </a:rPr>
                        <a:t>ORA_SECURECONFIG</a:t>
                      </a:r>
                      <a:endParaRPr lang="es-VE" sz="1800" b="1">
                        <a:effectLst/>
                        <a:latin typeface="Lato" panose="020F0502020204030203" pitchFamily="34" charset="0"/>
                      </a:endParaRPr>
                    </a:p>
                  </a:txBody>
                  <a:tcPr marL="46849" marR="46849" marT="46849" marB="46849" anchor="ctr"/>
                </a:tc>
                <a:tc>
                  <a:txBody>
                    <a:bodyPr/>
                    <a:lstStyle/>
                    <a:p>
                      <a:r>
                        <a:rPr lang="es-VE" sz="1800">
                          <a:effectLst/>
                        </a:rPr>
                        <a:t>Yes</a:t>
                      </a:r>
                      <a:endParaRPr lang="es-VE" sz="1800" b="0">
                        <a:effectLst/>
                        <a:latin typeface="Lato" panose="020F0502020204030203" pitchFamily="34" charset="0"/>
                      </a:endParaRPr>
                    </a:p>
                  </a:txBody>
                  <a:tcPr marL="46849" marR="46849" marT="46849" marB="46849" anchor="ctr"/>
                </a:tc>
                <a:tc>
                  <a:txBody>
                    <a:bodyPr/>
                    <a:lstStyle/>
                    <a:p>
                      <a:r>
                        <a:rPr lang="es-VE" sz="1800">
                          <a:effectLst/>
                        </a:rPr>
                        <a:t>Yes</a:t>
                      </a:r>
                      <a:endParaRPr lang="es-VE" sz="1800" b="0">
                        <a:effectLst/>
                        <a:latin typeface="Lato" panose="020F0502020204030203" pitchFamily="34" charset="0"/>
                      </a:endParaRPr>
                    </a:p>
                  </a:txBody>
                  <a:tcPr marL="46849" marR="46849" marT="46849" marB="46849" anchor="ctr"/>
                </a:tc>
              </a:tr>
              <a:tr h="0">
                <a:tc>
                  <a:txBody>
                    <a:bodyPr/>
                    <a:lstStyle/>
                    <a:p>
                      <a:r>
                        <a:rPr lang="es-VE" sz="1800" b="1">
                          <a:effectLst/>
                        </a:rPr>
                        <a:t>ORA_LOGON_FAILURES</a:t>
                      </a:r>
                      <a:endParaRPr lang="es-VE" sz="1800" b="1">
                        <a:effectLst/>
                        <a:latin typeface="Lato" panose="020F0502020204030203" pitchFamily="34" charset="0"/>
                      </a:endParaRPr>
                    </a:p>
                  </a:txBody>
                  <a:tcPr marL="46849" marR="46849" marT="46849" marB="46849" anchor="ctr"/>
                </a:tc>
                <a:tc>
                  <a:txBody>
                    <a:bodyPr/>
                    <a:lstStyle/>
                    <a:p>
                      <a:r>
                        <a:rPr lang="es-VE" sz="1800">
                          <a:effectLst/>
                        </a:rPr>
                        <a:t>No</a:t>
                      </a:r>
                      <a:endParaRPr lang="es-VE" sz="1800" b="0">
                        <a:effectLst/>
                        <a:latin typeface="Lato" panose="020F0502020204030203" pitchFamily="34" charset="0"/>
                      </a:endParaRPr>
                    </a:p>
                  </a:txBody>
                  <a:tcPr marL="46849" marR="46849" marT="46849" marB="46849" anchor="ctr"/>
                </a:tc>
                <a:tc>
                  <a:txBody>
                    <a:bodyPr/>
                    <a:lstStyle/>
                    <a:p>
                      <a:r>
                        <a:rPr lang="es-VE" sz="1800">
                          <a:effectLst/>
                        </a:rPr>
                        <a:t>Yes</a:t>
                      </a:r>
                      <a:endParaRPr lang="es-VE" sz="1800" b="0">
                        <a:effectLst/>
                        <a:latin typeface="Lato" panose="020F0502020204030203" pitchFamily="34" charset="0"/>
                      </a:endParaRPr>
                    </a:p>
                  </a:txBody>
                  <a:tcPr marL="46849" marR="46849" marT="46849" marB="46849" anchor="ctr"/>
                </a:tc>
              </a:tr>
              <a:tr h="0">
                <a:tc>
                  <a:txBody>
                    <a:bodyPr/>
                    <a:lstStyle/>
                    <a:p>
                      <a:r>
                        <a:rPr lang="es-VE" sz="1800" b="1">
                          <a:effectLst/>
                        </a:rPr>
                        <a:t>ORA_CIS_RECOMMENDATIONS</a:t>
                      </a:r>
                      <a:endParaRPr lang="es-VE" sz="1800" b="1">
                        <a:effectLst/>
                        <a:latin typeface="Lato" panose="020F0502020204030203" pitchFamily="34" charset="0"/>
                      </a:endParaRPr>
                    </a:p>
                  </a:txBody>
                  <a:tcPr marL="46849" marR="46849" marT="46849" marB="46849" anchor="ctr"/>
                </a:tc>
                <a:tc>
                  <a:txBody>
                    <a:bodyPr/>
                    <a:lstStyle/>
                    <a:p>
                      <a:r>
                        <a:rPr lang="es-VE" sz="1800">
                          <a:effectLst/>
                        </a:rPr>
                        <a:t>No</a:t>
                      </a:r>
                      <a:endParaRPr lang="es-VE" sz="1800" b="0">
                        <a:effectLst/>
                        <a:latin typeface="Lato" panose="020F0502020204030203" pitchFamily="34" charset="0"/>
                      </a:endParaRPr>
                    </a:p>
                  </a:txBody>
                  <a:tcPr marL="46849" marR="46849" marT="46849" marB="46849" anchor="ctr"/>
                </a:tc>
                <a:tc>
                  <a:txBody>
                    <a:bodyPr/>
                    <a:lstStyle/>
                    <a:p>
                      <a:r>
                        <a:rPr lang="es-VE" sz="1800">
                          <a:effectLst/>
                        </a:rPr>
                        <a:t>Yes</a:t>
                      </a:r>
                      <a:endParaRPr lang="es-VE" sz="1800" b="0">
                        <a:effectLst/>
                        <a:latin typeface="Lato" panose="020F0502020204030203" pitchFamily="34" charset="0"/>
                      </a:endParaRPr>
                    </a:p>
                  </a:txBody>
                  <a:tcPr marL="46849" marR="46849" marT="46849" marB="46849" anchor="ctr"/>
                </a:tc>
              </a:tr>
              <a:tr h="363548">
                <a:tc>
                  <a:txBody>
                    <a:bodyPr/>
                    <a:lstStyle/>
                    <a:p>
                      <a:r>
                        <a:rPr lang="es-VE" sz="1800" b="1" dirty="0">
                          <a:effectLst/>
                        </a:rPr>
                        <a:t>ORA_DV_AUDPOL</a:t>
                      </a:r>
                      <a:endParaRPr lang="es-VE" sz="1800" b="1" dirty="0">
                        <a:effectLst/>
                        <a:latin typeface="Lato" panose="020F0502020204030203" pitchFamily="34" charset="0"/>
                      </a:endParaRPr>
                    </a:p>
                  </a:txBody>
                  <a:tcPr marL="46849" marR="46849" marT="46849" marB="46849" anchor="ctr"/>
                </a:tc>
                <a:tc>
                  <a:txBody>
                    <a:bodyPr/>
                    <a:lstStyle/>
                    <a:p>
                      <a:r>
                        <a:rPr lang="es-VE" sz="1800">
                          <a:effectLst/>
                        </a:rPr>
                        <a:t>No</a:t>
                      </a:r>
                      <a:endParaRPr lang="es-VE" sz="1800" b="0">
                        <a:effectLst/>
                        <a:latin typeface="Lato" panose="020F0502020204030203" pitchFamily="34" charset="0"/>
                      </a:endParaRPr>
                    </a:p>
                  </a:txBody>
                  <a:tcPr marL="46849" marR="46849" marT="46849" marB="46849" anchor="ctr"/>
                </a:tc>
                <a:tc>
                  <a:txBody>
                    <a:bodyPr/>
                    <a:lstStyle/>
                    <a:p>
                      <a:r>
                        <a:rPr lang="es-VE" sz="1800" dirty="0">
                          <a:effectLst/>
                        </a:rPr>
                        <a:t>Yes</a:t>
                      </a:r>
                      <a:endParaRPr lang="es-VE" sz="1800" b="0" dirty="0">
                        <a:effectLst/>
                        <a:latin typeface="Lato" panose="020F0502020204030203" pitchFamily="34" charset="0"/>
                      </a:endParaRPr>
                    </a:p>
                  </a:txBody>
                  <a:tcPr marL="46849" marR="46849" marT="46849" marB="46849" anchor="ctr"/>
                </a:tc>
              </a:tr>
            </a:tbl>
          </a:graphicData>
        </a:graphic>
      </p:graphicFrame>
    </p:spTree>
    <p:extLst>
      <p:ext uri="{BB962C8B-B14F-4D97-AF65-F5344CB8AC3E}">
        <p14:creationId xmlns:p14="http://schemas.microsoft.com/office/powerpoint/2010/main" val="23450696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Oracle Audit Vault</a:t>
            </a:r>
            <a:endParaRPr lang="en-US" dirty="0"/>
          </a:p>
        </p:txBody>
      </p:sp>
      <p:sp>
        <p:nvSpPr>
          <p:cNvPr id="4" name="Slide Number Placeholder 3"/>
          <p:cNvSpPr>
            <a:spLocks noGrp="1"/>
          </p:cNvSpPr>
          <p:nvPr>
            <p:ph type="sldNum" sz="quarter" idx="12"/>
          </p:nvPr>
        </p:nvSpPr>
        <p:spPr/>
        <p:txBody>
          <a:bodyPr/>
          <a:lstStyle/>
          <a:p>
            <a:fld id="{5C6DB8CB-8B72-460F-B4E4-6A15EEC341A1}" type="slidenum">
              <a:rPr lang="es-VE" smtClean="0"/>
              <a:pPr/>
              <a:t>17</a:t>
            </a:fld>
            <a:endParaRPr lang="es-VE" dirty="0"/>
          </a:p>
        </p:txBody>
      </p:sp>
      <p:sp>
        <p:nvSpPr>
          <p:cNvPr id="5" name="Content Placeholder 4"/>
          <p:cNvSpPr>
            <a:spLocks noGrp="1"/>
          </p:cNvSpPr>
          <p:nvPr>
            <p:ph idx="1"/>
          </p:nvPr>
        </p:nvSpPr>
        <p:spPr/>
        <p:txBody>
          <a:bodyPr/>
          <a:lstStyle/>
          <a:p>
            <a:r>
              <a:rPr lang="en-US" dirty="0" smtClean="0"/>
              <a:t>How is Audit Vault implemented</a:t>
            </a:r>
          </a:p>
          <a:p>
            <a:pPr lvl="1"/>
            <a:r>
              <a:rPr lang="en-US" dirty="0" smtClean="0"/>
              <a:t>Audit Vault Server</a:t>
            </a:r>
          </a:p>
          <a:p>
            <a:pPr lvl="1"/>
            <a:r>
              <a:rPr lang="en-US" dirty="0" smtClean="0"/>
              <a:t>Audit Vault agents</a:t>
            </a:r>
          </a:p>
          <a:p>
            <a:pPr lvl="2"/>
            <a:r>
              <a:rPr lang="en-US" dirty="0" smtClean="0"/>
              <a:t>Similar to OEM</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69496" y="1968621"/>
            <a:ext cx="6559826" cy="4063547"/>
          </a:xfrm>
          <a:prstGeom prst="rect">
            <a:avLst/>
          </a:prstGeom>
        </p:spPr>
      </p:pic>
    </p:spTree>
    <p:extLst>
      <p:ext uri="{BB962C8B-B14F-4D97-AF65-F5344CB8AC3E}">
        <p14:creationId xmlns:p14="http://schemas.microsoft.com/office/powerpoint/2010/main" val="500699534"/>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lstStyle/>
          <a:p>
            <a:r>
              <a:rPr lang="en-US" dirty="0"/>
              <a:t>If you execute the following statement in both 12.1.0.1 and 12.1.0.2 database versions, as a user who has the </a:t>
            </a:r>
            <a:r>
              <a:rPr lang="en-US" dirty="0" err="1">
                <a:solidFill>
                  <a:srgbClr val="FC971D"/>
                </a:solidFill>
              </a:rPr>
              <a:t>audit_admin</a:t>
            </a:r>
            <a:r>
              <a:rPr lang="en-US" dirty="0">
                <a:solidFill>
                  <a:srgbClr val="FC971D"/>
                </a:solidFill>
              </a:rPr>
              <a:t> </a:t>
            </a:r>
            <a:r>
              <a:rPr lang="en-US" dirty="0"/>
              <a:t>or </a:t>
            </a:r>
            <a:r>
              <a:rPr lang="en-US" dirty="0" err="1"/>
              <a:t>dba</a:t>
            </a:r>
            <a:r>
              <a:rPr lang="en-US" dirty="0"/>
              <a:t> role:</a:t>
            </a:r>
          </a:p>
          <a:p>
            <a:endParaRPr lang="en-US" dirty="0"/>
          </a:p>
          <a:p>
            <a:endParaRPr lang="es-VE" dirty="0"/>
          </a:p>
        </p:txBody>
      </p:sp>
      <p:sp>
        <p:nvSpPr>
          <p:cNvPr id="3" name="Título 2"/>
          <p:cNvSpPr>
            <a:spLocks noGrp="1"/>
          </p:cNvSpPr>
          <p:nvPr>
            <p:ph type="title"/>
          </p:nvPr>
        </p:nvSpPr>
        <p:spPr/>
        <p:txBody>
          <a:bodyPr/>
          <a:lstStyle/>
          <a:p>
            <a:r>
              <a:rPr lang="es-VE" dirty="0" err="1"/>
              <a:t>Enabling</a:t>
            </a:r>
            <a:r>
              <a:rPr lang="es-VE" dirty="0"/>
              <a:t> </a:t>
            </a:r>
            <a:r>
              <a:rPr lang="es-VE" dirty="0" err="1"/>
              <a:t>Unified</a:t>
            </a:r>
            <a:r>
              <a:rPr lang="es-VE" dirty="0"/>
              <a:t> </a:t>
            </a:r>
            <a:r>
              <a:rPr lang="es-VE" dirty="0" err="1"/>
              <a:t>Auditing</a:t>
            </a:r>
            <a:r>
              <a:rPr lang="es-VE" dirty="0"/>
              <a:t> </a:t>
            </a:r>
            <a:r>
              <a:rPr lang="es-VE" dirty="0" err="1"/>
              <a:t>mode</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solidFill>
                  <a:prstClr val="white"/>
                </a:solidFill>
              </a:rPr>
              <a:pPr/>
              <a:t>170</a:t>
            </a:fld>
            <a:endParaRPr lang="es-VE" dirty="0">
              <a:solidFill>
                <a:prstClr val="white"/>
              </a:solidFill>
            </a:endParaRPr>
          </a:p>
        </p:txBody>
      </p:sp>
      <p:sp>
        <p:nvSpPr>
          <p:cNvPr id="5" name="Rectángulo 4"/>
          <p:cNvSpPr/>
          <p:nvPr/>
        </p:nvSpPr>
        <p:spPr>
          <a:xfrm>
            <a:off x="1019175" y="3465513"/>
            <a:ext cx="10153650" cy="898759"/>
          </a:xfrm>
          <a:prstGeom prst="rect">
            <a:avLst/>
          </a:prstGeom>
          <a:solidFill>
            <a:srgbClr val="F794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smtClean="0">
                <a:solidFill>
                  <a:prstClr val="white"/>
                </a:solidFill>
              </a:rPr>
              <a:t>SQL&gt; select </a:t>
            </a:r>
            <a:r>
              <a:rPr lang="en-US" b="1" dirty="0" err="1" smtClean="0">
                <a:solidFill>
                  <a:prstClr val="white"/>
                </a:solidFill>
              </a:rPr>
              <a:t>audit_option</a:t>
            </a:r>
            <a:r>
              <a:rPr lang="en-US" b="1" dirty="0" smtClean="0">
                <a:solidFill>
                  <a:prstClr val="white"/>
                </a:solidFill>
              </a:rPr>
              <a:t> from </a:t>
            </a:r>
            <a:r>
              <a:rPr lang="en-US" b="1" dirty="0" err="1" smtClean="0">
                <a:solidFill>
                  <a:prstClr val="white"/>
                </a:solidFill>
              </a:rPr>
              <a:t>audit_unified_policies</a:t>
            </a:r>
            <a:endParaRPr lang="en-US" b="1" dirty="0" smtClean="0">
              <a:solidFill>
                <a:prstClr val="white"/>
              </a:solidFill>
            </a:endParaRPr>
          </a:p>
          <a:p>
            <a:r>
              <a:rPr lang="en-US" b="1" dirty="0" smtClean="0">
                <a:solidFill>
                  <a:prstClr val="white"/>
                </a:solidFill>
              </a:rPr>
              <a:t>where </a:t>
            </a:r>
            <a:r>
              <a:rPr lang="en-US" b="1" dirty="0" err="1" smtClean="0">
                <a:solidFill>
                  <a:prstClr val="white"/>
                </a:solidFill>
              </a:rPr>
              <a:t>policy_name</a:t>
            </a:r>
            <a:r>
              <a:rPr lang="en-US" b="1" dirty="0" smtClean="0">
                <a:solidFill>
                  <a:prstClr val="white"/>
                </a:solidFill>
              </a:rPr>
              <a:t>='ORA_SECURECONFIG'</a:t>
            </a:r>
          </a:p>
          <a:p>
            <a:r>
              <a:rPr lang="en-US" b="1" dirty="0" smtClean="0">
                <a:solidFill>
                  <a:prstClr val="white"/>
                </a:solidFill>
              </a:rPr>
              <a:t>order by 1;</a:t>
            </a:r>
          </a:p>
        </p:txBody>
      </p:sp>
    </p:spTree>
    <p:extLst>
      <p:ext uri="{BB962C8B-B14F-4D97-AF65-F5344CB8AC3E}">
        <p14:creationId xmlns:p14="http://schemas.microsoft.com/office/powerpoint/2010/main" val="3311901893"/>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lstStyle/>
          <a:p>
            <a:r>
              <a:rPr lang="en-US" dirty="0"/>
              <a:t>In Oracle Database 12cR1 </a:t>
            </a:r>
            <a:r>
              <a:rPr lang="en-US" b="1" dirty="0"/>
              <a:t>Standard Edition</a:t>
            </a:r>
            <a:r>
              <a:rPr lang="en-US" dirty="0"/>
              <a:t> (</a:t>
            </a:r>
            <a:r>
              <a:rPr lang="en-US" b="1" dirty="0"/>
              <a:t>SE</a:t>
            </a:r>
            <a:r>
              <a:rPr lang="en-US" dirty="0"/>
              <a:t>), when you enable unified auditing mode and query the </a:t>
            </a:r>
            <a:r>
              <a:rPr lang="en-US" dirty="0" err="1"/>
              <a:t>v$option</a:t>
            </a:r>
            <a:r>
              <a:rPr lang="en-US" dirty="0"/>
              <a:t> view to verify that it's enabled you may see the following:</a:t>
            </a:r>
          </a:p>
          <a:p>
            <a:pPr marL="0" indent="0">
              <a:buNone/>
            </a:pPr>
            <a:endParaRPr lang="es-VE" dirty="0"/>
          </a:p>
        </p:txBody>
      </p:sp>
      <p:sp>
        <p:nvSpPr>
          <p:cNvPr id="3" name="Título 2"/>
          <p:cNvSpPr>
            <a:spLocks noGrp="1"/>
          </p:cNvSpPr>
          <p:nvPr>
            <p:ph type="title"/>
          </p:nvPr>
        </p:nvSpPr>
        <p:spPr/>
        <p:txBody>
          <a:bodyPr/>
          <a:lstStyle/>
          <a:p>
            <a:r>
              <a:rPr lang="es-VE" dirty="0" err="1"/>
              <a:t>Enabling</a:t>
            </a:r>
            <a:r>
              <a:rPr lang="es-VE" dirty="0"/>
              <a:t> </a:t>
            </a:r>
            <a:r>
              <a:rPr lang="es-VE" dirty="0" err="1"/>
              <a:t>Unified</a:t>
            </a:r>
            <a:r>
              <a:rPr lang="es-VE" dirty="0"/>
              <a:t> </a:t>
            </a:r>
            <a:r>
              <a:rPr lang="es-VE" dirty="0" err="1"/>
              <a:t>Auditing</a:t>
            </a:r>
            <a:r>
              <a:rPr lang="es-VE" dirty="0"/>
              <a:t> </a:t>
            </a:r>
            <a:r>
              <a:rPr lang="es-VE" dirty="0" err="1"/>
              <a:t>mode</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solidFill>
                  <a:prstClr val="white"/>
                </a:solidFill>
              </a:rPr>
              <a:pPr/>
              <a:t>171</a:t>
            </a:fld>
            <a:endParaRPr lang="es-VE" dirty="0">
              <a:solidFill>
                <a:prstClr val="white"/>
              </a:solidFill>
            </a:endParaRPr>
          </a:p>
        </p:txBody>
      </p:sp>
      <p:sp>
        <p:nvSpPr>
          <p:cNvPr id="5" name="Rectángulo 4"/>
          <p:cNvSpPr/>
          <p:nvPr/>
        </p:nvSpPr>
        <p:spPr>
          <a:xfrm>
            <a:off x="1019175" y="3465513"/>
            <a:ext cx="10153650" cy="1344231"/>
          </a:xfrm>
          <a:prstGeom prst="rect">
            <a:avLst/>
          </a:prstGeom>
          <a:solidFill>
            <a:srgbClr val="F794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smtClean="0">
                <a:solidFill>
                  <a:prstClr val="white"/>
                </a:solidFill>
              </a:rPr>
              <a:t>PARAMETER          VALUE </a:t>
            </a:r>
          </a:p>
          <a:p>
            <a:r>
              <a:rPr lang="en-US" b="1" dirty="0" smtClean="0">
                <a:solidFill>
                  <a:prstClr val="white"/>
                </a:solidFill>
              </a:rPr>
              <a:t>----------------  --------</a:t>
            </a:r>
          </a:p>
          <a:p>
            <a:r>
              <a:rPr lang="en-US" b="1" dirty="0" smtClean="0">
                <a:solidFill>
                  <a:prstClr val="white"/>
                </a:solidFill>
              </a:rPr>
              <a:t>Unified Auditing   FALSE</a:t>
            </a:r>
          </a:p>
        </p:txBody>
      </p:sp>
    </p:spTree>
    <p:extLst>
      <p:ext uri="{BB962C8B-B14F-4D97-AF65-F5344CB8AC3E}">
        <p14:creationId xmlns:p14="http://schemas.microsoft.com/office/powerpoint/2010/main" val="3285265052"/>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lstStyle/>
          <a:p>
            <a:r>
              <a:rPr lang="en-US" dirty="0" smtClean="0"/>
              <a:t>You'll </a:t>
            </a:r>
            <a:r>
              <a:rPr lang="en-US" dirty="0"/>
              <a:t>learn to set whether audit data is queued in memory or is immediately written to audit trail</a:t>
            </a:r>
            <a:r>
              <a:rPr lang="en-US" dirty="0" smtClean="0"/>
              <a:t>.</a:t>
            </a:r>
          </a:p>
          <a:p>
            <a:endParaRPr lang="en-US" dirty="0"/>
          </a:p>
          <a:p>
            <a:r>
              <a:rPr lang="en-US" dirty="0" smtClean="0"/>
              <a:t>You'll </a:t>
            </a:r>
            <a:r>
              <a:rPr lang="en-US" dirty="0"/>
              <a:t>need an existing user who has the </a:t>
            </a:r>
            <a:r>
              <a:rPr lang="en-US" dirty="0" err="1">
                <a:solidFill>
                  <a:srgbClr val="FC971D"/>
                </a:solidFill>
              </a:rPr>
              <a:t>audit_admin</a:t>
            </a:r>
            <a:r>
              <a:rPr lang="en-US" dirty="0">
                <a:solidFill>
                  <a:srgbClr val="FC971D"/>
                </a:solidFill>
              </a:rPr>
              <a:t> </a:t>
            </a:r>
            <a:r>
              <a:rPr lang="en-US" dirty="0" smtClean="0"/>
              <a:t>role.</a:t>
            </a:r>
          </a:p>
          <a:p>
            <a:endParaRPr lang="en-US" dirty="0"/>
          </a:p>
          <a:p>
            <a:endParaRPr lang="en-US" dirty="0"/>
          </a:p>
          <a:p>
            <a:endParaRPr lang="en-US" dirty="0"/>
          </a:p>
          <a:p>
            <a:endParaRPr lang="es-VE" dirty="0"/>
          </a:p>
        </p:txBody>
      </p:sp>
      <p:sp>
        <p:nvSpPr>
          <p:cNvPr id="3" name="Título 2"/>
          <p:cNvSpPr>
            <a:spLocks noGrp="1"/>
          </p:cNvSpPr>
          <p:nvPr>
            <p:ph type="title"/>
          </p:nvPr>
        </p:nvSpPr>
        <p:spPr/>
        <p:txBody>
          <a:bodyPr/>
          <a:lstStyle/>
          <a:p>
            <a:r>
              <a:rPr lang="en-US" dirty="0"/>
              <a:t>Configuring whether loss of audit data is </a:t>
            </a:r>
            <a:r>
              <a:rPr lang="en-US" dirty="0" smtClean="0"/>
              <a:t>acceptable</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solidFill>
                  <a:prstClr val="white"/>
                </a:solidFill>
              </a:rPr>
              <a:pPr/>
              <a:t>172</a:t>
            </a:fld>
            <a:endParaRPr lang="es-VE" dirty="0">
              <a:solidFill>
                <a:prstClr val="white"/>
              </a:solidFill>
            </a:endParaRPr>
          </a:p>
        </p:txBody>
      </p:sp>
    </p:spTree>
    <p:extLst>
      <p:ext uri="{BB962C8B-B14F-4D97-AF65-F5344CB8AC3E}">
        <p14:creationId xmlns:p14="http://schemas.microsoft.com/office/powerpoint/2010/main" val="4070814223"/>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lstStyle/>
          <a:p>
            <a:r>
              <a:rPr lang="en-US" dirty="0"/>
              <a:t>The default value for a write mode is the queued-write mode. </a:t>
            </a:r>
            <a:endParaRPr lang="en-US" dirty="0" smtClean="0"/>
          </a:p>
          <a:p>
            <a:endParaRPr lang="en-US" dirty="0"/>
          </a:p>
          <a:p>
            <a:r>
              <a:rPr lang="en-US" dirty="0" smtClean="0"/>
              <a:t>In </a:t>
            </a:r>
            <a:r>
              <a:rPr lang="en-US" dirty="0"/>
              <a:t>this mode, audit data is stored in SGA queues and later automatically persisted in the read-only table in the </a:t>
            </a:r>
            <a:r>
              <a:rPr lang="en-US" dirty="0">
                <a:solidFill>
                  <a:srgbClr val="FC971D"/>
                </a:solidFill>
              </a:rPr>
              <a:t>AUDSYS</a:t>
            </a:r>
            <a:r>
              <a:rPr lang="en-US" dirty="0"/>
              <a:t> schema in the </a:t>
            </a:r>
            <a:r>
              <a:rPr lang="en-US" dirty="0">
                <a:solidFill>
                  <a:srgbClr val="FC971D"/>
                </a:solidFill>
              </a:rPr>
              <a:t>SYSAUX</a:t>
            </a:r>
            <a:r>
              <a:rPr lang="en-US" dirty="0"/>
              <a:t> </a:t>
            </a:r>
            <a:r>
              <a:rPr lang="en-US" dirty="0" err="1"/>
              <a:t>tablespace</a:t>
            </a:r>
            <a:r>
              <a:rPr lang="en-US" dirty="0"/>
              <a:t>. </a:t>
            </a:r>
            <a:endParaRPr lang="en-US" dirty="0" smtClean="0"/>
          </a:p>
          <a:p>
            <a:endParaRPr lang="en-US" dirty="0"/>
          </a:p>
          <a:p>
            <a:r>
              <a:rPr lang="en-US" dirty="0" smtClean="0"/>
              <a:t>You </a:t>
            </a:r>
            <a:r>
              <a:rPr lang="en-US" dirty="0"/>
              <a:t>can also manually flush content of memory queues to the disk:</a:t>
            </a:r>
          </a:p>
          <a:p>
            <a:endParaRPr lang="en-US" dirty="0"/>
          </a:p>
          <a:p>
            <a:endParaRPr lang="es-VE" dirty="0"/>
          </a:p>
        </p:txBody>
      </p:sp>
      <p:sp>
        <p:nvSpPr>
          <p:cNvPr id="3" name="Título 2"/>
          <p:cNvSpPr>
            <a:spLocks noGrp="1"/>
          </p:cNvSpPr>
          <p:nvPr>
            <p:ph type="title"/>
          </p:nvPr>
        </p:nvSpPr>
        <p:spPr/>
        <p:txBody>
          <a:bodyPr/>
          <a:lstStyle/>
          <a:p>
            <a:r>
              <a:rPr lang="en-US" dirty="0"/>
              <a:t>Configuring whether loss of audit data is acceptable</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solidFill>
                  <a:prstClr val="white"/>
                </a:solidFill>
              </a:rPr>
              <a:pPr/>
              <a:t>173</a:t>
            </a:fld>
            <a:endParaRPr lang="es-VE" dirty="0">
              <a:solidFill>
                <a:prstClr val="white"/>
              </a:solidFill>
            </a:endParaRPr>
          </a:p>
        </p:txBody>
      </p:sp>
      <p:sp>
        <p:nvSpPr>
          <p:cNvPr id="5" name="Rectángulo 4"/>
          <p:cNvSpPr/>
          <p:nvPr/>
        </p:nvSpPr>
        <p:spPr>
          <a:xfrm>
            <a:off x="1019175" y="5753463"/>
            <a:ext cx="10153650" cy="530352"/>
          </a:xfrm>
          <a:prstGeom prst="rect">
            <a:avLst/>
          </a:prstGeom>
          <a:solidFill>
            <a:srgbClr val="F794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smtClean="0">
                <a:solidFill>
                  <a:prstClr val="white"/>
                </a:solidFill>
              </a:rPr>
              <a:t>SQL&gt;EXEC SYS.DBMS_AUDIT_MGMT.FLUSH_UNIFIED_AUDIT_TRAIL;</a:t>
            </a:r>
          </a:p>
        </p:txBody>
      </p:sp>
    </p:spTree>
    <p:extLst>
      <p:ext uri="{BB962C8B-B14F-4D97-AF65-F5344CB8AC3E}">
        <p14:creationId xmlns:p14="http://schemas.microsoft.com/office/powerpoint/2010/main" val="707334234"/>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a:xfrm>
            <a:off x="331303" y="1504949"/>
            <a:ext cx="11516139" cy="4981643"/>
          </a:xfrm>
        </p:spPr>
        <p:txBody>
          <a:bodyPr>
            <a:normAutofit/>
          </a:bodyPr>
          <a:lstStyle/>
          <a:p>
            <a:r>
              <a:rPr lang="en-US" dirty="0"/>
              <a:t>In this recipe, you're going to create two users (for example, </a:t>
            </a:r>
            <a:r>
              <a:rPr lang="en-US" dirty="0">
                <a:solidFill>
                  <a:srgbClr val="FC971D"/>
                </a:solidFill>
              </a:rPr>
              <a:t>jack</a:t>
            </a:r>
            <a:r>
              <a:rPr lang="en-US" dirty="0"/>
              <a:t> and </a:t>
            </a:r>
            <a:r>
              <a:rPr lang="en-US" dirty="0" err="1">
                <a:solidFill>
                  <a:srgbClr val="FC971D"/>
                </a:solidFill>
              </a:rPr>
              <a:t>jill</a:t>
            </a:r>
            <a:r>
              <a:rPr lang="en-US" dirty="0"/>
              <a:t>). </a:t>
            </a:r>
            <a:endParaRPr lang="en-US" dirty="0" smtClean="0"/>
          </a:p>
          <a:p>
            <a:endParaRPr lang="en-US" dirty="0"/>
          </a:p>
          <a:p>
            <a:r>
              <a:rPr lang="en-US" dirty="0" smtClean="0"/>
              <a:t>Jack's </a:t>
            </a:r>
            <a:r>
              <a:rPr lang="en-US" dirty="0"/>
              <a:t>job is to implement auditing requirements and to make sure that auditing is functioning properly. </a:t>
            </a:r>
            <a:endParaRPr lang="en-US" dirty="0" smtClean="0"/>
          </a:p>
          <a:p>
            <a:endParaRPr lang="en-US" dirty="0"/>
          </a:p>
          <a:p>
            <a:r>
              <a:rPr lang="en-US" dirty="0" smtClean="0"/>
              <a:t>Jill </a:t>
            </a:r>
            <a:r>
              <a:rPr lang="en-US" dirty="0"/>
              <a:t>is an auditor and her job is to analyze audit data</a:t>
            </a:r>
            <a:r>
              <a:rPr lang="en-US" dirty="0" smtClean="0"/>
              <a:t>.</a:t>
            </a:r>
          </a:p>
          <a:p>
            <a:endParaRPr lang="en-US" dirty="0"/>
          </a:p>
          <a:p>
            <a:r>
              <a:rPr lang="en-US" dirty="0" smtClean="0"/>
              <a:t>You'll </a:t>
            </a:r>
            <a:r>
              <a:rPr lang="en-US" dirty="0"/>
              <a:t>need an existing user who has the DBA </a:t>
            </a:r>
            <a:r>
              <a:rPr lang="en-US" dirty="0" smtClean="0"/>
              <a:t>role.</a:t>
            </a:r>
            <a:endParaRPr lang="en-US" dirty="0"/>
          </a:p>
          <a:p>
            <a:endParaRPr lang="en-US" dirty="0"/>
          </a:p>
          <a:p>
            <a:endParaRPr lang="en-US" dirty="0"/>
          </a:p>
          <a:p>
            <a:endParaRPr lang="es-VE" dirty="0"/>
          </a:p>
        </p:txBody>
      </p:sp>
      <p:sp>
        <p:nvSpPr>
          <p:cNvPr id="3" name="Título 2"/>
          <p:cNvSpPr>
            <a:spLocks noGrp="1"/>
          </p:cNvSpPr>
          <p:nvPr>
            <p:ph type="title"/>
          </p:nvPr>
        </p:nvSpPr>
        <p:spPr>
          <a:xfrm>
            <a:off x="1343023" y="430377"/>
            <a:ext cx="10848977" cy="655430"/>
          </a:xfrm>
        </p:spPr>
        <p:txBody>
          <a:bodyPr/>
          <a:lstStyle/>
          <a:p>
            <a:pPr>
              <a:lnSpc>
                <a:spcPct val="60000"/>
              </a:lnSpc>
            </a:pPr>
            <a:r>
              <a:rPr lang="en-US" sz="2800" dirty="0"/>
              <a:t>Which roles do you need to have to be able to create audit policies and to view audit data</a:t>
            </a:r>
            <a:r>
              <a:rPr lang="en-US" sz="2800" dirty="0" smtClean="0"/>
              <a:t>?</a:t>
            </a:r>
            <a:endParaRPr lang="es-VE" sz="2800"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solidFill>
                  <a:prstClr val="white"/>
                </a:solidFill>
              </a:rPr>
              <a:pPr/>
              <a:t>174</a:t>
            </a:fld>
            <a:endParaRPr lang="es-VE" dirty="0">
              <a:solidFill>
                <a:prstClr val="white"/>
              </a:solidFill>
            </a:endParaRPr>
          </a:p>
        </p:txBody>
      </p:sp>
    </p:spTree>
    <p:extLst>
      <p:ext uri="{BB962C8B-B14F-4D97-AF65-F5344CB8AC3E}">
        <p14:creationId xmlns:p14="http://schemas.microsoft.com/office/powerpoint/2010/main" val="1533911969"/>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5C6DB8CB-8B72-460F-B4E4-6A15EEC341A1}" type="slidenum">
              <a:rPr lang="es-VE" smtClean="0">
                <a:solidFill>
                  <a:prstClr val="white"/>
                </a:solidFill>
              </a:rPr>
              <a:pPr/>
              <a:t>175</a:t>
            </a:fld>
            <a:endParaRPr lang="es-VE" dirty="0">
              <a:solidFill>
                <a:prstClr val="white"/>
              </a:solidFill>
            </a:endParaRPr>
          </a:p>
        </p:txBody>
      </p:sp>
      <p:sp>
        <p:nvSpPr>
          <p:cNvPr id="5" name="Título 2"/>
          <p:cNvSpPr>
            <a:spLocks noGrp="1"/>
          </p:cNvSpPr>
          <p:nvPr>
            <p:ph type="title"/>
          </p:nvPr>
        </p:nvSpPr>
        <p:spPr>
          <a:xfrm>
            <a:off x="1343023" y="430377"/>
            <a:ext cx="10848977" cy="655430"/>
          </a:xfrm>
        </p:spPr>
        <p:txBody>
          <a:bodyPr/>
          <a:lstStyle/>
          <a:p>
            <a:pPr>
              <a:lnSpc>
                <a:spcPct val="60000"/>
              </a:lnSpc>
            </a:pPr>
            <a:r>
              <a:rPr lang="en-US" sz="2800" dirty="0"/>
              <a:t>Which roles do you need to have to be able to create audit policies and to view audit data</a:t>
            </a:r>
            <a:r>
              <a:rPr lang="en-US" sz="2800" dirty="0" smtClean="0"/>
              <a:t>?</a:t>
            </a:r>
            <a:endParaRPr lang="es-VE" sz="2800" dirty="0"/>
          </a:p>
        </p:txBody>
      </p:sp>
      <p:pic>
        <p:nvPicPr>
          <p:cNvPr id="6" name="Imagen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2160172" y="1830904"/>
            <a:ext cx="1931458" cy="1931458"/>
          </a:xfrm>
          <a:prstGeom prst="rect">
            <a:avLst/>
          </a:prstGeom>
        </p:spPr>
      </p:pic>
      <p:pic>
        <p:nvPicPr>
          <p:cNvPr id="7" name="Imagen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50269" y="1834858"/>
            <a:ext cx="1944574" cy="1944574"/>
          </a:xfrm>
          <a:prstGeom prst="rect">
            <a:avLst/>
          </a:prstGeom>
        </p:spPr>
      </p:pic>
      <p:sp>
        <p:nvSpPr>
          <p:cNvPr id="8" name="Rectángulo 7"/>
          <p:cNvSpPr/>
          <p:nvPr/>
        </p:nvSpPr>
        <p:spPr>
          <a:xfrm>
            <a:off x="1703959" y="4265220"/>
            <a:ext cx="2843884" cy="1042126"/>
          </a:xfrm>
          <a:prstGeom prst="rect">
            <a:avLst/>
          </a:prstGeom>
          <a:ln w="38100"/>
        </p:spPr>
        <p:style>
          <a:lnRef idx="2">
            <a:schemeClr val="accent2"/>
          </a:lnRef>
          <a:fillRef idx="1">
            <a:schemeClr val="lt1"/>
          </a:fillRef>
          <a:effectRef idx="0">
            <a:schemeClr val="accent2"/>
          </a:effectRef>
          <a:fontRef idx="minor">
            <a:schemeClr val="dk1"/>
          </a:fontRef>
        </p:style>
        <p:txBody>
          <a:bodyPr rtlCol="0" anchor="ctr"/>
          <a:lstStyle/>
          <a:p>
            <a:pPr algn="ctr"/>
            <a:r>
              <a:rPr lang="en-US" b="1" dirty="0" smtClean="0">
                <a:solidFill>
                  <a:prstClr val="black"/>
                </a:solidFill>
              </a:rPr>
              <a:t>Manages audit configuration </a:t>
            </a:r>
            <a:r>
              <a:rPr lang="en-US" b="1" dirty="0">
                <a:solidFill>
                  <a:prstClr val="black"/>
                </a:solidFill>
              </a:rPr>
              <a:t>&amp; audit trail.</a:t>
            </a:r>
          </a:p>
        </p:txBody>
      </p:sp>
      <p:sp>
        <p:nvSpPr>
          <p:cNvPr id="9" name="Rectángulo 8"/>
          <p:cNvSpPr/>
          <p:nvPr/>
        </p:nvSpPr>
        <p:spPr>
          <a:xfrm>
            <a:off x="7700614" y="4516464"/>
            <a:ext cx="2843884" cy="539638"/>
          </a:xfrm>
          <a:prstGeom prst="rect">
            <a:avLst/>
          </a:prstGeom>
          <a:ln w="38100"/>
        </p:spPr>
        <p:style>
          <a:lnRef idx="2">
            <a:schemeClr val="accent2"/>
          </a:lnRef>
          <a:fillRef idx="1">
            <a:schemeClr val="lt1"/>
          </a:fillRef>
          <a:effectRef idx="0">
            <a:schemeClr val="accent2"/>
          </a:effectRef>
          <a:fontRef idx="minor">
            <a:schemeClr val="dk1"/>
          </a:fontRef>
        </p:style>
        <p:txBody>
          <a:bodyPr rtlCol="0" anchor="ctr"/>
          <a:lstStyle/>
          <a:p>
            <a:pPr algn="ctr"/>
            <a:r>
              <a:rPr lang="en-US" b="1" dirty="0">
                <a:solidFill>
                  <a:prstClr val="black"/>
                </a:solidFill>
              </a:rPr>
              <a:t>Analysis audit data.</a:t>
            </a:r>
          </a:p>
        </p:txBody>
      </p:sp>
      <p:sp>
        <p:nvSpPr>
          <p:cNvPr id="10" name="Rectángulo 9"/>
          <p:cNvSpPr/>
          <p:nvPr/>
        </p:nvSpPr>
        <p:spPr>
          <a:xfrm>
            <a:off x="1703959" y="3662075"/>
            <a:ext cx="2843884" cy="594007"/>
          </a:xfrm>
          <a:prstGeom prst="rect">
            <a:avLst/>
          </a:prstGeom>
          <a:noFill/>
          <a:ln w="38100">
            <a:no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b="1" dirty="0" smtClean="0">
                <a:solidFill>
                  <a:prstClr val="black"/>
                </a:solidFill>
              </a:rPr>
              <a:t>AUDIT_ADMIN</a:t>
            </a:r>
            <a:endParaRPr lang="en-US" sz="2400" b="1" dirty="0">
              <a:solidFill>
                <a:prstClr val="black"/>
              </a:solidFill>
            </a:endParaRPr>
          </a:p>
        </p:txBody>
      </p:sp>
      <p:sp>
        <p:nvSpPr>
          <p:cNvPr id="12" name="Rectángulo 11"/>
          <p:cNvSpPr/>
          <p:nvPr/>
        </p:nvSpPr>
        <p:spPr>
          <a:xfrm>
            <a:off x="7700614" y="3762362"/>
            <a:ext cx="2843884" cy="594007"/>
          </a:xfrm>
          <a:prstGeom prst="rect">
            <a:avLst/>
          </a:prstGeom>
          <a:noFill/>
          <a:ln w="38100">
            <a:no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b="1" dirty="0" smtClean="0">
                <a:solidFill>
                  <a:prstClr val="black"/>
                </a:solidFill>
              </a:rPr>
              <a:t>AUDIT_VIEWER </a:t>
            </a:r>
            <a:endParaRPr lang="en-US" sz="2400" b="1" dirty="0">
              <a:solidFill>
                <a:prstClr val="black"/>
              </a:solidFill>
            </a:endParaRPr>
          </a:p>
        </p:txBody>
      </p:sp>
    </p:spTree>
    <p:extLst>
      <p:ext uri="{BB962C8B-B14F-4D97-AF65-F5344CB8AC3E}">
        <p14:creationId xmlns:p14="http://schemas.microsoft.com/office/powerpoint/2010/main" val="1701689100"/>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normAutofit/>
          </a:bodyPr>
          <a:lstStyle/>
          <a:p>
            <a:r>
              <a:rPr lang="en-US" dirty="0" smtClean="0"/>
              <a:t>Grant </a:t>
            </a:r>
            <a:r>
              <a:rPr lang="en-US" dirty="0"/>
              <a:t>the </a:t>
            </a:r>
            <a:r>
              <a:rPr lang="en-US" dirty="0">
                <a:solidFill>
                  <a:srgbClr val="FC971D"/>
                </a:solidFill>
              </a:rPr>
              <a:t>AUDIT_ADMIN</a:t>
            </a:r>
            <a:r>
              <a:rPr lang="en-US" dirty="0"/>
              <a:t> role to the newly created user </a:t>
            </a:r>
            <a:r>
              <a:rPr lang="en-US" dirty="0">
                <a:solidFill>
                  <a:srgbClr val="FC971D"/>
                </a:solidFill>
              </a:rPr>
              <a:t>jack</a:t>
            </a:r>
            <a:r>
              <a:rPr lang="en-US" dirty="0"/>
              <a:t> because that role enables him to create, alter, enable, disable, and drop audit policies, view audit data, and manage the unified audit trail. </a:t>
            </a:r>
            <a:endParaRPr lang="en-US" dirty="0" smtClean="0"/>
          </a:p>
          <a:p>
            <a:endParaRPr lang="en-US" dirty="0"/>
          </a:p>
          <a:p>
            <a:r>
              <a:rPr lang="en-US" dirty="0" smtClean="0"/>
              <a:t>Grant </a:t>
            </a:r>
            <a:r>
              <a:rPr lang="en-US" dirty="0"/>
              <a:t>the </a:t>
            </a:r>
            <a:r>
              <a:rPr lang="en-US" dirty="0">
                <a:solidFill>
                  <a:srgbClr val="FC971D"/>
                </a:solidFill>
              </a:rPr>
              <a:t>AUDIT_VIEWER</a:t>
            </a:r>
            <a:r>
              <a:rPr lang="en-US" dirty="0"/>
              <a:t> role to the user </a:t>
            </a:r>
            <a:r>
              <a:rPr lang="en-US" dirty="0" err="1">
                <a:solidFill>
                  <a:srgbClr val="FC971D"/>
                </a:solidFill>
              </a:rPr>
              <a:t>jill</a:t>
            </a:r>
            <a:r>
              <a:rPr lang="en-US" dirty="0">
                <a:solidFill>
                  <a:srgbClr val="FC971D"/>
                </a:solidFill>
              </a:rPr>
              <a:t> </a:t>
            </a:r>
            <a:r>
              <a:rPr lang="en-US" dirty="0"/>
              <a:t>because that role enables her to view audit data. </a:t>
            </a:r>
            <a:endParaRPr lang="en-US" dirty="0" smtClean="0"/>
          </a:p>
          <a:p>
            <a:endParaRPr lang="en-US" dirty="0"/>
          </a:p>
          <a:p>
            <a:endParaRPr lang="en-US" dirty="0"/>
          </a:p>
          <a:p>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solidFill>
                  <a:prstClr val="white"/>
                </a:solidFill>
              </a:rPr>
              <a:pPr/>
              <a:t>176</a:t>
            </a:fld>
            <a:endParaRPr lang="es-VE" dirty="0">
              <a:solidFill>
                <a:prstClr val="white"/>
              </a:solidFill>
            </a:endParaRPr>
          </a:p>
        </p:txBody>
      </p:sp>
      <p:sp>
        <p:nvSpPr>
          <p:cNvPr id="5" name="Título 2"/>
          <p:cNvSpPr>
            <a:spLocks noGrp="1"/>
          </p:cNvSpPr>
          <p:nvPr>
            <p:ph type="title"/>
          </p:nvPr>
        </p:nvSpPr>
        <p:spPr>
          <a:xfrm>
            <a:off x="1343023" y="430377"/>
            <a:ext cx="10848977" cy="655430"/>
          </a:xfrm>
        </p:spPr>
        <p:txBody>
          <a:bodyPr/>
          <a:lstStyle/>
          <a:p>
            <a:pPr>
              <a:lnSpc>
                <a:spcPct val="60000"/>
              </a:lnSpc>
            </a:pPr>
            <a:r>
              <a:rPr lang="en-US" sz="2800" dirty="0"/>
              <a:t>Which roles do you need to have to be able to create audit policies and to view audit data</a:t>
            </a:r>
            <a:r>
              <a:rPr lang="en-US" sz="2800" dirty="0" smtClean="0"/>
              <a:t>?</a:t>
            </a:r>
            <a:endParaRPr lang="es-VE" sz="2800" dirty="0"/>
          </a:p>
        </p:txBody>
      </p:sp>
    </p:spTree>
    <p:extLst>
      <p:ext uri="{BB962C8B-B14F-4D97-AF65-F5344CB8AC3E}">
        <p14:creationId xmlns:p14="http://schemas.microsoft.com/office/powerpoint/2010/main" val="3941572478"/>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lstStyle/>
          <a:p>
            <a:r>
              <a:rPr lang="en-US" dirty="0"/>
              <a:t>To test what can and can't be done as a user who has the </a:t>
            </a:r>
            <a:r>
              <a:rPr lang="en-US" dirty="0" err="1">
                <a:solidFill>
                  <a:srgbClr val="FC971D"/>
                </a:solidFill>
              </a:rPr>
              <a:t>audit_viewer</a:t>
            </a:r>
            <a:r>
              <a:rPr lang="en-US" dirty="0">
                <a:solidFill>
                  <a:srgbClr val="FC971D"/>
                </a:solidFill>
              </a:rPr>
              <a:t> </a:t>
            </a:r>
            <a:r>
              <a:rPr lang="en-US" dirty="0"/>
              <a:t>role, connect to the database as </a:t>
            </a:r>
            <a:r>
              <a:rPr lang="en-US" dirty="0" err="1">
                <a:solidFill>
                  <a:srgbClr val="FC971D"/>
                </a:solidFill>
              </a:rPr>
              <a:t>jill</a:t>
            </a:r>
            <a:r>
              <a:rPr lang="en-US" dirty="0">
                <a:solidFill>
                  <a:srgbClr val="FC971D"/>
                </a:solidFill>
              </a:rPr>
              <a:t> </a:t>
            </a:r>
            <a:r>
              <a:rPr lang="en-US" dirty="0"/>
              <a:t>and try to create the unified audit policy </a:t>
            </a:r>
            <a:r>
              <a:rPr lang="en-US" dirty="0" err="1">
                <a:solidFill>
                  <a:srgbClr val="FC971D"/>
                </a:solidFill>
              </a:rPr>
              <a:t>jill_policy</a:t>
            </a:r>
            <a:r>
              <a:rPr lang="en-US" dirty="0"/>
              <a:t>:</a:t>
            </a:r>
          </a:p>
          <a:p>
            <a:endParaRPr lang="en-US" dirty="0"/>
          </a:p>
          <a:p>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solidFill>
                  <a:prstClr val="white"/>
                </a:solidFill>
              </a:rPr>
              <a:pPr/>
              <a:t>177</a:t>
            </a:fld>
            <a:endParaRPr lang="es-VE" dirty="0">
              <a:solidFill>
                <a:prstClr val="white"/>
              </a:solidFill>
            </a:endParaRPr>
          </a:p>
        </p:txBody>
      </p:sp>
      <p:sp>
        <p:nvSpPr>
          <p:cNvPr id="5" name="Título 2"/>
          <p:cNvSpPr>
            <a:spLocks noGrp="1"/>
          </p:cNvSpPr>
          <p:nvPr>
            <p:ph type="title"/>
          </p:nvPr>
        </p:nvSpPr>
        <p:spPr>
          <a:xfrm>
            <a:off x="1343023" y="430377"/>
            <a:ext cx="10848977" cy="655430"/>
          </a:xfrm>
        </p:spPr>
        <p:txBody>
          <a:bodyPr/>
          <a:lstStyle/>
          <a:p>
            <a:pPr>
              <a:lnSpc>
                <a:spcPct val="60000"/>
              </a:lnSpc>
            </a:pPr>
            <a:r>
              <a:rPr lang="en-US" sz="2800" dirty="0"/>
              <a:t>Which roles do you need to have to be able to create audit policies and to view audit data</a:t>
            </a:r>
            <a:r>
              <a:rPr lang="en-US" sz="2800" dirty="0" smtClean="0"/>
              <a:t>?</a:t>
            </a:r>
            <a:endParaRPr lang="es-VE" sz="2800" dirty="0"/>
          </a:p>
        </p:txBody>
      </p:sp>
      <p:sp>
        <p:nvSpPr>
          <p:cNvPr id="6" name="Rectángulo 5"/>
          <p:cNvSpPr/>
          <p:nvPr/>
        </p:nvSpPr>
        <p:spPr>
          <a:xfrm>
            <a:off x="1019175" y="3353139"/>
            <a:ext cx="10153650" cy="2818302"/>
          </a:xfrm>
          <a:prstGeom prst="rect">
            <a:avLst/>
          </a:prstGeom>
          <a:solidFill>
            <a:srgbClr val="F794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smtClean="0">
                <a:solidFill>
                  <a:prstClr val="white"/>
                </a:solidFill>
              </a:rPr>
              <a:t>SQL&gt; connect </a:t>
            </a:r>
            <a:r>
              <a:rPr lang="en-US" b="1" dirty="0" err="1" smtClean="0">
                <a:solidFill>
                  <a:prstClr val="white"/>
                </a:solidFill>
              </a:rPr>
              <a:t>jill</a:t>
            </a:r>
            <a:endParaRPr lang="en-US" b="1" dirty="0" smtClean="0">
              <a:solidFill>
                <a:prstClr val="white"/>
              </a:solidFill>
            </a:endParaRPr>
          </a:p>
          <a:p>
            <a:endParaRPr lang="en-US" b="1" dirty="0" smtClean="0">
              <a:solidFill>
                <a:prstClr val="white"/>
              </a:solidFill>
            </a:endParaRPr>
          </a:p>
          <a:p>
            <a:endParaRPr lang="en-US" b="1" dirty="0" smtClean="0">
              <a:solidFill>
                <a:prstClr val="white"/>
              </a:solidFill>
            </a:endParaRPr>
          </a:p>
          <a:p>
            <a:r>
              <a:rPr lang="en-US" b="1" dirty="0" smtClean="0">
                <a:solidFill>
                  <a:prstClr val="white"/>
                </a:solidFill>
              </a:rPr>
              <a:t>SQL&gt; create audit policy </a:t>
            </a:r>
            <a:r>
              <a:rPr lang="en-US" b="1" dirty="0" err="1" smtClean="0">
                <a:solidFill>
                  <a:prstClr val="white"/>
                </a:solidFill>
              </a:rPr>
              <a:t>jill_policy</a:t>
            </a:r>
            <a:endParaRPr lang="en-US" b="1" dirty="0" smtClean="0">
              <a:solidFill>
                <a:prstClr val="white"/>
              </a:solidFill>
            </a:endParaRPr>
          </a:p>
          <a:p>
            <a:r>
              <a:rPr lang="en-US" b="1" dirty="0" smtClean="0">
                <a:solidFill>
                  <a:prstClr val="white"/>
                </a:solidFill>
              </a:rPr>
              <a:t>actions delete on </a:t>
            </a:r>
            <a:r>
              <a:rPr lang="en-US" b="1" dirty="0" err="1" smtClean="0">
                <a:solidFill>
                  <a:prstClr val="white"/>
                </a:solidFill>
              </a:rPr>
              <a:t>oe.orders</a:t>
            </a:r>
            <a:r>
              <a:rPr lang="en-US" b="1" dirty="0" smtClean="0">
                <a:solidFill>
                  <a:prstClr val="white"/>
                </a:solidFill>
              </a:rPr>
              <a:t>;</a:t>
            </a:r>
          </a:p>
          <a:p>
            <a:r>
              <a:rPr lang="en-US" b="1" dirty="0" smtClean="0">
                <a:solidFill>
                  <a:prstClr val="white"/>
                </a:solidFill>
              </a:rPr>
              <a:t>actions delete on </a:t>
            </a:r>
            <a:r>
              <a:rPr lang="en-US" b="1" dirty="0" err="1" smtClean="0">
                <a:solidFill>
                  <a:prstClr val="white"/>
                </a:solidFill>
              </a:rPr>
              <a:t>oe.orders</a:t>
            </a:r>
            <a:endParaRPr lang="en-US" b="1" dirty="0" smtClean="0">
              <a:solidFill>
                <a:prstClr val="white"/>
              </a:solidFill>
            </a:endParaRPr>
          </a:p>
          <a:p>
            <a:r>
              <a:rPr lang="en-US" b="1" dirty="0" smtClean="0">
                <a:solidFill>
                  <a:prstClr val="white"/>
                </a:solidFill>
              </a:rPr>
              <a:t>*</a:t>
            </a:r>
          </a:p>
          <a:p>
            <a:r>
              <a:rPr lang="en-US" b="1" dirty="0" smtClean="0">
                <a:solidFill>
                  <a:prstClr val="white"/>
                </a:solidFill>
              </a:rPr>
              <a:t>ERROR at line 2:</a:t>
            </a:r>
          </a:p>
          <a:p>
            <a:r>
              <a:rPr lang="en-US" b="1" dirty="0" smtClean="0">
                <a:solidFill>
                  <a:prstClr val="white"/>
                </a:solidFill>
              </a:rPr>
              <a:t>ORA-00942: table or view does not exist</a:t>
            </a:r>
          </a:p>
        </p:txBody>
      </p:sp>
    </p:spTree>
    <p:extLst>
      <p:ext uri="{BB962C8B-B14F-4D97-AF65-F5344CB8AC3E}">
        <p14:creationId xmlns:p14="http://schemas.microsoft.com/office/powerpoint/2010/main" val="4146537960"/>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lstStyle/>
          <a:p>
            <a:r>
              <a:rPr lang="en-US" dirty="0"/>
              <a:t>Even if you grant object privileges on the </a:t>
            </a:r>
            <a:r>
              <a:rPr lang="en-US" dirty="0" err="1">
                <a:solidFill>
                  <a:srgbClr val="FC971D"/>
                </a:solidFill>
              </a:rPr>
              <a:t>oe.orders</a:t>
            </a:r>
            <a:r>
              <a:rPr lang="en-US" dirty="0">
                <a:solidFill>
                  <a:srgbClr val="FC971D"/>
                </a:solidFill>
              </a:rPr>
              <a:t> </a:t>
            </a:r>
            <a:r>
              <a:rPr lang="en-US" dirty="0"/>
              <a:t>table to </a:t>
            </a:r>
            <a:r>
              <a:rPr lang="en-US" dirty="0" err="1">
                <a:solidFill>
                  <a:srgbClr val="FC971D"/>
                </a:solidFill>
              </a:rPr>
              <a:t>jill</a:t>
            </a:r>
            <a:r>
              <a:rPr lang="en-US" dirty="0"/>
              <a:t>, she won't be able to create unified audit policy because she doesn't have the </a:t>
            </a:r>
            <a:r>
              <a:rPr lang="en-US" dirty="0" err="1">
                <a:solidFill>
                  <a:srgbClr val="FC971D"/>
                </a:solidFill>
              </a:rPr>
              <a:t>audit_admin</a:t>
            </a:r>
            <a:r>
              <a:rPr lang="en-US" dirty="0">
                <a:solidFill>
                  <a:srgbClr val="FC971D"/>
                </a:solidFill>
              </a:rPr>
              <a:t> </a:t>
            </a:r>
            <a:r>
              <a:rPr lang="en-US" dirty="0"/>
              <a:t>role or the </a:t>
            </a:r>
            <a:r>
              <a:rPr lang="en-US" dirty="0">
                <a:solidFill>
                  <a:srgbClr val="FC971D"/>
                </a:solidFill>
              </a:rPr>
              <a:t>AUDIT SYSTEM </a:t>
            </a:r>
            <a:r>
              <a:rPr lang="en-US" dirty="0" err="1"/>
              <a:t>system</a:t>
            </a:r>
            <a:r>
              <a:rPr lang="en-US" dirty="0"/>
              <a:t> privilege:</a:t>
            </a:r>
          </a:p>
          <a:p>
            <a:endParaRPr lang="en-US" dirty="0"/>
          </a:p>
          <a:p>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solidFill>
                  <a:prstClr val="white"/>
                </a:solidFill>
              </a:rPr>
              <a:pPr/>
              <a:t>178</a:t>
            </a:fld>
            <a:endParaRPr lang="es-VE" dirty="0">
              <a:solidFill>
                <a:prstClr val="white"/>
              </a:solidFill>
            </a:endParaRPr>
          </a:p>
        </p:txBody>
      </p:sp>
      <p:sp>
        <p:nvSpPr>
          <p:cNvPr id="5" name="Título 2"/>
          <p:cNvSpPr>
            <a:spLocks noGrp="1"/>
          </p:cNvSpPr>
          <p:nvPr>
            <p:ph type="title"/>
          </p:nvPr>
        </p:nvSpPr>
        <p:spPr>
          <a:xfrm>
            <a:off x="1343023" y="430377"/>
            <a:ext cx="10848977" cy="655430"/>
          </a:xfrm>
        </p:spPr>
        <p:txBody>
          <a:bodyPr/>
          <a:lstStyle/>
          <a:p>
            <a:pPr>
              <a:lnSpc>
                <a:spcPct val="60000"/>
              </a:lnSpc>
            </a:pPr>
            <a:r>
              <a:rPr lang="en-US" sz="2800" dirty="0"/>
              <a:t>Which roles do you need to have to be able to create audit policies and to view audit data</a:t>
            </a:r>
            <a:r>
              <a:rPr lang="en-US" sz="2800" dirty="0" smtClean="0"/>
              <a:t>?</a:t>
            </a:r>
            <a:endParaRPr lang="es-VE" sz="2800" dirty="0"/>
          </a:p>
        </p:txBody>
      </p:sp>
      <p:sp>
        <p:nvSpPr>
          <p:cNvPr id="6" name="Rectángulo 5"/>
          <p:cNvSpPr/>
          <p:nvPr/>
        </p:nvSpPr>
        <p:spPr>
          <a:xfrm>
            <a:off x="1019175" y="3680619"/>
            <a:ext cx="10153650" cy="2188595"/>
          </a:xfrm>
          <a:prstGeom prst="rect">
            <a:avLst/>
          </a:prstGeom>
          <a:solidFill>
            <a:srgbClr val="F794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smtClean="0">
                <a:solidFill>
                  <a:prstClr val="white"/>
                </a:solidFill>
              </a:rPr>
              <a:t>SQL&gt; conn </a:t>
            </a:r>
            <a:r>
              <a:rPr lang="en-US" b="1" dirty="0" err="1" smtClean="0">
                <a:solidFill>
                  <a:prstClr val="white"/>
                </a:solidFill>
              </a:rPr>
              <a:t>maja</a:t>
            </a:r>
            <a:endParaRPr lang="en-US" b="1" dirty="0" smtClean="0">
              <a:solidFill>
                <a:prstClr val="white"/>
              </a:solidFill>
            </a:endParaRPr>
          </a:p>
          <a:p>
            <a:endParaRPr lang="en-US" b="1" dirty="0" smtClean="0">
              <a:solidFill>
                <a:prstClr val="white"/>
              </a:solidFill>
            </a:endParaRPr>
          </a:p>
          <a:p>
            <a:endParaRPr lang="en-US" b="1" dirty="0" smtClean="0">
              <a:solidFill>
                <a:prstClr val="white"/>
              </a:solidFill>
            </a:endParaRPr>
          </a:p>
          <a:p>
            <a:r>
              <a:rPr lang="en-US" b="1" dirty="0" smtClean="0">
                <a:solidFill>
                  <a:prstClr val="white"/>
                </a:solidFill>
              </a:rPr>
              <a:t>SQL&gt; grant </a:t>
            </a:r>
            <a:r>
              <a:rPr lang="en-US" b="1" dirty="0" err="1" smtClean="0">
                <a:solidFill>
                  <a:prstClr val="white"/>
                </a:solidFill>
              </a:rPr>
              <a:t>select,delete</a:t>
            </a:r>
            <a:r>
              <a:rPr lang="en-US" b="1" dirty="0" smtClean="0">
                <a:solidFill>
                  <a:prstClr val="white"/>
                </a:solidFill>
              </a:rPr>
              <a:t> on </a:t>
            </a:r>
            <a:r>
              <a:rPr lang="en-US" b="1" dirty="0" err="1" smtClean="0">
                <a:solidFill>
                  <a:prstClr val="white"/>
                </a:solidFill>
              </a:rPr>
              <a:t>oe.orders</a:t>
            </a:r>
            <a:r>
              <a:rPr lang="en-US" b="1" dirty="0" smtClean="0">
                <a:solidFill>
                  <a:prstClr val="white"/>
                </a:solidFill>
              </a:rPr>
              <a:t> to </a:t>
            </a:r>
            <a:r>
              <a:rPr lang="en-US" b="1" dirty="0" err="1" smtClean="0">
                <a:solidFill>
                  <a:prstClr val="white"/>
                </a:solidFill>
              </a:rPr>
              <a:t>jill</a:t>
            </a:r>
            <a:r>
              <a:rPr lang="en-US" b="1" dirty="0" smtClean="0">
                <a:solidFill>
                  <a:prstClr val="white"/>
                </a:solidFill>
              </a:rPr>
              <a:t>;</a:t>
            </a:r>
          </a:p>
          <a:p>
            <a:endParaRPr lang="en-US" b="1" dirty="0" smtClean="0">
              <a:solidFill>
                <a:prstClr val="white"/>
              </a:solidFill>
            </a:endParaRPr>
          </a:p>
          <a:p>
            <a:endParaRPr lang="en-US" b="1" dirty="0" smtClean="0">
              <a:solidFill>
                <a:prstClr val="white"/>
              </a:solidFill>
            </a:endParaRPr>
          </a:p>
          <a:p>
            <a:r>
              <a:rPr lang="en-US" b="1" dirty="0" smtClean="0">
                <a:solidFill>
                  <a:prstClr val="white"/>
                </a:solidFill>
              </a:rPr>
              <a:t>SQL&gt; connect </a:t>
            </a:r>
            <a:r>
              <a:rPr lang="en-US" b="1" dirty="0" err="1" smtClean="0">
                <a:solidFill>
                  <a:prstClr val="white"/>
                </a:solidFill>
              </a:rPr>
              <a:t>jill</a:t>
            </a:r>
            <a:endParaRPr lang="en-US" b="1" dirty="0" smtClean="0">
              <a:solidFill>
                <a:prstClr val="white"/>
              </a:solidFill>
            </a:endParaRPr>
          </a:p>
        </p:txBody>
      </p:sp>
    </p:spTree>
    <p:extLst>
      <p:ext uri="{BB962C8B-B14F-4D97-AF65-F5344CB8AC3E}">
        <p14:creationId xmlns:p14="http://schemas.microsoft.com/office/powerpoint/2010/main" val="1511242589"/>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lstStyle/>
          <a:p>
            <a:endParaRPr lang="es-VE"/>
          </a:p>
        </p:txBody>
      </p:sp>
      <p:sp>
        <p:nvSpPr>
          <p:cNvPr id="4" name="Marcador de número de diapositiva 3"/>
          <p:cNvSpPr>
            <a:spLocks noGrp="1"/>
          </p:cNvSpPr>
          <p:nvPr>
            <p:ph type="sldNum" sz="quarter" idx="12"/>
          </p:nvPr>
        </p:nvSpPr>
        <p:spPr/>
        <p:txBody>
          <a:bodyPr/>
          <a:lstStyle/>
          <a:p>
            <a:fld id="{5C6DB8CB-8B72-460F-B4E4-6A15EEC341A1}" type="slidenum">
              <a:rPr lang="es-VE" smtClean="0">
                <a:solidFill>
                  <a:prstClr val="white"/>
                </a:solidFill>
              </a:rPr>
              <a:pPr/>
              <a:t>179</a:t>
            </a:fld>
            <a:endParaRPr lang="es-VE" dirty="0">
              <a:solidFill>
                <a:prstClr val="white"/>
              </a:solidFill>
            </a:endParaRPr>
          </a:p>
        </p:txBody>
      </p:sp>
      <p:sp>
        <p:nvSpPr>
          <p:cNvPr id="5" name="Título 2"/>
          <p:cNvSpPr>
            <a:spLocks noGrp="1"/>
          </p:cNvSpPr>
          <p:nvPr>
            <p:ph type="title"/>
          </p:nvPr>
        </p:nvSpPr>
        <p:spPr>
          <a:xfrm>
            <a:off x="1343023" y="430377"/>
            <a:ext cx="10848977" cy="655430"/>
          </a:xfrm>
        </p:spPr>
        <p:txBody>
          <a:bodyPr/>
          <a:lstStyle/>
          <a:p>
            <a:pPr>
              <a:lnSpc>
                <a:spcPct val="60000"/>
              </a:lnSpc>
            </a:pPr>
            <a:r>
              <a:rPr lang="en-US" sz="2800" dirty="0"/>
              <a:t>Which roles do you need to have to be able to create audit policies and to view audit data</a:t>
            </a:r>
            <a:r>
              <a:rPr lang="en-US" sz="2800" dirty="0" smtClean="0"/>
              <a:t>?</a:t>
            </a:r>
            <a:endParaRPr lang="es-VE" sz="2800" dirty="0"/>
          </a:p>
        </p:txBody>
      </p:sp>
      <p:sp>
        <p:nvSpPr>
          <p:cNvPr id="6" name="Rectángulo 5"/>
          <p:cNvSpPr/>
          <p:nvPr/>
        </p:nvSpPr>
        <p:spPr>
          <a:xfrm>
            <a:off x="1019175" y="2739404"/>
            <a:ext cx="10153650" cy="1882430"/>
          </a:xfrm>
          <a:prstGeom prst="rect">
            <a:avLst/>
          </a:prstGeom>
          <a:solidFill>
            <a:srgbClr val="F794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smtClean="0">
                <a:solidFill>
                  <a:prstClr val="white"/>
                </a:solidFill>
              </a:rPr>
              <a:t>SQL&gt; create audit policy </a:t>
            </a:r>
            <a:r>
              <a:rPr lang="en-US" b="1" dirty="0" err="1" smtClean="0">
                <a:solidFill>
                  <a:prstClr val="white"/>
                </a:solidFill>
              </a:rPr>
              <a:t>jill_policy</a:t>
            </a:r>
            <a:endParaRPr lang="en-US" b="1" dirty="0" smtClean="0">
              <a:solidFill>
                <a:prstClr val="white"/>
              </a:solidFill>
            </a:endParaRPr>
          </a:p>
          <a:p>
            <a:r>
              <a:rPr lang="en-US" b="1" dirty="0" smtClean="0">
                <a:solidFill>
                  <a:prstClr val="white"/>
                </a:solidFill>
              </a:rPr>
              <a:t>actions delete on </a:t>
            </a:r>
            <a:r>
              <a:rPr lang="en-US" b="1" dirty="0" err="1" smtClean="0">
                <a:solidFill>
                  <a:prstClr val="white"/>
                </a:solidFill>
              </a:rPr>
              <a:t>oe.orders</a:t>
            </a:r>
            <a:r>
              <a:rPr lang="en-US" b="1" dirty="0" smtClean="0">
                <a:solidFill>
                  <a:prstClr val="white"/>
                </a:solidFill>
              </a:rPr>
              <a:t>;</a:t>
            </a:r>
          </a:p>
          <a:p>
            <a:r>
              <a:rPr lang="en-US" b="1" dirty="0" smtClean="0">
                <a:solidFill>
                  <a:prstClr val="white"/>
                </a:solidFill>
              </a:rPr>
              <a:t>actions delete on </a:t>
            </a:r>
            <a:r>
              <a:rPr lang="en-US" b="1" dirty="0" err="1" smtClean="0">
                <a:solidFill>
                  <a:prstClr val="white"/>
                </a:solidFill>
              </a:rPr>
              <a:t>oe.orders</a:t>
            </a:r>
            <a:endParaRPr lang="en-US" b="1" dirty="0" smtClean="0">
              <a:solidFill>
                <a:prstClr val="white"/>
              </a:solidFill>
            </a:endParaRPr>
          </a:p>
          <a:p>
            <a:r>
              <a:rPr lang="en-US" b="1" dirty="0" smtClean="0">
                <a:solidFill>
                  <a:prstClr val="white"/>
                </a:solidFill>
              </a:rPr>
              <a:t>*</a:t>
            </a:r>
          </a:p>
          <a:p>
            <a:r>
              <a:rPr lang="en-US" b="1" dirty="0" smtClean="0">
                <a:solidFill>
                  <a:prstClr val="white"/>
                </a:solidFill>
              </a:rPr>
              <a:t>ERROR at line 2:</a:t>
            </a:r>
          </a:p>
          <a:p>
            <a:r>
              <a:rPr lang="en-US" b="1" dirty="0" smtClean="0">
                <a:solidFill>
                  <a:prstClr val="white"/>
                </a:solidFill>
              </a:rPr>
              <a:t>ORA-01031: insufficient privileges</a:t>
            </a:r>
          </a:p>
        </p:txBody>
      </p:sp>
    </p:spTree>
    <p:extLst>
      <p:ext uri="{BB962C8B-B14F-4D97-AF65-F5344CB8AC3E}">
        <p14:creationId xmlns:p14="http://schemas.microsoft.com/office/powerpoint/2010/main" val="12245479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texto 3"/>
          <p:cNvSpPr>
            <a:spLocks noGrp="1"/>
          </p:cNvSpPr>
          <p:nvPr>
            <p:ph type="body" sz="quarter" idx="10"/>
          </p:nvPr>
        </p:nvSpPr>
        <p:spPr>
          <a:xfrm>
            <a:off x="5072163" y="4018613"/>
            <a:ext cx="7119837" cy="914400"/>
          </a:xfrm>
        </p:spPr>
        <p:txBody>
          <a:bodyPr anchor="ctr">
            <a:noAutofit/>
          </a:bodyPr>
          <a:lstStyle/>
          <a:p>
            <a:pPr algn="ctr"/>
            <a:r>
              <a:rPr lang="en-US" sz="4000" dirty="0" smtClean="0"/>
              <a:t>Oracle Database 12c Detective Controls</a:t>
            </a:r>
            <a:endParaRPr lang="en-US" sz="4000" dirty="0"/>
          </a:p>
        </p:txBody>
      </p:sp>
      <p:sp>
        <p:nvSpPr>
          <p:cNvPr id="5" name="Marcador de texto 4"/>
          <p:cNvSpPr>
            <a:spLocks noGrp="1"/>
          </p:cNvSpPr>
          <p:nvPr>
            <p:ph type="body" sz="quarter" idx="11"/>
          </p:nvPr>
        </p:nvSpPr>
        <p:spPr>
          <a:xfrm>
            <a:off x="5229226" y="4933013"/>
            <a:ext cx="6962774" cy="914400"/>
          </a:xfrm>
        </p:spPr>
        <p:txBody>
          <a:bodyPr anchor="ctr">
            <a:noAutofit/>
          </a:bodyPr>
          <a:lstStyle/>
          <a:p>
            <a:r>
              <a:rPr lang="es-VE" sz="3600" i="1" dirty="0" smtClean="0"/>
              <a:t>Oracle Database Firewall</a:t>
            </a:r>
            <a:endParaRPr lang="es-VE" sz="3600" i="1" dirty="0"/>
          </a:p>
        </p:txBody>
      </p:sp>
    </p:spTree>
    <p:extLst>
      <p:ext uri="{BB962C8B-B14F-4D97-AF65-F5344CB8AC3E}">
        <p14:creationId xmlns:p14="http://schemas.microsoft.com/office/powerpoint/2010/main" val="862688453"/>
      </p:ext>
    </p:extLst>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lstStyle/>
          <a:p>
            <a:r>
              <a:rPr lang="en-US" dirty="0"/>
              <a:t>Revoke select and delete on the </a:t>
            </a:r>
            <a:r>
              <a:rPr lang="en-US" dirty="0" err="1">
                <a:solidFill>
                  <a:srgbClr val="FC971D"/>
                </a:solidFill>
              </a:rPr>
              <a:t>oe.orders</a:t>
            </a:r>
            <a:r>
              <a:rPr lang="en-US" dirty="0">
                <a:solidFill>
                  <a:srgbClr val="FC971D"/>
                </a:solidFill>
              </a:rPr>
              <a:t> </a:t>
            </a:r>
            <a:r>
              <a:rPr lang="en-US" dirty="0"/>
              <a:t>table from Jill:</a:t>
            </a:r>
          </a:p>
          <a:p>
            <a:endParaRPr lang="en-US" dirty="0"/>
          </a:p>
          <a:p>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solidFill>
                  <a:prstClr val="white"/>
                </a:solidFill>
              </a:rPr>
              <a:pPr/>
              <a:t>180</a:t>
            </a:fld>
            <a:endParaRPr lang="es-VE" dirty="0">
              <a:solidFill>
                <a:prstClr val="white"/>
              </a:solidFill>
            </a:endParaRPr>
          </a:p>
        </p:txBody>
      </p:sp>
      <p:sp>
        <p:nvSpPr>
          <p:cNvPr id="5" name="Título 2"/>
          <p:cNvSpPr>
            <a:spLocks noGrp="1"/>
          </p:cNvSpPr>
          <p:nvPr>
            <p:ph type="title"/>
          </p:nvPr>
        </p:nvSpPr>
        <p:spPr>
          <a:xfrm>
            <a:off x="1343023" y="430377"/>
            <a:ext cx="10848977" cy="655430"/>
          </a:xfrm>
        </p:spPr>
        <p:txBody>
          <a:bodyPr/>
          <a:lstStyle/>
          <a:p>
            <a:pPr>
              <a:lnSpc>
                <a:spcPct val="60000"/>
              </a:lnSpc>
            </a:pPr>
            <a:r>
              <a:rPr lang="en-US" sz="2800" dirty="0"/>
              <a:t>Which roles do you need to have to be able to create audit policies and to view audit data</a:t>
            </a:r>
            <a:r>
              <a:rPr lang="en-US" sz="2800" dirty="0" smtClean="0"/>
              <a:t>?</a:t>
            </a:r>
            <a:endParaRPr lang="es-VE" sz="2800" dirty="0"/>
          </a:p>
        </p:txBody>
      </p:sp>
      <p:sp>
        <p:nvSpPr>
          <p:cNvPr id="6" name="Rectángulo 5"/>
          <p:cNvSpPr/>
          <p:nvPr/>
        </p:nvSpPr>
        <p:spPr>
          <a:xfrm>
            <a:off x="1019175" y="2586321"/>
            <a:ext cx="10153650" cy="2188595"/>
          </a:xfrm>
          <a:prstGeom prst="rect">
            <a:avLst/>
          </a:prstGeom>
          <a:solidFill>
            <a:srgbClr val="F794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smtClean="0">
                <a:solidFill>
                  <a:prstClr val="white"/>
                </a:solidFill>
              </a:rPr>
              <a:t>SQL&gt; connect </a:t>
            </a:r>
            <a:r>
              <a:rPr lang="en-US" b="1" dirty="0" err="1" smtClean="0">
                <a:solidFill>
                  <a:prstClr val="white"/>
                </a:solidFill>
              </a:rPr>
              <a:t>maja</a:t>
            </a:r>
            <a:endParaRPr lang="en-US" b="1" dirty="0" smtClean="0">
              <a:solidFill>
                <a:prstClr val="white"/>
              </a:solidFill>
            </a:endParaRPr>
          </a:p>
          <a:p>
            <a:endParaRPr lang="en-US" b="1" dirty="0" smtClean="0">
              <a:solidFill>
                <a:prstClr val="white"/>
              </a:solidFill>
            </a:endParaRPr>
          </a:p>
          <a:p>
            <a:endParaRPr lang="en-US" b="1" dirty="0" smtClean="0">
              <a:solidFill>
                <a:prstClr val="white"/>
              </a:solidFill>
            </a:endParaRPr>
          </a:p>
          <a:p>
            <a:r>
              <a:rPr lang="en-US" b="1" dirty="0" smtClean="0">
                <a:solidFill>
                  <a:prstClr val="white"/>
                </a:solidFill>
              </a:rPr>
              <a:t>SQL&gt; revoke </a:t>
            </a:r>
            <a:r>
              <a:rPr lang="en-US" b="1" dirty="0" err="1" smtClean="0">
                <a:solidFill>
                  <a:prstClr val="white"/>
                </a:solidFill>
              </a:rPr>
              <a:t>select,delete</a:t>
            </a:r>
            <a:r>
              <a:rPr lang="en-US" b="1" dirty="0" smtClean="0">
                <a:solidFill>
                  <a:prstClr val="white"/>
                </a:solidFill>
              </a:rPr>
              <a:t> on </a:t>
            </a:r>
            <a:r>
              <a:rPr lang="en-US" b="1" dirty="0" err="1" smtClean="0">
                <a:solidFill>
                  <a:prstClr val="white"/>
                </a:solidFill>
              </a:rPr>
              <a:t>oe.orders</a:t>
            </a:r>
            <a:r>
              <a:rPr lang="en-US" b="1" dirty="0" smtClean="0">
                <a:solidFill>
                  <a:prstClr val="white"/>
                </a:solidFill>
              </a:rPr>
              <a:t> from </a:t>
            </a:r>
            <a:r>
              <a:rPr lang="en-US" b="1" dirty="0" err="1" smtClean="0">
                <a:solidFill>
                  <a:prstClr val="white"/>
                </a:solidFill>
              </a:rPr>
              <a:t>jill</a:t>
            </a:r>
            <a:r>
              <a:rPr lang="en-US" b="1" dirty="0" smtClean="0">
                <a:solidFill>
                  <a:prstClr val="white"/>
                </a:solidFill>
              </a:rPr>
              <a:t>;</a:t>
            </a:r>
          </a:p>
          <a:p>
            <a:endParaRPr lang="en-US" b="1" dirty="0" smtClean="0">
              <a:solidFill>
                <a:prstClr val="white"/>
              </a:solidFill>
            </a:endParaRPr>
          </a:p>
          <a:p>
            <a:endParaRPr lang="en-US" b="1" dirty="0" smtClean="0">
              <a:solidFill>
                <a:prstClr val="white"/>
              </a:solidFill>
            </a:endParaRPr>
          </a:p>
          <a:p>
            <a:r>
              <a:rPr lang="en-US" b="1" dirty="0" smtClean="0">
                <a:solidFill>
                  <a:prstClr val="white"/>
                </a:solidFill>
              </a:rPr>
              <a:t>Revoke succeeded.</a:t>
            </a:r>
          </a:p>
        </p:txBody>
      </p:sp>
    </p:spTree>
    <p:extLst>
      <p:ext uri="{BB962C8B-B14F-4D97-AF65-F5344CB8AC3E}">
        <p14:creationId xmlns:p14="http://schemas.microsoft.com/office/powerpoint/2010/main" val="3815724953"/>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lstStyle/>
          <a:p>
            <a:r>
              <a:rPr lang="en-US" dirty="0"/>
              <a:t>Grant the </a:t>
            </a:r>
            <a:r>
              <a:rPr lang="en-US" dirty="0">
                <a:solidFill>
                  <a:srgbClr val="FC971D"/>
                </a:solidFill>
              </a:rPr>
              <a:t>AUDIT SYSTEM </a:t>
            </a:r>
            <a:r>
              <a:rPr lang="en-US" dirty="0"/>
              <a:t>privilege to </a:t>
            </a:r>
            <a:r>
              <a:rPr lang="en-US" dirty="0" err="1">
                <a:solidFill>
                  <a:srgbClr val="FC971D"/>
                </a:solidFill>
              </a:rPr>
              <a:t>jill</a:t>
            </a:r>
            <a:r>
              <a:rPr lang="en-US" dirty="0">
                <a:solidFill>
                  <a:srgbClr val="FC971D"/>
                </a:solidFill>
              </a:rPr>
              <a:t> </a:t>
            </a:r>
            <a:r>
              <a:rPr lang="en-US" dirty="0"/>
              <a:t>and again try to create the audit policy </a:t>
            </a:r>
            <a:r>
              <a:rPr lang="en-US" dirty="0" err="1">
                <a:solidFill>
                  <a:srgbClr val="FC971D"/>
                </a:solidFill>
              </a:rPr>
              <a:t>jill_policy</a:t>
            </a:r>
            <a:r>
              <a:rPr lang="en-US" dirty="0"/>
              <a:t>:</a:t>
            </a:r>
          </a:p>
          <a:p>
            <a:endParaRPr lang="en-US" dirty="0"/>
          </a:p>
          <a:p>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solidFill>
                  <a:prstClr val="white"/>
                </a:solidFill>
              </a:rPr>
              <a:pPr/>
              <a:t>181</a:t>
            </a:fld>
            <a:endParaRPr lang="es-VE" dirty="0">
              <a:solidFill>
                <a:prstClr val="white"/>
              </a:solidFill>
            </a:endParaRPr>
          </a:p>
        </p:txBody>
      </p:sp>
      <p:sp>
        <p:nvSpPr>
          <p:cNvPr id="5" name="Título 2"/>
          <p:cNvSpPr>
            <a:spLocks noGrp="1"/>
          </p:cNvSpPr>
          <p:nvPr>
            <p:ph type="title"/>
          </p:nvPr>
        </p:nvSpPr>
        <p:spPr>
          <a:xfrm>
            <a:off x="1343023" y="430377"/>
            <a:ext cx="10848977" cy="655430"/>
          </a:xfrm>
        </p:spPr>
        <p:txBody>
          <a:bodyPr/>
          <a:lstStyle/>
          <a:p>
            <a:pPr>
              <a:lnSpc>
                <a:spcPct val="60000"/>
              </a:lnSpc>
            </a:pPr>
            <a:r>
              <a:rPr lang="en-US" sz="2800" dirty="0"/>
              <a:t>Which roles do you need to have to be able to create audit policies and to view audit data</a:t>
            </a:r>
            <a:r>
              <a:rPr lang="en-US" sz="2800" dirty="0" smtClean="0"/>
              <a:t>?</a:t>
            </a:r>
            <a:endParaRPr lang="es-VE" sz="2800" dirty="0"/>
          </a:p>
        </p:txBody>
      </p:sp>
      <p:sp>
        <p:nvSpPr>
          <p:cNvPr id="6" name="Rectángulo 5"/>
          <p:cNvSpPr/>
          <p:nvPr/>
        </p:nvSpPr>
        <p:spPr>
          <a:xfrm>
            <a:off x="1019175" y="2888548"/>
            <a:ext cx="10153650" cy="2188595"/>
          </a:xfrm>
          <a:prstGeom prst="rect">
            <a:avLst/>
          </a:prstGeom>
          <a:solidFill>
            <a:srgbClr val="F794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smtClean="0">
                <a:solidFill>
                  <a:prstClr val="white"/>
                </a:solidFill>
              </a:rPr>
              <a:t>SQL&gt; grant audit system to </a:t>
            </a:r>
            <a:r>
              <a:rPr lang="en-US" b="1" dirty="0" err="1" smtClean="0">
                <a:solidFill>
                  <a:prstClr val="white"/>
                </a:solidFill>
              </a:rPr>
              <a:t>jill</a:t>
            </a:r>
            <a:r>
              <a:rPr lang="en-US" b="1" dirty="0" smtClean="0">
                <a:solidFill>
                  <a:prstClr val="white"/>
                </a:solidFill>
              </a:rPr>
              <a:t>;</a:t>
            </a:r>
          </a:p>
          <a:p>
            <a:r>
              <a:rPr lang="en-US" b="1" dirty="0" smtClean="0">
                <a:solidFill>
                  <a:prstClr val="white"/>
                </a:solidFill>
              </a:rPr>
              <a:t>SQL&gt; connect </a:t>
            </a:r>
            <a:r>
              <a:rPr lang="en-US" b="1" dirty="0" err="1" smtClean="0">
                <a:solidFill>
                  <a:prstClr val="white"/>
                </a:solidFill>
              </a:rPr>
              <a:t>jill</a:t>
            </a:r>
            <a:endParaRPr lang="en-US" b="1" dirty="0" smtClean="0">
              <a:solidFill>
                <a:prstClr val="white"/>
              </a:solidFill>
            </a:endParaRPr>
          </a:p>
          <a:p>
            <a:endParaRPr lang="en-US" b="1" dirty="0" smtClean="0">
              <a:solidFill>
                <a:prstClr val="white"/>
              </a:solidFill>
            </a:endParaRPr>
          </a:p>
          <a:p>
            <a:endParaRPr lang="en-US" b="1" dirty="0" smtClean="0">
              <a:solidFill>
                <a:prstClr val="white"/>
              </a:solidFill>
            </a:endParaRPr>
          </a:p>
          <a:p>
            <a:r>
              <a:rPr lang="en-US" b="1" dirty="0" smtClean="0">
                <a:solidFill>
                  <a:prstClr val="white"/>
                </a:solidFill>
              </a:rPr>
              <a:t>SQL&gt; create audit policy </a:t>
            </a:r>
            <a:r>
              <a:rPr lang="en-US" b="1" dirty="0" err="1" smtClean="0">
                <a:solidFill>
                  <a:prstClr val="white"/>
                </a:solidFill>
              </a:rPr>
              <a:t>jill_policy</a:t>
            </a:r>
            <a:endParaRPr lang="en-US" b="1" dirty="0" smtClean="0">
              <a:solidFill>
                <a:prstClr val="white"/>
              </a:solidFill>
            </a:endParaRPr>
          </a:p>
          <a:p>
            <a:r>
              <a:rPr lang="en-US" b="1" dirty="0" smtClean="0">
                <a:solidFill>
                  <a:prstClr val="white"/>
                </a:solidFill>
              </a:rPr>
              <a:t>actions delete on </a:t>
            </a:r>
            <a:r>
              <a:rPr lang="en-US" b="1" dirty="0" err="1" smtClean="0">
                <a:solidFill>
                  <a:prstClr val="white"/>
                </a:solidFill>
              </a:rPr>
              <a:t>oe.orders</a:t>
            </a:r>
            <a:r>
              <a:rPr lang="en-US" b="1" dirty="0" smtClean="0">
                <a:solidFill>
                  <a:prstClr val="white"/>
                </a:solidFill>
              </a:rPr>
              <a:t>;</a:t>
            </a:r>
          </a:p>
          <a:p>
            <a:r>
              <a:rPr lang="en-US" b="1" dirty="0" smtClean="0">
                <a:solidFill>
                  <a:prstClr val="white"/>
                </a:solidFill>
              </a:rPr>
              <a:t>Audit policy created.</a:t>
            </a:r>
          </a:p>
        </p:txBody>
      </p:sp>
    </p:spTree>
    <p:extLst>
      <p:ext uri="{BB962C8B-B14F-4D97-AF65-F5344CB8AC3E}">
        <p14:creationId xmlns:p14="http://schemas.microsoft.com/office/powerpoint/2010/main" val="3509517390"/>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lstStyle/>
          <a:p>
            <a:r>
              <a:rPr lang="en-US" dirty="0"/>
              <a:t>Drop the unified audit policy </a:t>
            </a:r>
            <a:r>
              <a:rPr lang="en-US" dirty="0" err="1">
                <a:solidFill>
                  <a:srgbClr val="FC971D"/>
                </a:solidFill>
              </a:rPr>
              <a:t>jill_policy</a:t>
            </a:r>
            <a:r>
              <a:rPr lang="en-US" dirty="0">
                <a:solidFill>
                  <a:srgbClr val="FC971D"/>
                </a:solidFill>
              </a:rPr>
              <a:t> </a:t>
            </a:r>
            <a:r>
              <a:rPr lang="en-US" dirty="0"/>
              <a:t>and revoke the </a:t>
            </a:r>
            <a:r>
              <a:rPr lang="en-US" dirty="0">
                <a:solidFill>
                  <a:srgbClr val="FC971D"/>
                </a:solidFill>
              </a:rPr>
              <a:t>AUDIT SYSTEM </a:t>
            </a:r>
            <a:r>
              <a:rPr lang="en-US" dirty="0"/>
              <a:t>privilege from </a:t>
            </a:r>
            <a:r>
              <a:rPr lang="en-US" dirty="0" err="1">
                <a:solidFill>
                  <a:srgbClr val="FC971D"/>
                </a:solidFill>
              </a:rPr>
              <a:t>jill</a:t>
            </a:r>
            <a:r>
              <a:rPr lang="en-US" dirty="0"/>
              <a:t>:</a:t>
            </a:r>
          </a:p>
          <a:p>
            <a:endParaRPr lang="en-US" dirty="0"/>
          </a:p>
          <a:p>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solidFill>
                  <a:prstClr val="white"/>
                </a:solidFill>
              </a:rPr>
              <a:pPr/>
              <a:t>182</a:t>
            </a:fld>
            <a:endParaRPr lang="es-VE" dirty="0">
              <a:solidFill>
                <a:prstClr val="white"/>
              </a:solidFill>
            </a:endParaRPr>
          </a:p>
        </p:txBody>
      </p:sp>
      <p:sp>
        <p:nvSpPr>
          <p:cNvPr id="5" name="Título 2"/>
          <p:cNvSpPr>
            <a:spLocks noGrp="1"/>
          </p:cNvSpPr>
          <p:nvPr>
            <p:ph type="title"/>
          </p:nvPr>
        </p:nvSpPr>
        <p:spPr>
          <a:xfrm>
            <a:off x="1343023" y="430377"/>
            <a:ext cx="10848977" cy="655430"/>
          </a:xfrm>
        </p:spPr>
        <p:txBody>
          <a:bodyPr/>
          <a:lstStyle/>
          <a:p>
            <a:pPr>
              <a:lnSpc>
                <a:spcPct val="60000"/>
              </a:lnSpc>
            </a:pPr>
            <a:r>
              <a:rPr lang="en-US" sz="2800" dirty="0"/>
              <a:t>Which roles do you need to have to be able to create audit policies and to view audit data</a:t>
            </a:r>
            <a:r>
              <a:rPr lang="en-US" sz="2800" dirty="0" smtClean="0"/>
              <a:t>?</a:t>
            </a:r>
            <a:endParaRPr lang="es-VE" sz="2800" dirty="0"/>
          </a:p>
        </p:txBody>
      </p:sp>
      <p:sp>
        <p:nvSpPr>
          <p:cNvPr id="6" name="Rectángulo 5"/>
          <p:cNvSpPr/>
          <p:nvPr/>
        </p:nvSpPr>
        <p:spPr>
          <a:xfrm>
            <a:off x="1019175" y="2906836"/>
            <a:ext cx="10153650" cy="3109916"/>
          </a:xfrm>
          <a:prstGeom prst="rect">
            <a:avLst/>
          </a:prstGeom>
          <a:solidFill>
            <a:srgbClr val="F794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smtClean="0">
                <a:solidFill>
                  <a:prstClr val="white"/>
                </a:solidFill>
              </a:rPr>
              <a:t>SQL&gt; drop audit policy </a:t>
            </a:r>
            <a:r>
              <a:rPr lang="en-US" b="1" dirty="0" err="1" smtClean="0">
                <a:solidFill>
                  <a:prstClr val="white"/>
                </a:solidFill>
              </a:rPr>
              <a:t>jill_policy</a:t>
            </a:r>
            <a:r>
              <a:rPr lang="en-US" b="1" dirty="0" smtClean="0">
                <a:solidFill>
                  <a:prstClr val="white"/>
                </a:solidFill>
              </a:rPr>
              <a:t>;</a:t>
            </a:r>
          </a:p>
          <a:p>
            <a:endParaRPr lang="en-US" b="1" dirty="0" smtClean="0">
              <a:solidFill>
                <a:prstClr val="white"/>
              </a:solidFill>
            </a:endParaRPr>
          </a:p>
          <a:p>
            <a:endParaRPr lang="en-US" b="1" dirty="0" smtClean="0">
              <a:solidFill>
                <a:prstClr val="white"/>
              </a:solidFill>
            </a:endParaRPr>
          </a:p>
          <a:p>
            <a:r>
              <a:rPr lang="en-US" b="1" dirty="0" smtClean="0">
                <a:solidFill>
                  <a:prstClr val="white"/>
                </a:solidFill>
              </a:rPr>
              <a:t>Audit Policy dropped.</a:t>
            </a:r>
          </a:p>
          <a:p>
            <a:endParaRPr lang="en-US" b="1" dirty="0" smtClean="0">
              <a:solidFill>
                <a:prstClr val="white"/>
              </a:solidFill>
            </a:endParaRPr>
          </a:p>
          <a:p>
            <a:endParaRPr lang="en-US" b="1" dirty="0" smtClean="0">
              <a:solidFill>
                <a:prstClr val="white"/>
              </a:solidFill>
            </a:endParaRPr>
          </a:p>
          <a:p>
            <a:r>
              <a:rPr lang="en-US" b="1" dirty="0" smtClean="0">
                <a:solidFill>
                  <a:prstClr val="white"/>
                </a:solidFill>
              </a:rPr>
              <a:t>SQL&gt; connect </a:t>
            </a:r>
            <a:r>
              <a:rPr lang="en-US" b="1" dirty="0" err="1" smtClean="0">
                <a:solidFill>
                  <a:prstClr val="white"/>
                </a:solidFill>
              </a:rPr>
              <a:t>maja</a:t>
            </a:r>
            <a:endParaRPr lang="en-US" b="1" dirty="0" smtClean="0">
              <a:solidFill>
                <a:prstClr val="white"/>
              </a:solidFill>
            </a:endParaRPr>
          </a:p>
          <a:p>
            <a:endParaRPr lang="en-US" b="1" dirty="0" smtClean="0">
              <a:solidFill>
                <a:prstClr val="white"/>
              </a:solidFill>
            </a:endParaRPr>
          </a:p>
          <a:p>
            <a:endParaRPr lang="en-US" b="1" dirty="0" smtClean="0">
              <a:solidFill>
                <a:prstClr val="white"/>
              </a:solidFill>
            </a:endParaRPr>
          </a:p>
          <a:p>
            <a:r>
              <a:rPr lang="en-US" b="1" dirty="0" smtClean="0">
                <a:solidFill>
                  <a:prstClr val="white"/>
                </a:solidFill>
              </a:rPr>
              <a:t>SQL&gt; revoke audit system from </a:t>
            </a:r>
            <a:r>
              <a:rPr lang="en-US" b="1" dirty="0" err="1" smtClean="0">
                <a:solidFill>
                  <a:prstClr val="white"/>
                </a:solidFill>
              </a:rPr>
              <a:t>jill</a:t>
            </a:r>
            <a:r>
              <a:rPr lang="en-US" b="1" dirty="0" smtClean="0">
                <a:solidFill>
                  <a:prstClr val="white"/>
                </a:solidFill>
              </a:rPr>
              <a:t>;</a:t>
            </a:r>
          </a:p>
        </p:txBody>
      </p:sp>
    </p:spTree>
    <p:extLst>
      <p:ext uri="{BB962C8B-B14F-4D97-AF65-F5344CB8AC3E}">
        <p14:creationId xmlns:p14="http://schemas.microsoft.com/office/powerpoint/2010/main" val="1318446795"/>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a:xfrm>
            <a:off x="331303" y="1504950"/>
            <a:ext cx="11516139" cy="4731258"/>
          </a:xfrm>
        </p:spPr>
        <p:txBody>
          <a:bodyPr>
            <a:normAutofit/>
          </a:bodyPr>
          <a:lstStyle/>
          <a:p>
            <a:r>
              <a:rPr lang="es-VE" dirty="0"/>
              <a:t>View </a:t>
            </a:r>
            <a:r>
              <a:rPr lang="es-VE" dirty="0" err="1"/>
              <a:t>audit</a:t>
            </a:r>
            <a:r>
              <a:rPr lang="es-VE" dirty="0"/>
              <a:t> data</a:t>
            </a:r>
            <a:r>
              <a:rPr lang="es-VE" dirty="0" smtClean="0"/>
              <a:t>:</a:t>
            </a:r>
          </a:p>
          <a:p>
            <a:endParaRPr lang="es-VE" dirty="0"/>
          </a:p>
          <a:p>
            <a:endParaRPr lang="es-VE" dirty="0" smtClean="0"/>
          </a:p>
          <a:p>
            <a:endParaRPr lang="es-VE" dirty="0"/>
          </a:p>
          <a:p>
            <a:endParaRPr lang="es-VE" dirty="0" smtClean="0"/>
          </a:p>
          <a:p>
            <a:endParaRPr lang="es-VE" dirty="0"/>
          </a:p>
          <a:p>
            <a:r>
              <a:rPr lang="en-US" dirty="0"/>
              <a:t>Also, a user who has the </a:t>
            </a:r>
            <a:r>
              <a:rPr lang="en-US" dirty="0" err="1"/>
              <a:t>audit_viewer</a:t>
            </a:r>
            <a:r>
              <a:rPr lang="en-US" dirty="0"/>
              <a:t> role can access information about defined and enabled unified audit policies</a:t>
            </a:r>
            <a:r>
              <a:rPr lang="en-US" dirty="0" smtClean="0"/>
              <a:t>.</a:t>
            </a:r>
            <a:endParaRPr lang="es-VE" dirty="0"/>
          </a:p>
          <a:p>
            <a:endParaRPr lang="es-VE" dirty="0"/>
          </a:p>
          <a:p>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solidFill>
                  <a:prstClr val="white"/>
                </a:solidFill>
              </a:rPr>
              <a:pPr/>
              <a:t>183</a:t>
            </a:fld>
            <a:endParaRPr lang="es-VE" dirty="0">
              <a:solidFill>
                <a:prstClr val="white"/>
              </a:solidFill>
            </a:endParaRPr>
          </a:p>
        </p:txBody>
      </p:sp>
      <p:sp>
        <p:nvSpPr>
          <p:cNvPr id="5" name="Título 2"/>
          <p:cNvSpPr>
            <a:spLocks noGrp="1"/>
          </p:cNvSpPr>
          <p:nvPr>
            <p:ph type="title"/>
          </p:nvPr>
        </p:nvSpPr>
        <p:spPr>
          <a:xfrm>
            <a:off x="1343023" y="430377"/>
            <a:ext cx="10848977" cy="655430"/>
          </a:xfrm>
        </p:spPr>
        <p:txBody>
          <a:bodyPr/>
          <a:lstStyle/>
          <a:p>
            <a:pPr>
              <a:lnSpc>
                <a:spcPct val="60000"/>
              </a:lnSpc>
            </a:pPr>
            <a:r>
              <a:rPr lang="en-US" sz="2800" dirty="0"/>
              <a:t>Which roles do you need to have to be able to create audit policies and to view audit data</a:t>
            </a:r>
            <a:r>
              <a:rPr lang="en-US" sz="2800" dirty="0" smtClean="0"/>
              <a:t>?</a:t>
            </a:r>
            <a:endParaRPr lang="es-VE" sz="2800" dirty="0"/>
          </a:p>
        </p:txBody>
      </p:sp>
      <p:sp>
        <p:nvSpPr>
          <p:cNvPr id="6" name="Rectángulo 5"/>
          <p:cNvSpPr/>
          <p:nvPr/>
        </p:nvSpPr>
        <p:spPr>
          <a:xfrm>
            <a:off x="1019175" y="2659698"/>
            <a:ext cx="10153650" cy="1611630"/>
          </a:xfrm>
          <a:prstGeom prst="rect">
            <a:avLst/>
          </a:prstGeom>
          <a:solidFill>
            <a:srgbClr val="F794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smtClean="0">
                <a:solidFill>
                  <a:prstClr val="white"/>
                </a:solidFill>
              </a:rPr>
              <a:t>SQL&gt; connect </a:t>
            </a:r>
            <a:r>
              <a:rPr lang="en-US" b="1" dirty="0" err="1" smtClean="0">
                <a:solidFill>
                  <a:prstClr val="white"/>
                </a:solidFill>
              </a:rPr>
              <a:t>jill</a:t>
            </a:r>
            <a:r>
              <a:rPr lang="en-US" b="1" dirty="0" smtClean="0">
                <a:solidFill>
                  <a:prstClr val="white"/>
                </a:solidFill>
              </a:rPr>
              <a:t> </a:t>
            </a:r>
          </a:p>
          <a:p>
            <a:endParaRPr lang="en-US" b="1" dirty="0" smtClean="0">
              <a:solidFill>
                <a:prstClr val="white"/>
              </a:solidFill>
            </a:endParaRPr>
          </a:p>
          <a:p>
            <a:endParaRPr lang="en-US" b="1" dirty="0" smtClean="0">
              <a:solidFill>
                <a:prstClr val="white"/>
              </a:solidFill>
            </a:endParaRPr>
          </a:p>
          <a:p>
            <a:r>
              <a:rPr lang="en-US" b="1" dirty="0" smtClean="0">
                <a:solidFill>
                  <a:prstClr val="white"/>
                </a:solidFill>
              </a:rPr>
              <a:t>SQL&gt; select </a:t>
            </a:r>
            <a:r>
              <a:rPr lang="en-US" b="1" dirty="0" err="1" smtClean="0">
                <a:solidFill>
                  <a:prstClr val="white"/>
                </a:solidFill>
              </a:rPr>
              <a:t>dbusername</a:t>
            </a:r>
            <a:r>
              <a:rPr lang="en-US" b="1" dirty="0" smtClean="0">
                <a:solidFill>
                  <a:prstClr val="white"/>
                </a:solidFill>
              </a:rPr>
              <a:t>, </a:t>
            </a:r>
            <a:r>
              <a:rPr lang="en-US" b="1" dirty="0" err="1" smtClean="0">
                <a:solidFill>
                  <a:prstClr val="white"/>
                </a:solidFill>
              </a:rPr>
              <a:t>action_name</a:t>
            </a:r>
            <a:r>
              <a:rPr lang="en-US" b="1" dirty="0" smtClean="0">
                <a:solidFill>
                  <a:prstClr val="white"/>
                </a:solidFill>
              </a:rPr>
              <a:t> from </a:t>
            </a:r>
            <a:r>
              <a:rPr lang="en-US" b="1" dirty="0" err="1" smtClean="0">
                <a:solidFill>
                  <a:prstClr val="white"/>
                </a:solidFill>
              </a:rPr>
              <a:t>unified_audit_trail</a:t>
            </a:r>
            <a:endParaRPr lang="en-US" b="1" dirty="0" smtClean="0">
              <a:solidFill>
                <a:prstClr val="white"/>
              </a:solidFill>
            </a:endParaRPr>
          </a:p>
          <a:p>
            <a:r>
              <a:rPr lang="en-US" b="1" dirty="0" smtClean="0">
                <a:solidFill>
                  <a:prstClr val="white"/>
                </a:solidFill>
              </a:rPr>
              <a:t>where </a:t>
            </a:r>
            <a:r>
              <a:rPr lang="en-US" b="1" dirty="0" err="1" smtClean="0">
                <a:solidFill>
                  <a:prstClr val="white"/>
                </a:solidFill>
              </a:rPr>
              <a:t>unified_audit_policies</a:t>
            </a:r>
            <a:r>
              <a:rPr lang="en-US" b="1" dirty="0" smtClean="0">
                <a:solidFill>
                  <a:prstClr val="white"/>
                </a:solidFill>
              </a:rPr>
              <a:t>='ORA_SECURECONFIG';</a:t>
            </a:r>
          </a:p>
        </p:txBody>
      </p:sp>
    </p:spTree>
    <p:extLst>
      <p:ext uri="{BB962C8B-B14F-4D97-AF65-F5344CB8AC3E}">
        <p14:creationId xmlns:p14="http://schemas.microsoft.com/office/powerpoint/2010/main" val="975863235"/>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lstStyle/>
          <a:p>
            <a:r>
              <a:rPr lang="en-US" dirty="0" smtClean="0"/>
              <a:t>Throughout </a:t>
            </a:r>
            <a:r>
              <a:rPr lang="en-US" dirty="0"/>
              <a:t>this chapter, you'll use a user who has the </a:t>
            </a:r>
            <a:r>
              <a:rPr lang="en-US" dirty="0" err="1">
                <a:solidFill>
                  <a:srgbClr val="FC971D"/>
                </a:solidFill>
              </a:rPr>
              <a:t>audit_admin</a:t>
            </a:r>
            <a:r>
              <a:rPr lang="en-US" dirty="0"/>
              <a:t> role (for example, </a:t>
            </a:r>
            <a:r>
              <a:rPr lang="en-US" dirty="0" smtClean="0">
                <a:solidFill>
                  <a:srgbClr val="FC971D"/>
                </a:solidFill>
              </a:rPr>
              <a:t>jack</a:t>
            </a:r>
            <a:r>
              <a:rPr lang="en-US" dirty="0" smtClean="0"/>
              <a:t>).</a:t>
            </a:r>
          </a:p>
          <a:p>
            <a:endParaRPr lang="en-US" dirty="0"/>
          </a:p>
          <a:p>
            <a:r>
              <a:rPr lang="en-US" dirty="0" smtClean="0"/>
              <a:t>So </a:t>
            </a:r>
            <a:r>
              <a:rPr lang="en-US" dirty="0"/>
              <a:t>only test you'll do right now is to enable the predefined audit policy </a:t>
            </a:r>
            <a:r>
              <a:rPr lang="en-US" dirty="0">
                <a:solidFill>
                  <a:srgbClr val="FC971D"/>
                </a:solidFill>
              </a:rPr>
              <a:t>ORA_ACCOUNT_MGMT</a:t>
            </a:r>
            <a:r>
              <a:rPr lang="en-US" dirty="0"/>
              <a:t> and then to disable it:</a:t>
            </a:r>
          </a:p>
          <a:p>
            <a:endParaRPr lang="en-US" dirty="0"/>
          </a:p>
          <a:p>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solidFill>
                  <a:prstClr val="white"/>
                </a:solidFill>
              </a:rPr>
              <a:pPr/>
              <a:t>184</a:t>
            </a:fld>
            <a:endParaRPr lang="es-VE" dirty="0">
              <a:solidFill>
                <a:prstClr val="white"/>
              </a:solidFill>
            </a:endParaRPr>
          </a:p>
        </p:txBody>
      </p:sp>
      <p:sp>
        <p:nvSpPr>
          <p:cNvPr id="5" name="Título 2"/>
          <p:cNvSpPr>
            <a:spLocks noGrp="1"/>
          </p:cNvSpPr>
          <p:nvPr>
            <p:ph type="title"/>
          </p:nvPr>
        </p:nvSpPr>
        <p:spPr>
          <a:xfrm>
            <a:off x="1343023" y="430377"/>
            <a:ext cx="10848977" cy="655430"/>
          </a:xfrm>
        </p:spPr>
        <p:txBody>
          <a:bodyPr/>
          <a:lstStyle/>
          <a:p>
            <a:pPr>
              <a:lnSpc>
                <a:spcPct val="60000"/>
              </a:lnSpc>
            </a:pPr>
            <a:r>
              <a:rPr lang="en-US" sz="2800" dirty="0"/>
              <a:t>Which roles do you need to have to be able to create audit policies and to view audit data</a:t>
            </a:r>
            <a:r>
              <a:rPr lang="en-US" sz="2800" dirty="0" smtClean="0"/>
              <a:t>?</a:t>
            </a:r>
            <a:endParaRPr lang="es-VE" sz="2800" dirty="0"/>
          </a:p>
        </p:txBody>
      </p:sp>
      <p:sp>
        <p:nvSpPr>
          <p:cNvPr id="6" name="Rectángulo 5"/>
          <p:cNvSpPr/>
          <p:nvPr/>
        </p:nvSpPr>
        <p:spPr>
          <a:xfrm>
            <a:off x="1019175" y="4171955"/>
            <a:ext cx="10153650" cy="2314638"/>
          </a:xfrm>
          <a:prstGeom prst="rect">
            <a:avLst/>
          </a:prstGeom>
          <a:solidFill>
            <a:srgbClr val="F794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smtClean="0">
                <a:solidFill>
                  <a:prstClr val="white"/>
                </a:solidFill>
              </a:rPr>
              <a:t>SQL&gt; connect jack</a:t>
            </a:r>
          </a:p>
          <a:p>
            <a:endParaRPr lang="en-US" b="1" dirty="0" smtClean="0">
              <a:solidFill>
                <a:prstClr val="white"/>
              </a:solidFill>
            </a:endParaRPr>
          </a:p>
          <a:p>
            <a:endParaRPr lang="en-US" b="1" dirty="0" smtClean="0">
              <a:solidFill>
                <a:prstClr val="white"/>
              </a:solidFill>
            </a:endParaRPr>
          </a:p>
          <a:p>
            <a:r>
              <a:rPr lang="en-US" b="1" dirty="0" smtClean="0">
                <a:solidFill>
                  <a:prstClr val="white"/>
                </a:solidFill>
              </a:rPr>
              <a:t>SQL&gt; audit policy </a:t>
            </a:r>
            <a:r>
              <a:rPr lang="en-US" b="1" dirty="0" err="1" smtClean="0">
                <a:solidFill>
                  <a:prstClr val="white"/>
                </a:solidFill>
              </a:rPr>
              <a:t>ora_account_mgmt</a:t>
            </a:r>
            <a:r>
              <a:rPr lang="en-US" b="1" dirty="0" smtClean="0">
                <a:solidFill>
                  <a:prstClr val="white"/>
                </a:solidFill>
              </a:rPr>
              <a:t>;</a:t>
            </a:r>
          </a:p>
          <a:p>
            <a:r>
              <a:rPr lang="en-US" b="1" dirty="0" smtClean="0">
                <a:solidFill>
                  <a:prstClr val="white"/>
                </a:solidFill>
              </a:rPr>
              <a:t>Audit succeeded.</a:t>
            </a:r>
          </a:p>
          <a:p>
            <a:r>
              <a:rPr lang="en-US" b="1" dirty="0" smtClean="0">
                <a:solidFill>
                  <a:prstClr val="white"/>
                </a:solidFill>
              </a:rPr>
              <a:t>SQL&gt; </a:t>
            </a:r>
            <a:r>
              <a:rPr lang="en-US" b="1" dirty="0" err="1" smtClean="0">
                <a:solidFill>
                  <a:prstClr val="white"/>
                </a:solidFill>
              </a:rPr>
              <a:t>noaudit</a:t>
            </a:r>
            <a:r>
              <a:rPr lang="en-US" b="1" dirty="0" smtClean="0">
                <a:solidFill>
                  <a:prstClr val="white"/>
                </a:solidFill>
              </a:rPr>
              <a:t> policy </a:t>
            </a:r>
            <a:r>
              <a:rPr lang="en-US" b="1" dirty="0" err="1" smtClean="0">
                <a:solidFill>
                  <a:prstClr val="white"/>
                </a:solidFill>
              </a:rPr>
              <a:t>ora_account_mgmt</a:t>
            </a:r>
            <a:r>
              <a:rPr lang="en-US" b="1" dirty="0" smtClean="0">
                <a:solidFill>
                  <a:prstClr val="white"/>
                </a:solidFill>
              </a:rPr>
              <a:t>;</a:t>
            </a:r>
          </a:p>
          <a:p>
            <a:r>
              <a:rPr lang="en-US" b="1" dirty="0" err="1" smtClean="0">
                <a:solidFill>
                  <a:prstClr val="white"/>
                </a:solidFill>
              </a:rPr>
              <a:t>Noaudit</a:t>
            </a:r>
            <a:r>
              <a:rPr lang="en-US" b="1" dirty="0" smtClean="0">
                <a:solidFill>
                  <a:prstClr val="white"/>
                </a:solidFill>
              </a:rPr>
              <a:t> succeeded.</a:t>
            </a:r>
          </a:p>
        </p:txBody>
      </p:sp>
    </p:spTree>
    <p:extLst>
      <p:ext uri="{BB962C8B-B14F-4D97-AF65-F5344CB8AC3E}">
        <p14:creationId xmlns:p14="http://schemas.microsoft.com/office/powerpoint/2010/main" val="3200322113"/>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lstStyle/>
          <a:p>
            <a:r>
              <a:rPr lang="en-US" dirty="0"/>
              <a:t>Y</a:t>
            </a:r>
            <a:r>
              <a:rPr lang="en-US" dirty="0" smtClean="0"/>
              <a:t>ou'll </a:t>
            </a:r>
            <a:r>
              <a:rPr lang="en-US" dirty="0"/>
              <a:t>see that RMAN operations are audited by default</a:t>
            </a:r>
            <a:r>
              <a:rPr lang="en-US" dirty="0" smtClean="0"/>
              <a:t>.</a:t>
            </a:r>
          </a:p>
          <a:p>
            <a:endParaRPr lang="en-US" dirty="0"/>
          </a:p>
          <a:p>
            <a:r>
              <a:rPr lang="en-US" dirty="0"/>
              <a:t>In </a:t>
            </a:r>
            <a:r>
              <a:rPr lang="en-US" dirty="0" smtClean="0"/>
              <a:t>this, </a:t>
            </a:r>
            <a:r>
              <a:rPr lang="en-US" dirty="0"/>
              <a:t>we assume that database is in the </a:t>
            </a:r>
            <a:r>
              <a:rPr lang="en-US" dirty="0">
                <a:solidFill>
                  <a:srgbClr val="FC971D"/>
                </a:solidFill>
              </a:rPr>
              <a:t>ARCHIVELOG</a:t>
            </a:r>
            <a:r>
              <a:rPr lang="en-US" dirty="0"/>
              <a:t> mode. </a:t>
            </a:r>
            <a:endParaRPr lang="en-US" dirty="0" smtClean="0"/>
          </a:p>
          <a:p>
            <a:endParaRPr lang="en-US" dirty="0"/>
          </a:p>
          <a:p>
            <a:r>
              <a:rPr lang="en-US" dirty="0" smtClean="0"/>
              <a:t>You'll </a:t>
            </a:r>
            <a:r>
              <a:rPr lang="en-US" dirty="0"/>
              <a:t>need an existing user who has the </a:t>
            </a:r>
            <a:r>
              <a:rPr lang="en-US" dirty="0">
                <a:solidFill>
                  <a:srgbClr val="FC971D"/>
                </a:solidFill>
              </a:rPr>
              <a:t>SYSBACKUP </a:t>
            </a:r>
            <a:r>
              <a:rPr lang="en-US" dirty="0"/>
              <a:t>privilege (for example, </a:t>
            </a:r>
            <a:r>
              <a:rPr lang="en-US" dirty="0">
                <a:solidFill>
                  <a:srgbClr val="FC971D"/>
                </a:solidFill>
              </a:rPr>
              <a:t>tom</a:t>
            </a:r>
            <a:r>
              <a:rPr lang="en-US" dirty="0"/>
              <a:t>) and an existing user who has the </a:t>
            </a:r>
            <a:r>
              <a:rPr lang="en-US" dirty="0" err="1"/>
              <a:t>dba</a:t>
            </a:r>
            <a:r>
              <a:rPr lang="en-US" dirty="0"/>
              <a:t> role (for example, </a:t>
            </a:r>
            <a:r>
              <a:rPr lang="en-US" dirty="0" err="1">
                <a:solidFill>
                  <a:srgbClr val="FC971D"/>
                </a:solidFill>
              </a:rPr>
              <a:t>maja</a:t>
            </a:r>
            <a:r>
              <a:rPr lang="en-US" dirty="0"/>
              <a:t>).</a:t>
            </a:r>
          </a:p>
          <a:p>
            <a:endParaRPr lang="en-US" dirty="0"/>
          </a:p>
          <a:p>
            <a:endParaRPr lang="es-VE" dirty="0"/>
          </a:p>
        </p:txBody>
      </p:sp>
      <p:sp>
        <p:nvSpPr>
          <p:cNvPr id="3" name="Título 2"/>
          <p:cNvSpPr>
            <a:spLocks noGrp="1"/>
          </p:cNvSpPr>
          <p:nvPr>
            <p:ph type="title"/>
          </p:nvPr>
        </p:nvSpPr>
        <p:spPr/>
        <p:txBody>
          <a:bodyPr/>
          <a:lstStyle/>
          <a:p>
            <a:r>
              <a:rPr lang="es-VE" dirty="0" err="1"/>
              <a:t>Auditing</a:t>
            </a:r>
            <a:r>
              <a:rPr lang="es-VE" dirty="0"/>
              <a:t> RMAN </a:t>
            </a:r>
            <a:r>
              <a:rPr lang="es-VE" dirty="0" err="1" smtClean="0"/>
              <a:t>operations</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solidFill>
                  <a:prstClr val="white"/>
                </a:solidFill>
              </a:rPr>
              <a:pPr/>
              <a:t>185</a:t>
            </a:fld>
            <a:endParaRPr lang="es-VE" dirty="0">
              <a:solidFill>
                <a:prstClr val="white"/>
              </a:solidFill>
            </a:endParaRPr>
          </a:p>
        </p:txBody>
      </p:sp>
    </p:spTree>
    <p:extLst>
      <p:ext uri="{BB962C8B-B14F-4D97-AF65-F5344CB8AC3E}">
        <p14:creationId xmlns:p14="http://schemas.microsoft.com/office/powerpoint/2010/main" val="2669455228"/>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a:xfrm>
            <a:off x="331303" y="1504949"/>
            <a:ext cx="11516139" cy="4981643"/>
          </a:xfrm>
        </p:spPr>
        <p:txBody>
          <a:bodyPr>
            <a:normAutofit/>
          </a:bodyPr>
          <a:lstStyle/>
          <a:p>
            <a:r>
              <a:rPr lang="en-US" dirty="0"/>
              <a:t>When the mixed or unified auditing mode is enabled, RMAN operations are automatically audited. </a:t>
            </a:r>
            <a:endParaRPr lang="en-US" dirty="0" smtClean="0"/>
          </a:p>
          <a:p>
            <a:endParaRPr lang="en-US" dirty="0"/>
          </a:p>
          <a:p>
            <a:r>
              <a:rPr lang="en-US" dirty="0" smtClean="0"/>
              <a:t>Perform </a:t>
            </a:r>
            <a:r>
              <a:rPr lang="en-US" dirty="0"/>
              <a:t>the backup of the </a:t>
            </a:r>
            <a:r>
              <a:rPr lang="en-US" dirty="0" err="1"/>
              <a:t>tablespace</a:t>
            </a:r>
            <a:r>
              <a:rPr lang="en-US" dirty="0"/>
              <a:t> </a:t>
            </a:r>
            <a:r>
              <a:rPr lang="en-US" dirty="0">
                <a:solidFill>
                  <a:srgbClr val="FC971D"/>
                </a:solidFill>
              </a:rPr>
              <a:t>EXAMPLE</a:t>
            </a:r>
            <a:r>
              <a:rPr lang="en-US" dirty="0"/>
              <a:t>. </a:t>
            </a:r>
            <a:endParaRPr lang="en-US" dirty="0" smtClean="0"/>
          </a:p>
          <a:p>
            <a:endParaRPr lang="en-US" dirty="0"/>
          </a:p>
          <a:p>
            <a:r>
              <a:rPr lang="en-US" dirty="0" smtClean="0"/>
              <a:t>Then intentionally cause </a:t>
            </a:r>
            <a:r>
              <a:rPr lang="en-US" dirty="0"/>
              <a:t>a problem by removing the </a:t>
            </a:r>
            <a:r>
              <a:rPr lang="en-US" dirty="0" err="1"/>
              <a:t>datafile</a:t>
            </a:r>
            <a:r>
              <a:rPr lang="en-US" dirty="0"/>
              <a:t>. </a:t>
            </a:r>
            <a:endParaRPr lang="en-US" dirty="0" smtClean="0"/>
          </a:p>
          <a:p>
            <a:endParaRPr lang="en-US" dirty="0"/>
          </a:p>
          <a:p>
            <a:r>
              <a:rPr lang="en-US" dirty="0" smtClean="0"/>
              <a:t>Afterwards, perform </a:t>
            </a:r>
            <a:r>
              <a:rPr lang="en-US" dirty="0"/>
              <a:t>restore and recover RMAN operations. </a:t>
            </a:r>
            <a:endParaRPr lang="en-US" dirty="0" smtClean="0"/>
          </a:p>
          <a:p>
            <a:endParaRPr lang="en-US" dirty="0"/>
          </a:p>
          <a:p>
            <a:endParaRPr lang="en-US" dirty="0"/>
          </a:p>
          <a:p>
            <a:endParaRPr lang="es-VE" dirty="0" smtClean="0"/>
          </a:p>
          <a:p>
            <a:endParaRPr lang="es-VE" dirty="0"/>
          </a:p>
        </p:txBody>
      </p:sp>
      <p:sp>
        <p:nvSpPr>
          <p:cNvPr id="3" name="Título 2"/>
          <p:cNvSpPr>
            <a:spLocks noGrp="1"/>
          </p:cNvSpPr>
          <p:nvPr>
            <p:ph type="title"/>
          </p:nvPr>
        </p:nvSpPr>
        <p:spPr/>
        <p:txBody>
          <a:bodyPr/>
          <a:lstStyle/>
          <a:p>
            <a:r>
              <a:rPr lang="es-VE" dirty="0" err="1"/>
              <a:t>Auditing</a:t>
            </a:r>
            <a:r>
              <a:rPr lang="es-VE" dirty="0"/>
              <a:t> RMAN </a:t>
            </a:r>
            <a:r>
              <a:rPr lang="es-VE" dirty="0" err="1"/>
              <a:t>operations</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solidFill>
                  <a:prstClr val="white"/>
                </a:solidFill>
              </a:rPr>
              <a:pPr/>
              <a:t>186</a:t>
            </a:fld>
            <a:endParaRPr lang="es-VE" dirty="0">
              <a:solidFill>
                <a:prstClr val="white"/>
              </a:solidFill>
            </a:endParaRPr>
          </a:p>
        </p:txBody>
      </p:sp>
    </p:spTree>
    <p:extLst>
      <p:ext uri="{BB962C8B-B14F-4D97-AF65-F5344CB8AC3E}">
        <p14:creationId xmlns:p14="http://schemas.microsoft.com/office/powerpoint/2010/main" val="4275034419"/>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lstStyle/>
          <a:p>
            <a:r>
              <a:rPr lang="en-US" dirty="0"/>
              <a:t>The whole point of the example is to execute several RMAN operations. </a:t>
            </a:r>
            <a:endParaRPr lang="en-US" dirty="0" smtClean="0"/>
          </a:p>
          <a:p>
            <a:endParaRPr lang="en-US" dirty="0"/>
          </a:p>
          <a:p>
            <a:r>
              <a:rPr lang="en-US" dirty="0" smtClean="0"/>
              <a:t>In </a:t>
            </a:r>
            <a:r>
              <a:rPr lang="en-US" dirty="0"/>
              <a:t>the </a:t>
            </a:r>
            <a:r>
              <a:rPr lang="en-US" dirty="0" err="1">
                <a:solidFill>
                  <a:srgbClr val="FC971D"/>
                </a:solidFill>
              </a:rPr>
              <a:t>unified_audit_trail</a:t>
            </a:r>
            <a:r>
              <a:rPr lang="en-US" dirty="0">
                <a:solidFill>
                  <a:srgbClr val="FC971D"/>
                </a:solidFill>
              </a:rPr>
              <a:t> </a:t>
            </a:r>
            <a:r>
              <a:rPr lang="en-US" dirty="0"/>
              <a:t>data dictionary view, there are several columns that contain data pertaining to the RMAN events. </a:t>
            </a:r>
            <a:endParaRPr lang="en-US" dirty="0" smtClean="0"/>
          </a:p>
          <a:p>
            <a:endParaRPr lang="en-US" dirty="0"/>
          </a:p>
          <a:p>
            <a:r>
              <a:rPr lang="en-US" dirty="0" smtClean="0"/>
              <a:t>Their </a:t>
            </a:r>
            <a:r>
              <a:rPr lang="en-US" dirty="0"/>
              <a:t>names start with RMAN, so it's easy to find them.</a:t>
            </a:r>
            <a:endParaRPr lang="es-VE" dirty="0"/>
          </a:p>
        </p:txBody>
      </p:sp>
      <p:sp>
        <p:nvSpPr>
          <p:cNvPr id="3" name="Título 2"/>
          <p:cNvSpPr>
            <a:spLocks noGrp="1"/>
          </p:cNvSpPr>
          <p:nvPr>
            <p:ph type="title"/>
          </p:nvPr>
        </p:nvSpPr>
        <p:spPr/>
        <p:txBody>
          <a:bodyPr/>
          <a:lstStyle/>
          <a:p>
            <a:r>
              <a:rPr lang="es-VE" dirty="0" err="1"/>
              <a:t>Auditing</a:t>
            </a:r>
            <a:r>
              <a:rPr lang="es-VE" dirty="0"/>
              <a:t> RMAN </a:t>
            </a:r>
            <a:r>
              <a:rPr lang="es-VE" dirty="0" err="1"/>
              <a:t>operations</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solidFill>
                  <a:prstClr val="white"/>
                </a:solidFill>
              </a:rPr>
              <a:pPr/>
              <a:t>187</a:t>
            </a:fld>
            <a:endParaRPr lang="es-VE" dirty="0">
              <a:solidFill>
                <a:prstClr val="white"/>
              </a:solidFill>
            </a:endParaRPr>
          </a:p>
        </p:txBody>
      </p:sp>
    </p:spTree>
    <p:extLst>
      <p:ext uri="{BB962C8B-B14F-4D97-AF65-F5344CB8AC3E}">
        <p14:creationId xmlns:p14="http://schemas.microsoft.com/office/powerpoint/2010/main" val="183128239"/>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lstStyle/>
          <a:p>
            <a:r>
              <a:rPr lang="en-US" dirty="0" smtClean="0"/>
              <a:t>You </a:t>
            </a:r>
            <a:r>
              <a:rPr lang="en-US" dirty="0"/>
              <a:t>should get similar result to this one:</a:t>
            </a:r>
          </a:p>
          <a:p>
            <a:endParaRPr lang="en-US" dirty="0"/>
          </a:p>
          <a:p>
            <a:endParaRPr lang="es-VE" dirty="0"/>
          </a:p>
        </p:txBody>
      </p:sp>
      <p:sp>
        <p:nvSpPr>
          <p:cNvPr id="3" name="Título 2"/>
          <p:cNvSpPr>
            <a:spLocks noGrp="1"/>
          </p:cNvSpPr>
          <p:nvPr>
            <p:ph type="title"/>
          </p:nvPr>
        </p:nvSpPr>
        <p:spPr/>
        <p:txBody>
          <a:bodyPr/>
          <a:lstStyle/>
          <a:p>
            <a:r>
              <a:rPr lang="es-VE" dirty="0" err="1"/>
              <a:t>Auditing</a:t>
            </a:r>
            <a:r>
              <a:rPr lang="es-VE" dirty="0"/>
              <a:t> RMAN </a:t>
            </a:r>
            <a:r>
              <a:rPr lang="es-VE" dirty="0" err="1"/>
              <a:t>operations</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solidFill>
                  <a:prstClr val="white"/>
                </a:solidFill>
              </a:rPr>
              <a:pPr/>
              <a:t>188</a:t>
            </a:fld>
            <a:endParaRPr lang="es-VE" dirty="0">
              <a:solidFill>
                <a:prstClr val="white"/>
              </a:solidFill>
            </a:endParaRPr>
          </a:p>
        </p:txBody>
      </p:sp>
      <p:sp>
        <p:nvSpPr>
          <p:cNvPr id="5" name="Rectángulo 4"/>
          <p:cNvSpPr/>
          <p:nvPr/>
        </p:nvSpPr>
        <p:spPr>
          <a:xfrm>
            <a:off x="1012547" y="2659314"/>
            <a:ext cx="10153650" cy="2042609"/>
          </a:xfrm>
          <a:prstGeom prst="rect">
            <a:avLst/>
          </a:prstGeom>
          <a:solidFill>
            <a:srgbClr val="F794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smtClean="0">
                <a:solidFill>
                  <a:prstClr val="white"/>
                </a:solidFill>
              </a:rPr>
              <a:t>DBUSERNAME         RMAN_OPERATION</a:t>
            </a:r>
          </a:p>
          <a:p>
            <a:r>
              <a:rPr lang="en-US" b="1" dirty="0" smtClean="0">
                <a:solidFill>
                  <a:prstClr val="white"/>
                </a:solidFill>
              </a:rPr>
              <a:t>----------------- --------------------</a:t>
            </a:r>
          </a:p>
          <a:p>
            <a:r>
              <a:rPr lang="en-US" b="1" dirty="0" smtClean="0">
                <a:solidFill>
                  <a:prstClr val="white"/>
                </a:solidFill>
              </a:rPr>
              <a:t>TOM                   Backup</a:t>
            </a:r>
          </a:p>
          <a:p>
            <a:r>
              <a:rPr lang="en-US" b="1" dirty="0" smtClean="0">
                <a:solidFill>
                  <a:prstClr val="white"/>
                </a:solidFill>
              </a:rPr>
              <a:t>TOM                   List</a:t>
            </a:r>
          </a:p>
          <a:p>
            <a:r>
              <a:rPr lang="en-US" b="1" dirty="0" smtClean="0">
                <a:solidFill>
                  <a:prstClr val="white"/>
                </a:solidFill>
              </a:rPr>
              <a:t>TOM                   Restore</a:t>
            </a:r>
          </a:p>
          <a:p>
            <a:r>
              <a:rPr lang="en-US" b="1" dirty="0" smtClean="0">
                <a:solidFill>
                  <a:prstClr val="white"/>
                </a:solidFill>
              </a:rPr>
              <a:t>TOM                   Recover</a:t>
            </a:r>
          </a:p>
        </p:txBody>
      </p:sp>
    </p:spTree>
    <p:extLst>
      <p:ext uri="{BB962C8B-B14F-4D97-AF65-F5344CB8AC3E}">
        <p14:creationId xmlns:p14="http://schemas.microsoft.com/office/powerpoint/2010/main" val="4097917153"/>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normAutofit/>
          </a:bodyPr>
          <a:lstStyle/>
          <a:p>
            <a:r>
              <a:rPr lang="en-US" dirty="0"/>
              <a:t>You can audit Data Pump export, import, or both export and import operations by creating audit policies.</a:t>
            </a:r>
          </a:p>
          <a:p>
            <a:endParaRPr lang="en-US" dirty="0"/>
          </a:p>
          <a:p>
            <a:r>
              <a:rPr lang="en-US" dirty="0" smtClean="0"/>
              <a:t>You'll </a:t>
            </a:r>
            <a:r>
              <a:rPr lang="en-US" dirty="0"/>
              <a:t>need an existing user who has the </a:t>
            </a:r>
            <a:r>
              <a:rPr lang="en-US" dirty="0" err="1"/>
              <a:t>audit_admin</a:t>
            </a:r>
            <a:r>
              <a:rPr lang="en-US" dirty="0"/>
              <a:t> role (for example, </a:t>
            </a:r>
            <a:r>
              <a:rPr lang="en-US" dirty="0">
                <a:solidFill>
                  <a:srgbClr val="FC971D"/>
                </a:solidFill>
              </a:rPr>
              <a:t>jack</a:t>
            </a:r>
            <a:r>
              <a:rPr lang="en-US" dirty="0" smtClean="0"/>
              <a:t>).</a:t>
            </a:r>
          </a:p>
          <a:p>
            <a:pPr marL="0" indent="0">
              <a:buNone/>
            </a:pPr>
            <a:endParaRPr lang="en-US" dirty="0"/>
          </a:p>
          <a:p>
            <a:endParaRPr lang="es-VE" dirty="0"/>
          </a:p>
        </p:txBody>
      </p:sp>
      <p:sp>
        <p:nvSpPr>
          <p:cNvPr id="3" name="Título 2"/>
          <p:cNvSpPr>
            <a:spLocks noGrp="1"/>
          </p:cNvSpPr>
          <p:nvPr>
            <p:ph type="title"/>
          </p:nvPr>
        </p:nvSpPr>
        <p:spPr/>
        <p:txBody>
          <a:bodyPr/>
          <a:lstStyle/>
          <a:p>
            <a:r>
              <a:rPr lang="es-VE" dirty="0" err="1"/>
              <a:t>Auditing</a:t>
            </a:r>
            <a:r>
              <a:rPr lang="es-VE" dirty="0"/>
              <a:t> Data </a:t>
            </a:r>
            <a:r>
              <a:rPr lang="es-VE" dirty="0" err="1"/>
              <a:t>Pump</a:t>
            </a:r>
            <a:r>
              <a:rPr lang="es-VE" dirty="0"/>
              <a:t> </a:t>
            </a:r>
            <a:r>
              <a:rPr lang="es-VE" dirty="0" err="1" smtClean="0"/>
              <a:t>operations</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solidFill>
                  <a:prstClr val="white"/>
                </a:solidFill>
              </a:rPr>
              <a:pPr/>
              <a:t>189</a:t>
            </a:fld>
            <a:endParaRPr lang="es-VE" dirty="0">
              <a:solidFill>
                <a:prstClr val="white"/>
              </a:solidFill>
            </a:endParaRPr>
          </a:p>
        </p:txBody>
      </p:sp>
    </p:spTree>
    <p:extLst>
      <p:ext uri="{BB962C8B-B14F-4D97-AF65-F5344CB8AC3E}">
        <p14:creationId xmlns:p14="http://schemas.microsoft.com/office/powerpoint/2010/main" val="2377628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Specifically what is Oracle’s Database Firewall?</a:t>
            </a:r>
          </a:p>
          <a:p>
            <a:pPr lvl="1"/>
            <a:r>
              <a:rPr lang="en-US" dirty="0" smtClean="0"/>
              <a:t>A network </a:t>
            </a:r>
            <a:r>
              <a:rPr lang="en-US" dirty="0"/>
              <a:t>monitoring component outside the database that monitors the inbound SQL traffic and serves as a first line of defense against SQL injection threats and other unauthorized SQL </a:t>
            </a:r>
            <a:r>
              <a:rPr lang="en-US" dirty="0" smtClean="0"/>
              <a:t>statements</a:t>
            </a:r>
          </a:p>
          <a:p>
            <a:pPr lvl="1"/>
            <a:r>
              <a:rPr lang="en-US" dirty="0"/>
              <a:t>M</a:t>
            </a:r>
            <a:r>
              <a:rPr lang="en-US" dirty="0" smtClean="0"/>
              <a:t>onitors </a:t>
            </a:r>
            <a:r>
              <a:rPr lang="en-US" dirty="0"/>
              <a:t>data access, enforces access policies, highlights anomalies and helps protect against network based attacks originating from outside or inside the organization</a:t>
            </a:r>
            <a:endParaRPr lang="en-US" dirty="0" smtClean="0"/>
          </a:p>
          <a:p>
            <a:pPr lvl="1"/>
            <a:endParaRPr lang="en-US" dirty="0"/>
          </a:p>
        </p:txBody>
      </p:sp>
      <p:sp>
        <p:nvSpPr>
          <p:cNvPr id="3" name="Title 2"/>
          <p:cNvSpPr>
            <a:spLocks noGrp="1"/>
          </p:cNvSpPr>
          <p:nvPr>
            <p:ph type="title"/>
          </p:nvPr>
        </p:nvSpPr>
        <p:spPr/>
        <p:txBody>
          <a:bodyPr/>
          <a:lstStyle/>
          <a:p>
            <a:r>
              <a:rPr lang="en-US" dirty="0" smtClean="0"/>
              <a:t>Database Firewall</a:t>
            </a:r>
            <a:endParaRPr lang="en-US" dirty="0"/>
          </a:p>
        </p:txBody>
      </p:sp>
      <p:sp>
        <p:nvSpPr>
          <p:cNvPr id="4" name="Slide Number Placeholder 3"/>
          <p:cNvSpPr>
            <a:spLocks noGrp="1"/>
          </p:cNvSpPr>
          <p:nvPr>
            <p:ph type="sldNum" sz="quarter" idx="12"/>
          </p:nvPr>
        </p:nvSpPr>
        <p:spPr/>
        <p:txBody>
          <a:bodyPr/>
          <a:lstStyle/>
          <a:p>
            <a:fld id="{5C6DB8CB-8B72-460F-B4E4-6A15EEC341A1}" type="slidenum">
              <a:rPr lang="es-VE" smtClean="0"/>
              <a:pPr/>
              <a:t>19</a:t>
            </a:fld>
            <a:endParaRPr lang="es-VE" dirty="0"/>
          </a:p>
        </p:txBody>
      </p:sp>
    </p:spTree>
    <p:extLst>
      <p:ext uri="{BB962C8B-B14F-4D97-AF65-F5344CB8AC3E}">
        <p14:creationId xmlns:p14="http://schemas.microsoft.com/office/powerpoint/2010/main" val="1852791920"/>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lstStyle/>
          <a:p>
            <a:r>
              <a:rPr lang="en-US" dirty="0"/>
              <a:t>Also, it is assumed that directory for export operations (for example, </a:t>
            </a:r>
            <a:r>
              <a:rPr lang="en-US" dirty="0" err="1">
                <a:solidFill>
                  <a:srgbClr val="FC971D"/>
                </a:solidFill>
              </a:rPr>
              <a:t>my_dir</a:t>
            </a:r>
            <a:r>
              <a:rPr lang="en-US" dirty="0"/>
              <a:t>) is created and a user (for example, </a:t>
            </a:r>
            <a:r>
              <a:rPr lang="en-US" dirty="0" err="1">
                <a:solidFill>
                  <a:srgbClr val="FC971D"/>
                </a:solidFill>
              </a:rPr>
              <a:t>maja</a:t>
            </a:r>
            <a:r>
              <a:rPr lang="en-US" dirty="0"/>
              <a:t>) who is going to perform the Data Pump export has read and write privileges on the directory.</a:t>
            </a:r>
          </a:p>
          <a:p>
            <a:endParaRPr lang="es-VE" dirty="0"/>
          </a:p>
        </p:txBody>
      </p:sp>
      <p:sp>
        <p:nvSpPr>
          <p:cNvPr id="3" name="Título 2"/>
          <p:cNvSpPr>
            <a:spLocks noGrp="1"/>
          </p:cNvSpPr>
          <p:nvPr>
            <p:ph type="title"/>
          </p:nvPr>
        </p:nvSpPr>
        <p:spPr/>
        <p:txBody>
          <a:bodyPr/>
          <a:lstStyle/>
          <a:p>
            <a:r>
              <a:rPr lang="es-VE" dirty="0" err="1"/>
              <a:t>Auditing</a:t>
            </a:r>
            <a:r>
              <a:rPr lang="es-VE" dirty="0"/>
              <a:t> Data </a:t>
            </a:r>
            <a:r>
              <a:rPr lang="es-VE" dirty="0" err="1"/>
              <a:t>Pump</a:t>
            </a:r>
            <a:r>
              <a:rPr lang="es-VE" dirty="0"/>
              <a:t> </a:t>
            </a:r>
            <a:r>
              <a:rPr lang="es-VE" dirty="0" err="1"/>
              <a:t>operations</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solidFill>
                  <a:prstClr val="white"/>
                </a:solidFill>
              </a:rPr>
              <a:pPr/>
              <a:t>190</a:t>
            </a:fld>
            <a:endParaRPr lang="es-VE" dirty="0">
              <a:solidFill>
                <a:prstClr val="white"/>
              </a:solidFill>
            </a:endParaRPr>
          </a:p>
        </p:txBody>
      </p:sp>
      <p:sp>
        <p:nvSpPr>
          <p:cNvPr id="5" name="Rectángulo 4"/>
          <p:cNvSpPr/>
          <p:nvPr/>
        </p:nvSpPr>
        <p:spPr>
          <a:xfrm>
            <a:off x="1019175" y="3680619"/>
            <a:ext cx="10153650" cy="1236410"/>
          </a:xfrm>
          <a:prstGeom prst="rect">
            <a:avLst/>
          </a:prstGeom>
          <a:solidFill>
            <a:srgbClr val="F794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smtClean="0">
                <a:solidFill>
                  <a:prstClr val="white"/>
                </a:solidFill>
              </a:rPr>
              <a:t>SQL&gt; CREATE DIRECTORY </a:t>
            </a:r>
            <a:r>
              <a:rPr lang="en-US" b="1" dirty="0" err="1" smtClean="0">
                <a:solidFill>
                  <a:prstClr val="white"/>
                </a:solidFill>
              </a:rPr>
              <a:t>my_dir</a:t>
            </a:r>
            <a:r>
              <a:rPr lang="en-US" b="1" dirty="0" smtClean="0">
                <a:solidFill>
                  <a:prstClr val="white"/>
                </a:solidFill>
              </a:rPr>
              <a:t> AS '/u01/app/oracle/</a:t>
            </a:r>
            <a:r>
              <a:rPr lang="en-US" b="1" dirty="0" err="1" smtClean="0">
                <a:solidFill>
                  <a:prstClr val="white"/>
                </a:solidFill>
              </a:rPr>
              <a:t>oradata</a:t>
            </a:r>
            <a:r>
              <a:rPr lang="en-US" b="1" dirty="0" smtClean="0">
                <a:solidFill>
                  <a:prstClr val="white"/>
                </a:solidFill>
              </a:rPr>
              <a:t>/export';</a:t>
            </a:r>
          </a:p>
          <a:p>
            <a:endParaRPr lang="en-US" b="1" dirty="0" smtClean="0">
              <a:solidFill>
                <a:prstClr val="white"/>
              </a:solidFill>
            </a:endParaRPr>
          </a:p>
          <a:p>
            <a:r>
              <a:rPr lang="en-US" b="1" dirty="0" smtClean="0">
                <a:solidFill>
                  <a:prstClr val="white"/>
                </a:solidFill>
              </a:rPr>
              <a:t>SQL&gt; grant read, write ON DIRECTORY </a:t>
            </a:r>
            <a:r>
              <a:rPr lang="en-US" b="1" dirty="0" err="1" smtClean="0">
                <a:solidFill>
                  <a:prstClr val="white"/>
                </a:solidFill>
              </a:rPr>
              <a:t>my_dir</a:t>
            </a:r>
            <a:r>
              <a:rPr lang="en-US" b="1" dirty="0" smtClean="0">
                <a:solidFill>
                  <a:prstClr val="white"/>
                </a:solidFill>
              </a:rPr>
              <a:t> to </a:t>
            </a:r>
            <a:r>
              <a:rPr lang="en-US" b="1" dirty="0" err="1" smtClean="0">
                <a:solidFill>
                  <a:prstClr val="white"/>
                </a:solidFill>
              </a:rPr>
              <a:t>maja</a:t>
            </a:r>
            <a:r>
              <a:rPr lang="en-US" b="1" dirty="0" smtClean="0">
                <a:solidFill>
                  <a:prstClr val="white"/>
                </a:solidFill>
              </a:rPr>
              <a:t>;</a:t>
            </a:r>
          </a:p>
        </p:txBody>
      </p:sp>
    </p:spTree>
    <p:extLst>
      <p:ext uri="{BB962C8B-B14F-4D97-AF65-F5344CB8AC3E}">
        <p14:creationId xmlns:p14="http://schemas.microsoft.com/office/powerpoint/2010/main" val="3836589148"/>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lstStyle/>
          <a:p>
            <a:r>
              <a:rPr lang="en-US" dirty="0" smtClean="0"/>
              <a:t>You'll </a:t>
            </a:r>
            <a:r>
              <a:rPr lang="en-US" dirty="0"/>
              <a:t>learn to audit Oracle Database Vault events</a:t>
            </a:r>
            <a:r>
              <a:rPr lang="en-US" dirty="0" smtClean="0"/>
              <a:t>.</a:t>
            </a:r>
          </a:p>
          <a:p>
            <a:endParaRPr lang="en-US" dirty="0"/>
          </a:p>
          <a:p>
            <a:r>
              <a:rPr lang="en-US" dirty="0" smtClean="0"/>
              <a:t>You'll </a:t>
            </a:r>
            <a:r>
              <a:rPr lang="en-US" dirty="0"/>
              <a:t>need to use Oracle Database 12c, which has Oracle Database Vault enabled and at least some of the components </a:t>
            </a:r>
            <a:r>
              <a:rPr lang="en-US" dirty="0" smtClean="0"/>
              <a:t>configured.</a:t>
            </a:r>
          </a:p>
          <a:p>
            <a:endParaRPr lang="en-US" dirty="0"/>
          </a:p>
          <a:p>
            <a:r>
              <a:rPr lang="en-US" dirty="0" smtClean="0"/>
              <a:t>Also</a:t>
            </a:r>
            <a:r>
              <a:rPr lang="en-US" dirty="0"/>
              <a:t>, you'll need an existing user who has the </a:t>
            </a:r>
            <a:r>
              <a:rPr lang="en-US" dirty="0" err="1">
                <a:solidFill>
                  <a:srgbClr val="FC971D"/>
                </a:solidFill>
              </a:rPr>
              <a:t>audit_admin</a:t>
            </a:r>
            <a:r>
              <a:rPr lang="en-US" dirty="0">
                <a:solidFill>
                  <a:srgbClr val="FC971D"/>
                </a:solidFill>
              </a:rPr>
              <a:t> </a:t>
            </a:r>
            <a:r>
              <a:rPr lang="en-US" dirty="0" smtClean="0"/>
              <a:t>role.</a:t>
            </a:r>
            <a:endParaRPr lang="en-US" dirty="0"/>
          </a:p>
          <a:p>
            <a:endParaRPr lang="en-US" dirty="0"/>
          </a:p>
          <a:p>
            <a:endParaRPr lang="en-US" dirty="0"/>
          </a:p>
          <a:p>
            <a:endParaRPr lang="es-VE" dirty="0"/>
          </a:p>
        </p:txBody>
      </p:sp>
      <p:sp>
        <p:nvSpPr>
          <p:cNvPr id="3" name="Título 2"/>
          <p:cNvSpPr>
            <a:spLocks noGrp="1"/>
          </p:cNvSpPr>
          <p:nvPr>
            <p:ph type="title"/>
          </p:nvPr>
        </p:nvSpPr>
        <p:spPr/>
        <p:txBody>
          <a:bodyPr/>
          <a:lstStyle/>
          <a:p>
            <a:r>
              <a:rPr lang="es-VE" dirty="0" err="1"/>
              <a:t>Auditing</a:t>
            </a:r>
            <a:r>
              <a:rPr lang="es-VE" dirty="0"/>
              <a:t> </a:t>
            </a:r>
            <a:r>
              <a:rPr lang="es-VE" dirty="0" err="1"/>
              <a:t>Database</a:t>
            </a:r>
            <a:r>
              <a:rPr lang="es-VE" dirty="0"/>
              <a:t> </a:t>
            </a:r>
            <a:r>
              <a:rPr lang="es-VE" dirty="0" err="1"/>
              <a:t>Vault</a:t>
            </a:r>
            <a:r>
              <a:rPr lang="es-VE" dirty="0"/>
              <a:t> </a:t>
            </a:r>
            <a:r>
              <a:rPr lang="es-VE" dirty="0" err="1" smtClean="0"/>
              <a:t>operations</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solidFill>
                  <a:prstClr val="white"/>
                </a:solidFill>
              </a:rPr>
              <a:pPr/>
              <a:t>191</a:t>
            </a:fld>
            <a:endParaRPr lang="es-VE" dirty="0">
              <a:solidFill>
                <a:prstClr val="white"/>
              </a:solidFill>
            </a:endParaRPr>
          </a:p>
        </p:txBody>
      </p:sp>
    </p:spTree>
    <p:extLst>
      <p:ext uri="{BB962C8B-B14F-4D97-AF65-F5344CB8AC3E}">
        <p14:creationId xmlns:p14="http://schemas.microsoft.com/office/powerpoint/2010/main" val="927196244"/>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a:xfrm>
            <a:off x="331303" y="1504950"/>
            <a:ext cx="11516139" cy="4731258"/>
          </a:xfrm>
        </p:spPr>
        <p:txBody>
          <a:bodyPr>
            <a:normAutofit/>
          </a:bodyPr>
          <a:lstStyle/>
          <a:p>
            <a:r>
              <a:rPr lang="en-US" dirty="0"/>
              <a:t>To create an audit policy that captures Oracle Database Vault events, specify </a:t>
            </a:r>
            <a:r>
              <a:rPr lang="en-US" dirty="0">
                <a:solidFill>
                  <a:srgbClr val="FC971D"/>
                </a:solidFill>
              </a:rPr>
              <a:t>ACTIONS COMPONENT = DV &lt;action&gt; ON &lt;object&gt;</a:t>
            </a:r>
            <a:r>
              <a:rPr lang="en-US" dirty="0"/>
              <a:t>. </a:t>
            </a:r>
            <a:endParaRPr lang="en-US" dirty="0" smtClean="0"/>
          </a:p>
          <a:p>
            <a:endParaRPr lang="en-US" dirty="0"/>
          </a:p>
          <a:p>
            <a:r>
              <a:rPr lang="en-US" dirty="0" smtClean="0"/>
              <a:t>Define </a:t>
            </a:r>
            <a:r>
              <a:rPr lang="en-US" dirty="0"/>
              <a:t>the audit policy </a:t>
            </a:r>
            <a:r>
              <a:rPr lang="en-US" dirty="0" err="1">
                <a:solidFill>
                  <a:srgbClr val="FC971D"/>
                </a:solidFill>
              </a:rPr>
              <a:t>dbv_policy</a:t>
            </a:r>
            <a:r>
              <a:rPr lang="en-US" dirty="0">
                <a:solidFill>
                  <a:srgbClr val="FC971D"/>
                </a:solidFill>
              </a:rPr>
              <a:t> </a:t>
            </a:r>
            <a:r>
              <a:rPr lang="en-US" dirty="0"/>
              <a:t>that encapsulates the </a:t>
            </a:r>
            <a:r>
              <a:rPr lang="en-US" dirty="0" smtClean="0"/>
              <a:t>rules.</a:t>
            </a:r>
          </a:p>
          <a:p>
            <a:endParaRPr lang="en-US" dirty="0"/>
          </a:p>
          <a:p>
            <a:r>
              <a:rPr lang="en-US" dirty="0"/>
              <a:t>In the unified audit trail, Oracle Database Vault-specific audit data is stored in the columns whose name starts with </a:t>
            </a:r>
            <a:r>
              <a:rPr lang="en-US" dirty="0">
                <a:solidFill>
                  <a:srgbClr val="FC971D"/>
                </a:solidFill>
              </a:rPr>
              <a:t>DV_</a:t>
            </a:r>
            <a:r>
              <a:rPr lang="en-US" dirty="0"/>
              <a:t>.</a:t>
            </a:r>
          </a:p>
          <a:p>
            <a:endParaRPr lang="en-US" dirty="0"/>
          </a:p>
          <a:p>
            <a:endParaRPr lang="en-US" dirty="0"/>
          </a:p>
          <a:p>
            <a:endParaRPr lang="es-VE" dirty="0"/>
          </a:p>
        </p:txBody>
      </p:sp>
      <p:sp>
        <p:nvSpPr>
          <p:cNvPr id="3" name="Título 2"/>
          <p:cNvSpPr>
            <a:spLocks noGrp="1"/>
          </p:cNvSpPr>
          <p:nvPr>
            <p:ph type="title"/>
          </p:nvPr>
        </p:nvSpPr>
        <p:spPr/>
        <p:txBody>
          <a:bodyPr/>
          <a:lstStyle/>
          <a:p>
            <a:r>
              <a:rPr lang="es-VE" dirty="0" err="1"/>
              <a:t>Auditing</a:t>
            </a:r>
            <a:r>
              <a:rPr lang="es-VE" dirty="0"/>
              <a:t> </a:t>
            </a:r>
            <a:r>
              <a:rPr lang="es-VE" dirty="0" err="1"/>
              <a:t>Database</a:t>
            </a:r>
            <a:r>
              <a:rPr lang="es-VE" dirty="0"/>
              <a:t> </a:t>
            </a:r>
            <a:r>
              <a:rPr lang="es-VE" dirty="0" err="1"/>
              <a:t>Vault</a:t>
            </a:r>
            <a:r>
              <a:rPr lang="es-VE" dirty="0"/>
              <a:t> </a:t>
            </a:r>
            <a:r>
              <a:rPr lang="es-VE" dirty="0" err="1"/>
              <a:t>operations</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solidFill>
                  <a:prstClr val="white"/>
                </a:solidFill>
              </a:rPr>
              <a:pPr/>
              <a:t>192</a:t>
            </a:fld>
            <a:endParaRPr lang="es-VE" dirty="0">
              <a:solidFill>
                <a:prstClr val="white"/>
              </a:solidFill>
            </a:endParaRPr>
          </a:p>
        </p:txBody>
      </p:sp>
    </p:spTree>
    <p:extLst>
      <p:ext uri="{BB962C8B-B14F-4D97-AF65-F5344CB8AC3E}">
        <p14:creationId xmlns:p14="http://schemas.microsoft.com/office/powerpoint/2010/main" val="1220577900"/>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lstStyle/>
          <a:p>
            <a:r>
              <a:rPr lang="en-US" dirty="0"/>
              <a:t>When you are using Oracle Database Vault, you can also additionally secure your auditing infrastructure by creating a realm around the </a:t>
            </a:r>
            <a:r>
              <a:rPr lang="en-US" dirty="0">
                <a:solidFill>
                  <a:srgbClr val="FC971D"/>
                </a:solidFill>
              </a:rPr>
              <a:t>AUDIT_ADMIN</a:t>
            </a:r>
            <a:r>
              <a:rPr lang="en-US" dirty="0"/>
              <a:t> and </a:t>
            </a:r>
            <a:r>
              <a:rPr lang="en-US" dirty="0">
                <a:solidFill>
                  <a:srgbClr val="FC971D"/>
                </a:solidFill>
              </a:rPr>
              <a:t>AUDIT_VIEWER</a:t>
            </a:r>
            <a:r>
              <a:rPr lang="en-US" dirty="0"/>
              <a:t> roles. </a:t>
            </a:r>
            <a:endParaRPr lang="en-US" dirty="0" smtClean="0"/>
          </a:p>
          <a:p>
            <a:endParaRPr lang="en-US" dirty="0"/>
          </a:p>
          <a:p>
            <a:r>
              <a:rPr lang="en-US" dirty="0" smtClean="0"/>
              <a:t>This </a:t>
            </a:r>
            <a:r>
              <a:rPr lang="en-US" dirty="0"/>
              <a:t>allows you to control who can grant those roles.</a:t>
            </a:r>
          </a:p>
          <a:p>
            <a:endParaRPr lang="en-US" dirty="0"/>
          </a:p>
          <a:p>
            <a:endParaRPr lang="es-VE" dirty="0"/>
          </a:p>
        </p:txBody>
      </p:sp>
      <p:sp>
        <p:nvSpPr>
          <p:cNvPr id="3" name="Título 2"/>
          <p:cNvSpPr>
            <a:spLocks noGrp="1"/>
          </p:cNvSpPr>
          <p:nvPr>
            <p:ph type="title"/>
          </p:nvPr>
        </p:nvSpPr>
        <p:spPr/>
        <p:txBody>
          <a:bodyPr/>
          <a:lstStyle/>
          <a:p>
            <a:r>
              <a:rPr lang="es-VE" dirty="0" err="1"/>
              <a:t>Auditing</a:t>
            </a:r>
            <a:r>
              <a:rPr lang="es-VE" dirty="0"/>
              <a:t> </a:t>
            </a:r>
            <a:r>
              <a:rPr lang="es-VE" dirty="0" err="1"/>
              <a:t>Database</a:t>
            </a:r>
            <a:r>
              <a:rPr lang="es-VE" dirty="0"/>
              <a:t> </a:t>
            </a:r>
            <a:r>
              <a:rPr lang="es-VE" dirty="0" err="1"/>
              <a:t>Vault</a:t>
            </a:r>
            <a:r>
              <a:rPr lang="es-VE" dirty="0"/>
              <a:t> </a:t>
            </a:r>
            <a:r>
              <a:rPr lang="es-VE" dirty="0" err="1"/>
              <a:t>operations</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solidFill>
                  <a:prstClr val="white"/>
                </a:solidFill>
              </a:rPr>
              <a:pPr/>
              <a:t>193</a:t>
            </a:fld>
            <a:endParaRPr lang="es-VE" dirty="0">
              <a:solidFill>
                <a:prstClr val="white"/>
              </a:solidFill>
            </a:endParaRPr>
          </a:p>
        </p:txBody>
      </p:sp>
    </p:spTree>
    <p:extLst>
      <p:ext uri="{BB962C8B-B14F-4D97-AF65-F5344CB8AC3E}">
        <p14:creationId xmlns:p14="http://schemas.microsoft.com/office/powerpoint/2010/main" val="114071686"/>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lstStyle/>
          <a:p>
            <a:r>
              <a:rPr lang="en-US" dirty="0" smtClean="0"/>
              <a:t>You </a:t>
            </a:r>
            <a:r>
              <a:rPr lang="en-US" dirty="0"/>
              <a:t>will create several unified audit policies</a:t>
            </a:r>
            <a:r>
              <a:rPr lang="en-US" dirty="0" smtClean="0"/>
              <a:t>.</a:t>
            </a:r>
          </a:p>
          <a:p>
            <a:endParaRPr lang="en-US" dirty="0"/>
          </a:p>
          <a:p>
            <a:r>
              <a:rPr lang="en-US" dirty="0" smtClean="0"/>
              <a:t>You'll </a:t>
            </a:r>
            <a:r>
              <a:rPr lang="en-US" dirty="0"/>
              <a:t>need two existing users:</a:t>
            </a:r>
          </a:p>
          <a:p>
            <a:endParaRPr lang="en-US" dirty="0"/>
          </a:p>
          <a:p>
            <a:endParaRPr lang="en-US" dirty="0"/>
          </a:p>
          <a:p>
            <a:endParaRPr lang="en-US" dirty="0"/>
          </a:p>
          <a:p>
            <a:endParaRPr lang="es-VE" dirty="0"/>
          </a:p>
        </p:txBody>
      </p:sp>
      <p:sp>
        <p:nvSpPr>
          <p:cNvPr id="3" name="Título 2"/>
          <p:cNvSpPr>
            <a:spLocks noGrp="1"/>
          </p:cNvSpPr>
          <p:nvPr>
            <p:ph type="title"/>
          </p:nvPr>
        </p:nvSpPr>
        <p:spPr>
          <a:xfrm>
            <a:off x="1522343" y="540105"/>
            <a:ext cx="10848977" cy="655430"/>
          </a:xfrm>
        </p:spPr>
        <p:txBody>
          <a:bodyPr/>
          <a:lstStyle/>
          <a:p>
            <a:pPr>
              <a:lnSpc>
                <a:spcPct val="60000"/>
              </a:lnSpc>
            </a:pPr>
            <a:r>
              <a:rPr lang="en-US" sz="2800" dirty="0"/>
              <a:t>Creating audit policies to audit privileges, actions and roles under specified conditions</a:t>
            </a:r>
            <a:br>
              <a:rPr lang="en-US" sz="2800" dirty="0"/>
            </a:br>
            <a:endParaRPr lang="es-VE" sz="2800"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solidFill>
                  <a:prstClr val="white"/>
                </a:solidFill>
              </a:rPr>
              <a:pPr/>
              <a:t>194</a:t>
            </a:fld>
            <a:endParaRPr lang="es-VE" dirty="0">
              <a:solidFill>
                <a:prstClr val="white"/>
              </a:solidFill>
            </a:endParaRPr>
          </a:p>
        </p:txBody>
      </p:sp>
      <p:sp>
        <p:nvSpPr>
          <p:cNvPr id="5" name="Rectángulo 4"/>
          <p:cNvSpPr/>
          <p:nvPr/>
        </p:nvSpPr>
        <p:spPr>
          <a:xfrm>
            <a:off x="1019175" y="3680619"/>
            <a:ext cx="10153650" cy="1236410"/>
          </a:xfrm>
          <a:prstGeom prst="rect">
            <a:avLst/>
          </a:prstGeom>
          <a:solidFill>
            <a:srgbClr val="F794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b="1" dirty="0" smtClean="0">
                <a:solidFill>
                  <a:prstClr val="white"/>
                </a:solidFill>
              </a:rPr>
              <a:t>A user who has the </a:t>
            </a:r>
            <a:r>
              <a:rPr lang="en-US" b="1" dirty="0" err="1" smtClean="0">
                <a:solidFill>
                  <a:prstClr val="white"/>
                </a:solidFill>
              </a:rPr>
              <a:t>audit_admin</a:t>
            </a:r>
            <a:r>
              <a:rPr lang="en-US" b="1" dirty="0" smtClean="0">
                <a:solidFill>
                  <a:prstClr val="white"/>
                </a:solidFill>
              </a:rPr>
              <a:t> role (for example, jack)</a:t>
            </a:r>
          </a:p>
          <a:p>
            <a:pPr marL="285750" indent="-285750">
              <a:buFont typeface="Arial" panose="020B0604020202020204" pitchFamily="34" charset="0"/>
              <a:buChar char="•"/>
            </a:pPr>
            <a:endParaRPr lang="en-US" b="1" dirty="0" smtClean="0">
              <a:solidFill>
                <a:prstClr val="white"/>
              </a:solidFill>
            </a:endParaRPr>
          </a:p>
          <a:p>
            <a:pPr marL="285750" indent="-285750">
              <a:buFont typeface="Arial" panose="020B0604020202020204" pitchFamily="34" charset="0"/>
              <a:buChar char="•"/>
            </a:pPr>
            <a:r>
              <a:rPr lang="en-US" b="1" dirty="0" smtClean="0">
                <a:solidFill>
                  <a:prstClr val="white"/>
                </a:solidFill>
              </a:rPr>
              <a:t>A user who has the create session privilege (for example, john)</a:t>
            </a:r>
          </a:p>
        </p:txBody>
      </p:sp>
    </p:spTree>
    <p:extLst>
      <p:ext uri="{BB962C8B-B14F-4D97-AF65-F5344CB8AC3E}">
        <p14:creationId xmlns:p14="http://schemas.microsoft.com/office/powerpoint/2010/main" val="4230784683"/>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lstStyle/>
          <a:p>
            <a:r>
              <a:rPr lang="en-US" dirty="0"/>
              <a:t>Also, you should create the roles </a:t>
            </a:r>
            <a:r>
              <a:rPr lang="en-US" dirty="0" err="1">
                <a:solidFill>
                  <a:srgbClr val="FC971D"/>
                </a:solidFill>
              </a:rPr>
              <a:t>hr_role</a:t>
            </a:r>
            <a:r>
              <a:rPr lang="en-US" dirty="0">
                <a:solidFill>
                  <a:srgbClr val="FC971D"/>
                </a:solidFill>
              </a:rPr>
              <a:t> </a:t>
            </a:r>
            <a:r>
              <a:rPr lang="en-US" dirty="0"/>
              <a:t>and </a:t>
            </a:r>
            <a:r>
              <a:rPr lang="en-US" dirty="0" err="1">
                <a:solidFill>
                  <a:srgbClr val="FC971D"/>
                </a:solidFill>
              </a:rPr>
              <a:t>oe_role</a:t>
            </a:r>
            <a:r>
              <a:rPr lang="en-US" dirty="0">
                <a:solidFill>
                  <a:srgbClr val="FC971D"/>
                </a:solidFill>
              </a:rPr>
              <a:t> </a:t>
            </a:r>
            <a:r>
              <a:rPr lang="en-US" dirty="0"/>
              <a:t>as stated here and grant </a:t>
            </a:r>
            <a:r>
              <a:rPr lang="en-US" dirty="0" err="1">
                <a:solidFill>
                  <a:srgbClr val="FC971D"/>
                </a:solidFill>
              </a:rPr>
              <a:t>hr_role</a:t>
            </a:r>
            <a:r>
              <a:rPr lang="en-US" dirty="0">
                <a:solidFill>
                  <a:srgbClr val="FC971D"/>
                </a:solidFill>
              </a:rPr>
              <a:t> </a:t>
            </a:r>
            <a:r>
              <a:rPr lang="en-US" dirty="0"/>
              <a:t>to the user </a:t>
            </a:r>
            <a:r>
              <a:rPr lang="en-US" dirty="0">
                <a:solidFill>
                  <a:srgbClr val="FC971D"/>
                </a:solidFill>
              </a:rPr>
              <a:t>john</a:t>
            </a:r>
            <a:r>
              <a:rPr lang="en-US" dirty="0"/>
              <a:t>.</a:t>
            </a:r>
          </a:p>
          <a:p>
            <a:endParaRPr lang="en-US" dirty="0"/>
          </a:p>
          <a:p>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solidFill>
                  <a:prstClr val="white"/>
                </a:solidFill>
              </a:rPr>
              <a:pPr/>
              <a:t>195</a:t>
            </a:fld>
            <a:endParaRPr lang="es-VE" dirty="0">
              <a:solidFill>
                <a:prstClr val="white"/>
              </a:solidFill>
            </a:endParaRPr>
          </a:p>
        </p:txBody>
      </p:sp>
      <p:sp>
        <p:nvSpPr>
          <p:cNvPr id="5" name="Título 2"/>
          <p:cNvSpPr>
            <a:spLocks noGrp="1"/>
          </p:cNvSpPr>
          <p:nvPr>
            <p:ph type="title"/>
          </p:nvPr>
        </p:nvSpPr>
        <p:spPr>
          <a:xfrm>
            <a:off x="1522343" y="540105"/>
            <a:ext cx="10848977" cy="655430"/>
          </a:xfrm>
        </p:spPr>
        <p:txBody>
          <a:bodyPr/>
          <a:lstStyle/>
          <a:p>
            <a:pPr>
              <a:lnSpc>
                <a:spcPct val="60000"/>
              </a:lnSpc>
            </a:pPr>
            <a:r>
              <a:rPr lang="en-US" sz="2800" dirty="0"/>
              <a:t>Creating audit policies to audit privileges, actions and roles under specified conditions</a:t>
            </a:r>
            <a:br>
              <a:rPr lang="en-US" sz="2800" dirty="0"/>
            </a:br>
            <a:endParaRPr lang="es-VE" sz="2800" dirty="0"/>
          </a:p>
        </p:txBody>
      </p:sp>
      <p:sp>
        <p:nvSpPr>
          <p:cNvPr id="6" name="Rectángulo 5"/>
          <p:cNvSpPr/>
          <p:nvPr/>
        </p:nvSpPr>
        <p:spPr>
          <a:xfrm>
            <a:off x="1019175" y="3017520"/>
            <a:ext cx="10153650" cy="2631029"/>
          </a:xfrm>
          <a:prstGeom prst="rect">
            <a:avLst/>
          </a:prstGeom>
          <a:solidFill>
            <a:srgbClr val="F794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smtClean="0">
                <a:solidFill>
                  <a:prstClr val="white"/>
                </a:solidFill>
              </a:rPr>
              <a:t>SQL&gt; create role </a:t>
            </a:r>
            <a:r>
              <a:rPr lang="en-US" b="1" dirty="0" err="1" smtClean="0">
                <a:solidFill>
                  <a:prstClr val="white"/>
                </a:solidFill>
              </a:rPr>
              <a:t>hr_role</a:t>
            </a:r>
            <a:r>
              <a:rPr lang="en-US" b="1" dirty="0" smtClean="0">
                <a:solidFill>
                  <a:prstClr val="white"/>
                </a:solidFill>
              </a:rPr>
              <a:t>;</a:t>
            </a:r>
          </a:p>
          <a:p>
            <a:r>
              <a:rPr lang="en-US" b="1" dirty="0" smtClean="0">
                <a:solidFill>
                  <a:prstClr val="white"/>
                </a:solidFill>
              </a:rPr>
              <a:t>SQL&gt; grant select any table, create table to </a:t>
            </a:r>
            <a:r>
              <a:rPr lang="en-US" b="1" dirty="0" err="1" smtClean="0">
                <a:solidFill>
                  <a:prstClr val="white"/>
                </a:solidFill>
              </a:rPr>
              <a:t>hr_role</a:t>
            </a:r>
            <a:r>
              <a:rPr lang="en-US" b="1" dirty="0" smtClean="0">
                <a:solidFill>
                  <a:prstClr val="white"/>
                </a:solidFill>
              </a:rPr>
              <a:t>;</a:t>
            </a:r>
          </a:p>
          <a:p>
            <a:r>
              <a:rPr lang="en-US" b="1" dirty="0" smtClean="0">
                <a:solidFill>
                  <a:prstClr val="white"/>
                </a:solidFill>
              </a:rPr>
              <a:t>SQL&gt; grant insert on </a:t>
            </a:r>
            <a:r>
              <a:rPr lang="en-US" b="1" dirty="0" err="1" smtClean="0">
                <a:solidFill>
                  <a:prstClr val="white"/>
                </a:solidFill>
              </a:rPr>
              <a:t>hr.departments</a:t>
            </a:r>
            <a:r>
              <a:rPr lang="en-US" b="1" dirty="0" smtClean="0">
                <a:solidFill>
                  <a:prstClr val="white"/>
                </a:solidFill>
              </a:rPr>
              <a:t> to </a:t>
            </a:r>
            <a:r>
              <a:rPr lang="en-US" b="1" dirty="0" err="1" smtClean="0">
                <a:solidFill>
                  <a:prstClr val="white"/>
                </a:solidFill>
              </a:rPr>
              <a:t>hr_role</a:t>
            </a:r>
            <a:r>
              <a:rPr lang="en-US" b="1" dirty="0" smtClean="0">
                <a:solidFill>
                  <a:prstClr val="white"/>
                </a:solidFill>
              </a:rPr>
              <a:t>;</a:t>
            </a:r>
          </a:p>
          <a:p>
            <a:r>
              <a:rPr lang="en-US" b="1" dirty="0" smtClean="0">
                <a:solidFill>
                  <a:prstClr val="white"/>
                </a:solidFill>
              </a:rPr>
              <a:t>SQL&gt; create role </a:t>
            </a:r>
            <a:r>
              <a:rPr lang="en-US" b="1" dirty="0" err="1" smtClean="0">
                <a:solidFill>
                  <a:prstClr val="white"/>
                </a:solidFill>
              </a:rPr>
              <a:t>oe_role</a:t>
            </a:r>
            <a:r>
              <a:rPr lang="en-US" b="1" dirty="0" smtClean="0">
                <a:solidFill>
                  <a:prstClr val="white"/>
                </a:solidFill>
              </a:rPr>
              <a:t>;</a:t>
            </a:r>
          </a:p>
          <a:p>
            <a:r>
              <a:rPr lang="en-US" b="1" dirty="0" smtClean="0">
                <a:solidFill>
                  <a:prstClr val="white"/>
                </a:solidFill>
              </a:rPr>
              <a:t>SQL&gt; grant drop any table to </a:t>
            </a:r>
            <a:r>
              <a:rPr lang="en-US" b="1" dirty="0" err="1" smtClean="0">
                <a:solidFill>
                  <a:prstClr val="white"/>
                </a:solidFill>
              </a:rPr>
              <a:t>oe_role</a:t>
            </a:r>
            <a:r>
              <a:rPr lang="en-US" b="1" dirty="0" smtClean="0">
                <a:solidFill>
                  <a:prstClr val="white"/>
                </a:solidFill>
              </a:rPr>
              <a:t>;</a:t>
            </a:r>
          </a:p>
          <a:p>
            <a:r>
              <a:rPr lang="en-US" b="1" dirty="0" smtClean="0">
                <a:solidFill>
                  <a:prstClr val="white"/>
                </a:solidFill>
              </a:rPr>
              <a:t>SQL&gt; grant select, update on </a:t>
            </a:r>
            <a:r>
              <a:rPr lang="en-US" b="1" dirty="0" err="1" smtClean="0">
                <a:solidFill>
                  <a:prstClr val="white"/>
                </a:solidFill>
              </a:rPr>
              <a:t>oe.orders</a:t>
            </a:r>
            <a:r>
              <a:rPr lang="en-US" b="1" dirty="0" smtClean="0">
                <a:solidFill>
                  <a:prstClr val="white"/>
                </a:solidFill>
              </a:rPr>
              <a:t> to </a:t>
            </a:r>
            <a:r>
              <a:rPr lang="en-US" b="1" dirty="0" err="1" smtClean="0">
                <a:solidFill>
                  <a:prstClr val="white"/>
                </a:solidFill>
              </a:rPr>
              <a:t>oe_role</a:t>
            </a:r>
            <a:r>
              <a:rPr lang="en-US" b="1" dirty="0" smtClean="0">
                <a:solidFill>
                  <a:prstClr val="white"/>
                </a:solidFill>
              </a:rPr>
              <a:t>;</a:t>
            </a:r>
          </a:p>
          <a:p>
            <a:r>
              <a:rPr lang="en-US" b="1" dirty="0" smtClean="0">
                <a:solidFill>
                  <a:prstClr val="white"/>
                </a:solidFill>
              </a:rPr>
              <a:t>SQL&gt; grant </a:t>
            </a:r>
            <a:r>
              <a:rPr lang="en-US" b="1" dirty="0" err="1" smtClean="0">
                <a:solidFill>
                  <a:prstClr val="white"/>
                </a:solidFill>
              </a:rPr>
              <a:t>oe_role</a:t>
            </a:r>
            <a:r>
              <a:rPr lang="en-US" b="1" dirty="0" smtClean="0">
                <a:solidFill>
                  <a:prstClr val="white"/>
                </a:solidFill>
              </a:rPr>
              <a:t> to </a:t>
            </a:r>
            <a:r>
              <a:rPr lang="en-US" b="1" dirty="0" err="1" smtClean="0">
                <a:solidFill>
                  <a:prstClr val="white"/>
                </a:solidFill>
              </a:rPr>
              <a:t>hr_role</a:t>
            </a:r>
            <a:r>
              <a:rPr lang="en-US" b="1" dirty="0" smtClean="0">
                <a:solidFill>
                  <a:prstClr val="white"/>
                </a:solidFill>
              </a:rPr>
              <a:t>;</a:t>
            </a:r>
          </a:p>
          <a:p>
            <a:r>
              <a:rPr lang="en-US" b="1" dirty="0" smtClean="0">
                <a:solidFill>
                  <a:prstClr val="white"/>
                </a:solidFill>
              </a:rPr>
              <a:t>SQL&gt; grant </a:t>
            </a:r>
            <a:r>
              <a:rPr lang="en-US" b="1" dirty="0" err="1" smtClean="0">
                <a:solidFill>
                  <a:prstClr val="white"/>
                </a:solidFill>
              </a:rPr>
              <a:t>hr_role</a:t>
            </a:r>
            <a:r>
              <a:rPr lang="en-US" b="1" dirty="0" smtClean="0">
                <a:solidFill>
                  <a:prstClr val="white"/>
                </a:solidFill>
              </a:rPr>
              <a:t> to john;</a:t>
            </a:r>
          </a:p>
        </p:txBody>
      </p:sp>
    </p:spTree>
    <p:extLst>
      <p:ext uri="{BB962C8B-B14F-4D97-AF65-F5344CB8AC3E}">
        <p14:creationId xmlns:p14="http://schemas.microsoft.com/office/powerpoint/2010/main" val="108838394"/>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a:xfrm>
            <a:off x="331303" y="1504950"/>
            <a:ext cx="11516139" cy="4731258"/>
          </a:xfrm>
        </p:spPr>
        <p:txBody>
          <a:bodyPr>
            <a:normAutofit/>
          </a:bodyPr>
          <a:lstStyle/>
          <a:p>
            <a:r>
              <a:rPr lang="en-US" dirty="0"/>
              <a:t>When you create a unified audit policy, it is stored in the first-class object owned by </a:t>
            </a:r>
            <a:r>
              <a:rPr lang="en-US" dirty="0">
                <a:solidFill>
                  <a:srgbClr val="FC971D"/>
                </a:solidFill>
              </a:rPr>
              <a:t>SYS</a:t>
            </a:r>
            <a:r>
              <a:rPr lang="en-US" dirty="0"/>
              <a:t> </a:t>
            </a:r>
            <a:r>
              <a:rPr lang="en-US" dirty="0" smtClean="0"/>
              <a:t>schema.</a:t>
            </a:r>
          </a:p>
          <a:p>
            <a:endParaRPr lang="en-US" dirty="0"/>
          </a:p>
          <a:p>
            <a:r>
              <a:rPr lang="en-US" dirty="0" smtClean="0"/>
              <a:t>Create </a:t>
            </a:r>
            <a:r>
              <a:rPr lang="en-US" dirty="0"/>
              <a:t>the audit policy </a:t>
            </a:r>
            <a:r>
              <a:rPr lang="en-US" dirty="0">
                <a:solidFill>
                  <a:srgbClr val="FC971D"/>
                </a:solidFill>
              </a:rPr>
              <a:t>my_policy1</a:t>
            </a:r>
            <a:r>
              <a:rPr lang="en-US" dirty="0" smtClean="0"/>
              <a:t>.</a:t>
            </a:r>
          </a:p>
          <a:p>
            <a:endParaRPr lang="en-US" dirty="0"/>
          </a:p>
          <a:p>
            <a:r>
              <a:rPr lang="en-US" dirty="0"/>
              <a:t>Create the audit policy </a:t>
            </a:r>
            <a:r>
              <a:rPr lang="en-US" dirty="0" err="1" smtClean="0">
                <a:solidFill>
                  <a:srgbClr val="FC971D"/>
                </a:solidFill>
              </a:rPr>
              <a:t>role_con_policy</a:t>
            </a:r>
            <a:r>
              <a:rPr lang="en-US" dirty="0"/>
              <a:t>.</a:t>
            </a:r>
          </a:p>
          <a:p>
            <a:endParaRPr lang="en-US" dirty="0"/>
          </a:p>
          <a:p>
            <a:endParaRPr lang="en-US" dirty="0"/>
          </a:p>
          <a:p>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solidFill>
                  <a:prstClr val="white"/>
                </a:solidFill>
              </a:rPr>
              <a:pPr/>
              <a:t>196</a:t>
            </a:fld>
            <a:endParaRPr lang="es-VE" dirty="0">
              <a:solidFill>
                <a:prstClr val="white"/>
              </a:solidFill>
            </a:endParaRPr>
          </a:p>
        </p:txBody>
      </p:sp>
      <p:sp>
        <p:nvSpPr>
          <p:cNvPr id="5" name="Título 2"/>
          <p:cNvSpPr>
            <a:spLocks noGrp="1"/>
          </p:cNvSpPr>
          <p:nvPr>
            <p:ph type="title"/>
          </p:nvPr>
        </p:nvSpPr>
        <p:spPr>
          <a:xfrm>
            <a:off x="1522343" y="540105"/>
            <a:ext cx="10848977" cy="655430"/>
          </a:xfrm>
        </p:spPr>
        <p:txBody>
          <a:bodyPr/>
          <a:lstStyle/>
          <a:p>
            <a:pPr>
              <a:lnSpc>
                <a:spcPct val="60000"/>
              </a:lnSpc>
            </a:pPr>
            <a:r>
              <a:rPr lang="en-US" sz="2800" dirty="0"/>
              <a:t>Creating audit policies to audit privileges, actions and roles under specified conditions</a:t>
            </a:r>
            <a:br>
              <a:rPr lang="en-US" sz="2800" dirty="0"/>
            </a:br>
            <a:endParaRPr lang="es-VE" sz="2800" dirty="0"/>
          </a:p>
        </p:txBody>
      </p:sp>
    </p:spTree>
    <p:extLst>
      <p:ext uri="{BB962C8B-B14F-4D97-AF65-F5344CB8AC3E}">
        <p14:creationId xmlns:p14="http://schemas.microsoft.com/office/powerpoint/2010/main" val="4069955648"/>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a:xfrm>
            <a:off x="331303" y="1504950"/>
            <a:ext cx="11516139" cy="4731258"/>
          </a:xfrm>
        </p:spPr>
        <p:txBody>
          <a:bodyPr>
            <a:normAutofit lnSpcReduction="10000"/>
          </a:bodyPr>
          <a:lstStyle/>
          <a:p>
            <a:r>
              <a:rPr lang="en-US" dirty="0" smtClean="0"/>
              <a:t>The </a:t>
            </a:r>
            <a:r>
              <a:rPr lang="en-US" dirty="0"/>
              <a:t>Role </a:t>
            </a:r>
            <a:r>
              <a:rPr lang="en-US" dirty="0">
                <a:solidFill>
                  <a:srgbClr val="FC971D"/>
                </a:solidFill>
              </a:rPr>
              <a:t>HR_ROLE</a:t>
            </a:r>
            <a:r>
              <a:rPr lang="en-US" dirty="0"/>
              <a:t> has to exist at the time audit policy </a:t>
            </a:r>
            <a:r>
              <a:rPr lang="en-US" dirty="0" err="1">
                <a:solidFill>
                  <a:srgbClr val="FC971D"/>
                </a:solidFill>
              </a:rPr>
              <a:t>role_con_policy</a:t>
            </a:r>
            <a:r>
              <a:rPr lang="en-US" dirty="0">
                <a:solidFill>
                  <a:srgbClr val="FC971D"/>
                </a:solidFill>
              </a:rPr>
              <a:t> </a:t>
            </a:r>
            <a:r>
              <a:rPr lang="en-US" dirty="0"/>
              <a:t>is created because if it doesn't exist you will get an error message</a:t>
            </a:r>
            <a:r>
              <a:rPr lang="en-US" dirty="0" smtClean="0"/>
              <a:t>:</a:t>
            </a:r>
          </a:p>
          <a:p>
            <a:endParaRPr lang="en-US" dirty="0"/>
          </a:p>
          <a:p>
            <a:endParaRPr lang="en-US" dirty="0" smtClean="0"/>
          </a:p>
          <a:p>
            <a:endParaRPr lang="en-US" dirty="0"/>
          </a:p>
          <a:p>
            <a:r>
              <a:rPr lang="en-US" dirty="0" smtClean="0"/>
              <a:t>Create </a:t>
            </a:r>
            <a:r>
              <a:rPr lang="en-US" dirty="0"/>
              <a:t>the audit policy </a:t>
            </a:r>
            <a:r>
              <a:rPr lang="en-US" dirty="0" err="1">
                <a:solidFill>
                  <a:srgbClr val="FC971D"/>
                </a:solidFill>
              </a:rPr>
              <a:t>hr_policy</a:t>
            </a:r>
            <a:r>
              <a:rPr lang="en-US" dirty="0"/>
              <a:t>, the way it is written, audit records will be generated for </a:t>
            </a:r>
            <a:r>
              <a:rPr lang="en-US" dirty="0">
                <a:solidFill>
                  <a:srgbClr val="FC971D"/>
                </a:solidFill>
              </a:rPr>
              <a:t>select, insert</a:t>
            </a:r>
            <a:r>
              <a:rPr lang="en-US" dirty="0"/>
              <a:t>, and </a:t>
            </a:r>
            <a:r>
              <a:rPr lang="en-US" dirty="0">
                <a:solidFill>
                  <a:srgbClr val="FC971D"/>
                </a:solidFill>
              </a:rPr>
              <a:t>update</a:t>
            </a:r>
            <a:r>
              <a:rPr lang="en-US" dirty="0"/>
              <a:t> operations on all objects and for delete operations on </a:t>
            </a:r>
            <a:r>
              <a:rPr lang="en-US" dirty="0" err="1">
                <a:solidFill>
                  <a:srgbClr val="FC971D"/>
                </a:solidFill>
              </a:rPr>
              <a:t>hr.departments</a:t>
            </a:r>
            <a:r>
              <a:rPr lang="en-US" dirty="0"/>
              <a:t>.</a:t>
            </a:r>
          </a:p>
          <a:p>
            <a:endParaRPr lang="en-US" dirty="0"/>
          </a:p>
          <a:p>
            <a:endParaRPr lang="en-US" dirty="0"/>
          </a:p>
          <a:p>
            <a:endParaRPr lang="en-US" dirty="0"/>
          </a:p>
          <a:p>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solidFill>
                  <a:prstClr val="white"/>
                </a:solidFill>
              </a:rPr>
              <a:pPr/>
              <a:t>197</a:t>
            </a:fld>
            <a:endParaRPr lang="es-VE" dirty="0">
              <a:solidFill>
                <a:prstClr val="white"/>
              </a:solidFill>
            </a:endParaRPr>
          </a:p>
        </p:txBody>
      </p:sp>
      <p:sp>
        <p:nvSpPr>
          <p:cNvPr id="5" name="Título 2"/>
          <p:cNvSpPr>
            <a:spLocks noGrp="1"/>
          </p:cNvSpPr>
          <p:nvPr>
            <p:ph type="title"/>
          </p:nvPr>
        </p:nvSpPr>
        <p:spPr>
          <a:xfrm>
            <a:off x="1522343" y="540105"/>
            <a:ext cx="10848977" cy="655430"/>
          </a:xfrm>
        </p:spPr>
        <p:txBody>
          <a:bodyPr/>
          <a:lstStyle/>
          <a:p>
            <a:pPr>
              <a:lnSpc>
                <a:spcPct val="60000"/>
              </a:lnSpc>
            </a:pPr>
            <a:r>
              <a:rPr lang="en-US" sz="2800" dirty="0"/>
              <a:t>Creating audit policies to audit privileges, actions and roles under specified conditions</a:t>
            </a:r>
            <a:br>
              <a:rPr lang="en-US" sz="2800" dirty="0"/>
            </a:br>
            <a:endParaRPr lang="es-VE" sz="2800" dirty="0"/>
          </a:p>
        </p:txBody>
      </p:sp>
      <p:sp>
        <p:nvSpPr>
          <p:cNvPr id="6" name="Rectángulo 5"/>
          <p:cNvSpPr/>
          <p:nvPr/>
        </p:nvSpPr>
        <p:spPr>
          <a:xfrm>
            <a:off x="1019175" y="2972958"/>
            <a:ext cx="10153650" cy="985109"/>
          </a:xfrm>
          <a:prstGeom prst="rect">
            <a:avLst/>
          </a:prstGeom>
          <a:solidFill>
            <a:srgbClr val="F794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smtClean="0">
                <a:solidFill>
                  <a:prstClr val="white"/>
                </a:solidFill>
              </a:rPr>
              <a:t>ERROR at line 2:</a:t>
            </a:r>
          </a:p>
          <a:p>
            <a:r>
              <a:rPr lang="en-US" b="1" dirty="0" smtClean="0">
                <a:solidFill>
                  <a:prstClr val="white"/>
                </a:solidFill>
              </a:rPr>
              <a:t>ORA-01919: role 'HR_ROLE' does not exist</a:t>
            </a:r>
          </a:p>
        </p:txBody>
      </p:sp>
    </p:spTree>
    <p:extLst>
      <p:ext uri="{BB962C8B-B14F-4D97-AF65-F5344CB8AC3E}">
        <p14:creationId xmlns:p14="http://schemas.microsoft.com/office/powerpoint/2010/main" val="411570506"/>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normAutofit/>
          </a:bodyPr>
          <a:lstStyle/>
          <a:p>
            <a:r>
              <a:rPr lang="en-US" dirty="0" smtClean="0"/>
              <a:t>Create </a:t>
            </a:r>
            <a:r>
              <a:rPr lang="en-US" dirty="0"/>
              <a:t>the audit policy </a:t>
            </a:r>
            <a:r>
              <a:rPr lang="en-US" dirty="0" err="1">
                <a:solidFill>
                  <a:srgbClr val="FC971D"/>
                </a:solidFill>
              </a:rPr>
              <a:t>oe_policy</a:t>
            </a:r>
            <a:r>
              <a:rPr lang="en-US" dirty="0"/>
              <a:t>, which will be used in order to audit all actions on table orders in </a:t>
            </a:r>
            <a:r>
              <a:rPr lang="en-US" dirty="0" err="1"/>
              <a:t>oe</a:t>
            </a:r>
            <a:r>
              <a:rPr lang="en-US" dirty="0"/>
              <a:t> schema. </a:t>
            </a:r>
            <a:endParaRPr lang="en-US" dirty="0" smtClean="0"/>
          </a:p>
          <a:p>
            <a:endParaRPr lang="en-US" dirty="0"/>
          </a:p>
          <a:p>
            <a:r>
              <a:rPr lang="en-US" dirty="0" smtClean="0"/>
              <a:t>In </a:t>
            </a:r>
            <a:r>
              <a:rPr lang="en-US" dirty="0"/>
              <a:t>Oracle Database 12.1.0.1 due to the bug, audit records for this policy are not </a:t>
            </a:r>
            <a:r>
              <a:rPr lang="en-US" dirty="0" smtClean="0"/>
              <a:t>generated. </a:t>
            </a:r>
          </a:p>
          <a:p>
            <a:endParaRPr lang="en-US" dirty="0"/>
          </a:p>
          <a:p>
            <a:r>
              <a:rPr lang="en-US" dirty="0" smtClean="0"/>
              <a:t>Workaround </a:t>
            </a:r>
            <a:r>
              <a:rPr lang="en-US" dirty="0"/>
              <a:t>is to specify one by one actions instead of using keyword </a:t>
            </a:r>
            <a:r>
              <a:rPr lang="en-US" dirty="0">
                <a:solidFill>
                  <a:srgbClr val="FC971D"/>
                </a:solidFill>
              </a:rPr>
              <a:t>ALL</a:t>
            </a:r>
            <a:r>
              <a:rPr lang="en-US" dirty="0"/>
              <a:t>. </a:t>
            </a:r>
          </a:p>
          <a:p>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solidFill>
                  <a:prstClr val="white"/>
                </a:solidFill>
              </a:rPr>
              <a:pPr/>
              <a:t>198</a:t>
            </a:fld>
            <a:endParaRPr lang="es-VE" dirty="0">
              <a:solidFill>
                <a:prstClr val="white"/>
              </a:solidFill>
            </a:endParaRPr>
          </a:p>
        </p:txBody>
      </p:sp>
      <p:sp>
        <p:nvSpPr>
          <p:cNvPr id="5" name="Título 2"/>
          <p:cNvSpPr>
            <a:spLocks noGrp="1"/>
          </p:cNvSpPr>
          <p:nvPr>
            <p:ph type="title"/>
          </p:nvPr>
        </p:nvSpPr>
        <p:spPr>
          <a:xfrm>
            <a:off x="1522343" y="540105"/>
            <a:ext cx="10848977" cy="655430"/>
          </a:xfrm>
        </p:spPr>
        <p:txBody>
          <a:bodyPr/>
          <a:lstStyle/>
          <a:p>
            <a:pPr>
              <a:lnSpc>
                <a:spcPct val="60000"/>
              </a:lnSpc>
            </a:pPr>
            <a:r>
              <a:rPr lang="en-US" sz="2800" dirty="0"/>
              <a:t>Creating audit policies to audit privileges, actions and roles under specified conditions</a:t>
            </a:r>
            <a:br>
              <a:rPr lang="en-US" sz="2800" dirty="0"/>
            </a:br>
            <a:endParaRPr lang="es-VE" sz="2800" dirty="0"/>
          </a:p>
        </p:txBody>
      </p:sp>
    </p:spTree>
    <p:extLst>
      <p:ext uri="{BB962C8B-B14F-4D97-AF65-F5344CB8AC3E}">
        <p14:creationId xmlns:p14="http://schemas.microsoft.com/office/powerpoint/2010/main" val="2800105238"/>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lstStyle/>
          <a:p>
            <a:r>
              <a:rPr lang="en-US" dirty="0" smtClean="0"/>
              <a:t>You </a:t>
            </a:r>
            <a:r>
              <a:rPr lang="en-US" dirty="0"/>
              <a:t>will learn to use different options to enable unified audit policies.</a:t>
            </a:r>
          </a:p>
          <a:p>
            <a:endParaRPr lang="en-US" dirty="0" smtClean="0"/>
          </a:p>
          <a:p>
            <a:r>
              <a:rPr lang="en-US" dirty="0" smtClean="0"/>
              <a:t>You'll </a:t>
            </a:r>
            <a:r>
              <a:rPr lang="en-US" dirty="0"/>
              <a:t>need an existing user who has the </a:t>
            </a:r>
            <a:r>
              <a:rPr lang="en-US" dirty="0" err="1">
                <a:solidFill>
                  <a:srgbClr val="FC971D"/>
                </a:solidFill>
              </a:rPr>
              <a:t>audit_admin</a:t>
            </a:r>
            <a:r>
              <a:rPr lang="en-US" dirty="0">
                <a:solidFill>
                  <a:srgbClr val="FC971D"/>
                </a:solidFill>
              </a:rPr>
              <a:t> </a:t>
            </a:r>
            <a:r>
              <a:rPr lang="en-US" dirty="0"/>
              <a:t>role (for example, </a:t>
            </a:r>
            <a:r>
              <a:rPr lang="en-US" dirty="0">
                <a:solidFill>
                  <a:srgbClr val="FC971D"/>
                </a:solidFill>
              </a:rPr>
              <a:t>jack</a:t>
            </a:r>
            <a:r>
              <a:rPr lang="en-US" dirty="0"/>
              <a:t>) and several other existing users (for example, </a:t>
            </a:r>
            <a:r>
              <a:rPr lang="en-US" dirty="0">
                <a:solidFill>
                  <a:srgbClr val="FC971D"/>
                </a:solidFill>
              </a:rPr>
              <a:t>john, </a:t>
            </a:r>
            <a:r>
              <a:rPr lang="en-US" dirty="0" err="1">
                <a:solidFill>
                  <a:srgbClr val="FC971D"/>
                </a:solidFill>
              </a:rPr>
              <a:t>maja</a:t>
            </a:r>
            <a:r>
              <a:rPr lang="en-US" dirty="0"/>
              <a:t>, and </a:t>
            </a:r>
            <a:r>
              <a:rPr lang="en-US" dirty="0" err="1">
                <a:solidFill>
                  <a:srgbClr val="FC971D"/>
                </a:solidFill>
              </a:rPr>
              <a:t>zoran</a:t>
            </a:r>
            <a:r>
              <a:rPr lang="en-US" dirty="0" smtClean="0"/>
              <a:t>).</a:t>
            </a:r>
            <a:endParaRPr lang="en-US" dirty="0"/>
          </a:p>
          <a:p>
            <a:endParaRPr lang="en-US" dirty="0"/>
          </a:p>
          <a:p>
            <a:endParaRPr lang="en-US" dirty="0"/>
          </a:p>
          <a:p>
            <a:endParaRPr lang="es-VE" dirty="0"/>
          </a:p>
        </p:txBody>
      </p:sp>
      <p:sp>
        <p:nvSpPr>
          <p:cNvPr id="3" name="Título 2"/>
          <p:cNvSpPr>
            <a:spLocks noGrp="1"/>
          </p:cNvSpPr>
          <p:nvPr>
            <p:ph type="title"/>
          </p:nvPr>
        </p:nvSpPr>
        <p:spPr/>
        <p:txBody>
          <a:bodyPr/>
          <a:lstStyle/>
          <a:p>
            <a:r>
              <a:rPr lang="es-VE" dirty="0" err="1"/>
              <a:t>Enabling</a:t>
            </a:r>
            <a:r>
              <a:rPr lang="es-VE" dirty="0"/>
              <a:t> </a:t>
            </a:r>
            <a:r>
              <a:rPr lang="es-VE" dirty="0" err="1"/>
              <a:t>audit</a:t>
            </a:r>
            <a:r>
              <a:rPr lang="es-VE" dirty="0"/>
              <a:t> </a:t>
            </a:r>
            <a:r>
              <a:rPr lang="es-VE" dirty="0" err="1" smtClean="0"/>
              <a:t>policy</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solidFill>
                  <a:prstClr val="white"/>
                </a:solidFill>
              </a:rPr>
              <a:pPr/>
              <a:t>199</a:t>
            </a:fld>
            <a:endParaRPr lang="es-VE" dirty="0">
              <a:solidFill>
                <a:prstClr val="white"/>
              </a:solidFill>
            </a:endParaRPr>
          </a:p>
        </p:txBody>
      </p:sp>
    </p:spTree>
    <p:extLst>
      <p:ext uri="{BB962C8B-B14F-4D97-AF65-F5344CB8AC3E}">
        <p14:creationId xmlns:p14="http://schemas.microsoft.com/office/powerpoint/2010/main" val="17734070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51647" y="40341"/>
            <a:ext cx="10515600" cy="1325563"/>
          </a:xfrm>
        </p:spPr>
        <p:txBody>
          <a:bodyPr/>
          <a:lstStyle/>
          <a:p>
            <a:r>
              <a:rPr lang="es-VE" dirty="0" err="1" smtClean="0"/>
              <a:t>Introduction</a:t>
            </a:r>
            <a:endParaRPr lang="es-VE" dirty="0"/>
          </a:p>
        </p:txBody>
      </p:sp>
      <p:sp>
        <p:nvSpPr>
          <p:cNvPr id="3" name="Marcador de contenido 2"/>
          <p:cNvSpPr>
            <a:spLocks noGrp="1"/>
          </p:cNvSpPr>
          <p:nvPr>
            <p:ph idx="1"/>
          </p:nvPr>
        </p:nvSpPr>
        <p:spPr>
          <a:xfrm>
            <a:off x="381000" y="1365904"/>
            <a:ext cx="11456894" cy="4351338"/>
          </a:xfrm>
        </p:spPr>
        <p:txBody>
          <a:bodyPr>
            <a:noAutofit/>
          </a:bodyPr>
          <a:lstStyle/>
          <a:p>
            <a:r>
              <a:rPr lang="en-US" sz="2800" b="1" dirty="0" smtClean="0"/>
              <a:t>Course Description</a:t>
            </a:r>
            <a:endParaRPr lang="en-US" sz="2800" b="1" dirty="0"/>
          </a:p>
          <a:p>
            <a:pPr lvl="1"/>
            <a:r>
              <a:rPr lang="en-US" dirty="0"/>
              <a:t>Hands-on </a:t>
            </a:r>
            <a:r>
              <a:rPr lang="en-US" dirty="0" smtClean="0"/>
              <a:t>intermediate </a:t>
            </a:r>
            <a:r>
              <a:rPr lang="en-US" dirty="0"/>
              <a:t>course </a:t>
            </a:r>
            <a:r>
              <a:rPr lang="en-US" dirty="0" smtClean="0"/>
              <a:t>where </a:t>
            </a:r>
            <a:r>
              <a:rPr lang="en-US" dirty="0"/>
              <a:t>participants learn how they can use Oracle Database administration auditing features to meet compliance requirements. Participants learn how to audit the access to their databases and how to use the auditing and compliance features to monitor data access and confidentiality.</a:t>
            </a:r>
          </a:p>
          <a:p>
            <a:pPr lvl="1"/>
            <a:r>
              <a:rPr lang="en-US" dirty="0" smtClean="0"/>
              <a:t>Participants learn </a:t>
            </a:r>
            <a:r>
              <a:rPr lang="en-US" dirty="0"/>
              <a:t>about Oracle solutions for common </a:t>
            </a:r>
            <a:r>
              <a:rPr lang="en-US" dirty="0" smtClean="0"/>
              <a:t>problems</a:t>
            </a:r>
          </a:p>
          <a:p>
            <a:r>
              <a:rPr lang="en-US" b="1" dirty="0" smtClean="0"/>
              <a:t>Skillset</a:t>
            </a:r>
          </a:p>
          <a:p>
            <a:pPr lvl="1"/>
            <a:r>
              <a:rPr lang="en-US" smtClean="0"/>
              <a:t>Security Intermediate </a:t>
            </a:r>
            <a:r>
              <a:rPr lang="en-US" dirty="0"/>
              <a:t>Skillset</a:t>
            </a:r>
          </a:p>
          <a:p>
            <a:pPr lvl="1"/>
            <a:endParaRPr lang="en-US" b="1"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pPr/>
              <a:t>2</a:t>
            </a:fld>
            <a:endParaRPr lang="es-VE"/>
          </a:p>
        </p:txBody>
      </p:sp>
    </p:spTree>
    <p:extLst>
      <p:ext uri="{BB962C8B-B14F-4D97-AF65-F5344CB8AC3E}">
        <p14:creationId xmlns:p14="http://schemas.microsoft.com/office/powerpoint/2010/main" val="229889619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What does Database Firewall do?</a:t>
            </a:r>
          </a:p>
          <a:p>
            <a:pPr lvl="1"/>
            <a:r>
              <a:rPr lang="en-US" dirty="0"/>
              <a:t>D</a:t>
            </a:r>
            <a:r>
              <a:rPr lang="en-US" dirty="0" smtClean="0"/>
              <a:t>eploy </a:t>
            </a:r>
            <a:r>
              <a:rPr lang="en-US" dirty="0"/>
              <a:t>Database Firewall in active monitoring mode to protect </a:t>
            </a:r>
            <a:r>
              <a:rPr lang="en-US" dirty="0" smtClean="0"/>
              <a:t>a database </a:t>
            </a:r>
            <a:r>
              <a:rPr lang="en-US" dirty="0"/>
              <a:t>assets or in passive monitoring mode to alert security operations personnel of unexpected activity, and/or supplemental auditing to address compliance </a:t>
            </a:r>
            <a:r>
              <a:rPr lang="en-US" dirty="0" smtClean="0"/>
              <a:t>requirements</a:t>
            </a:r>
          </a:p>
          <a:p>
            <a:pPr lvl="1"/>
            <a:r>
              <a:rPr lang="en-US" dirty="0"/>
              <a:t>P</a:t>
            </a:r>
            <a:r>
              <a:rPr lang="en-US" dirty="0" smtClean="0"/>
              <a:t>assive </a:t>
            </a:r>
            <a:r>
              <a:rPr lang="en-US" dirty="0"/>
              <a:t>monitoring mode, Database Firewall observes database traffic and analyzing SQL interactions</a:t>
            </a:r>
          </a:p>
        </p:txBody>
      </p:sp>
      <p:sp>
        <p:nvSpPr>
          <p:cNvPr id="3" name="Title 2"/>
          <p:cNvSpPr>
            <a:spLocks noGrp="1"/>
          </p:cNvSpPr>
          <p:nvPr>
            <p:ph type="title"/>
          </p:nvPr>
        </p:nvSpPr>
        <p:spPr/>
        <p:txBody>
          <a:bodyPr/>
          <a:lstStyle/>
          <a:p>
            <a:r>
              <a:rPr lang="en-US" dirty="0" smtClean="0"/>
              <a:t>Database Firewall</a:t>
            </a:r>
            <a:endParaRPr lang="en-US" dirty="0"/>
          </a:p>
        </p:txBody>
      </p:sp>
      <p:sp>
        <p:nvSpPr>
          <p:cNvPr id="4" name="Slide Number Placeholder 3"/>
          <p:cNvSpPr>
            <a:spLocks noGrp="1"/>
          </p:cNvSpPr>
          <p:nvPr>
            <p:ph type="sldNum" sz="quarter" idx="12"/>
          </p:nvPr>
        </p:nvSpPr>
        <p:spPr/>
        <p:txBody>
          <a:bodyPr/>
          <a:lstStyle/>
          <a:p>
            <a:fld id="{5C6DB8CB-8B72-460F-B4E4-6A15EEC341A1}" type="slidenum">
              <a:rPr lang="es-VE" smtClean="0"/>
              <a:pPr/>
              <a:t>20</a:t>
            </a:fld>
            <a:endParaRPr lang="es-VE" dirty="0"/>
          </a:p>
        </p:txBody>
      </p:sp>
    </p:spTree>
    <p:extLst>
      <p:ext uri="{BB962C8B-B14F-4D97-AF65-F5344CB8AC3E}">
        <p14:creationId xmlns:p14="http://schemas.microsoft.com/office/powerpoint/2010/main" val="174316039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normAutofit/>
          </a:bodyPr>
          <a:lstStyle/>
          <a:p>
            <a:r>
              <a:rPr lang="en-US" dirty="0" smtClean="0"/>
              <a:t>Define </a:t>
            </a:r>
            <a:r>
              <a:rPr lang="en-US" dirty="0">
                <a:solidFill>
                  <a:srgbClr val="FC971D"/>
                </a:solidFill>
              </a:rPr>
              <a:t>BY</a:t>
            </a:r>
            <a:r>
              <a:rPr lang="en-US" dirty="0"/>
              <a:t> list, which means that only user(s) listed on that list will be affected by the policy.</a:t>
            </a:r>
          </a:p>
          <a:p>
            <a:endParaRPr lang="en-US" dirty="0"/>
          </a:p>
          <a:p>
            <a:r>
              <a:rPr lang="en-US" dirty="0" smtClean="0"/>
              <a:t>Define </a:t>
            </a:r>
            <a:r>
              <a:rPr lang="en-US" dirty="0"/>
              <a:t>that audit policy </a:t>
            </a:r>
            <a:r>
              <a:rPr lang="en-US" dirty="0" err="1">
                <a:solidFill>
                  <a:srgbClr val="FC971D"/>
                </a:solidFill>
              </a:rPr>
              <a:t>hr_policy</a:t>
            </a:r>
            <a:r>
              <a:rPr lang="en-US" dirty="0">
                <a:solidFill>
                  <a:srgbClr val="FC971D"/>
                </a:solidFill>
              </a:rPr>
              <a:t> </a:t>
            </a:r>
            <a:r>
              <a:rPr lang="en-US" dirty="0"/>
              <a:t>is applied to all users, but only successful operations will </a:t>
            </a:r>
            <a:r>
              <a:rPr lang="en-US" dirty="0" smtClean="0"/>
              <a:t>generate </a:t>
            </a:r>
            <a:r>
              <a:rPr lang="en-US" dirty="0"/>
              <a:t>audit records</a:t>
            </a:r>
            <a:r>
              <a:rPr lang="en-US" dirty="0" smtClean="0"/>
              <a:t>.</a:t>
            </a:r>
          </a:p>
          <a:p>
            <a:endParaRPr lang="en-US" dirty="0"/>
          </a:p>
          <a:p>
            <a:r>
              <a:rPr lang="en-US" dirty="0" smtClean="0"/>
              <a:t>Define </a:t>
            </a:r>
            <a:r>
              <a:rPr lang="en-US" dirty="0">
                <a:solidFill>
                  <a:srgbClr val="FC971D"/>
                </a:solidFill>
              </a:rPr>
              <a:t>EXCEPT</a:t>
            </a:r>
            <a:r>
              <a:rPr lang="en-US" dirty="0"/>
              <a:t> </a:t>
            </a:r>
            <a:r>
              <a:rPr lang="en-US" dirty="0" smtClean="0"/>
              <a:t>list</a:t>
            </a:r>
            <a:r>
              <a:rPr lang="en-US" dirty="0"/>
              <a:t>.</a:t>
            </a:r>
            <a:endParaRPr lang="es-VE" dirty="0"/>
          </a:p>
        </p:txBody>
      </p:sp>
      <p:sp>
        <p:nvSpPr>
          <p:cNvPr id="3" name="Título 2"/>
          <p:cNvSpPr>
            <a:spLocks noGrp="1"/>
          </p:cNvSpPr>
          <p:nvPr>
            <p:ph type="title"/>
          </p:nvPr>
        </p:nvSpPr>
        <p:spPr/>
        <p:txBody>
          <a:bodyPr/>
          <a:lstStyle/>
          <a:p>
            <a:r>
              <a:rPr lang="es-VE" dirty="0" err="1"/>
              <a:t>Enabling</a:t>
            </a:r>
            <a:r>
              <a:rPr lang="es-VE" dirty="0"/>
              <a:t> </a:t>
            </a:r>
            <a:r>
              <a:rPr lang="es-VE" dirty="0" err="1"/>
              <a:t>audit</a:t>
            </a:r>
            <a:r>
              <a:rPr lang="es-VE" dirty="0"/>
              <a:t> </a:t>
            </a:r>
            <a:r>
              <a:rPr lang="es-VE" dirty="0" err="1"/>
              <a:t>policy</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solidFill>
                  <a:prstClr val="white"/>
                </a:solidFill>
              </a:rPr>
              <a:pPr/>
              <a:t>200</a:t>
            </a:fld>
            <a:endParaRPr lang="es-VE" dirty="0">
              <a:solidFill>
                <a:prstClr val="white"/>
              </a:solidFill>
            </a:endParaRPr>
          </a:p>
        </p:txBody>
      </p:sp>
    </p:spTree>
    <p:extLst>
      <p:ext uri="{BB962C8B-B14F-4D97-AF65-F5344CB8AC3E}">
        <p14:creationId xmlns:p14="http://schemas.microsoft.com/office/powerpoint/2010/main" val="2994356"/>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lstStyle/>
          <a:p>
            <a:r>
              <a:rPr lang="en-US" dirty="0" smtClean="0"/>
              <a:t>Enable </a:t>
            </a:r>
            <a:r>
              <a:rPr lang="en-US" dirty="0"/>
              <a:t>audit policy using default options, which means that </a:t>
            </a:r>
            <a:r>
              <a:rPr lang="en-US" dirty="0" err="1">
                <a:solidFill>
                  <a:srgbClr val="FC971D"/>
                </a:solidFill>
              </a:rPr>
              <a:t>role_con_policy</a:t>
            </a:r>
            <a:r>
              <a:rPr lang="en-US" dirty="0">
                <a:solidFill>
                  <a:srgbClr val="FC971D"/>
                </a:solidFill>
              </a:rPr>
              <a:t> </a:t>
            </a:r>
            <a:r>
              <a:rPr lang="en-US" dirty="0"/>
              <a:t>will affect all users for both successful and unsuccessful events.</a:t>
            </a:r>
          </a:p>
          <a:p>
            <a:endParaRPr lang="en-US" dirty="0"/>
          </a:p>
          <a:p>
            <a:r>
              <a:rPr lang="en-US" dirty="0"/>
              <a:t>You can't use both </a:t>
            </a:r>
            <a:r>
              <a:rPr lang="en-US" dirty="0">
                <a:solidFill>
                  <a:srgbClr val="FC971D"/>
                </a:solidFill>
              </a:rPr>
              <a:t>BY</a:t>
            </a:r>
            <a:r>
              <a:rPr lang="en-US" dirty="0"/>
              <a:t> and </a:t>
            </a:r>
            <a:r>
              <a:rPr lang="en-US" dirty="0">
                <a:solidFill>
                  <a:srgbClr val="FC971D"/>
                </a:solidFill>
              </a:rPr>
              <a:t>EXCEPT</a:t>
            </a:r>
            <a:r>
              <a:rPr lang="en-US" dirty="0"/>
              <a:t> lists for the same policy statement.</a:t>
            </a:r>
            <a:endParaRPr lang="es-VE" dirty="0"/>
          </a:p>
        </p:txBody>
      </p:sp>
      <p:sp>
        <p:nvSpPr>
          <p:cNvPr id="3" name="Título 2"/>
          <p:cNvSpPr>
            <a:spLocks noGrp="1"/>
          </p:cNvSpPr>
          <p:nvPr>
            <p:ph type="title"/>
          </p:nvPr>
        </p:nvSpPr>
        <p:spPr/>
        <p:txBody>
          <a:bodyPr/>
          <a:lstStyle/>
          <a:p>
            <a:r>
              <a:rPr lang="es-VE" dirty="0" err="1"/>
              <a:t>Enabling</a:t>
            </a:r>
            <a:r>
              <a:rPr lang="es-VE" dirty="0"/>
              <a:t> </a:t>
            </a:r>
            <a:r>
              <a:rPr lang="es-VE" dirty="0" err="1"/>
              <a:t>audit</a:t>
            </a:r>
            <a:r>
              <a:rPr lang="es-VE" dirty="0"/>
              <a:t> </a:t>
            </a:r>
            <a:r>
              <a:rPr lang="es-VE" dirty="0" err="1"/>
              <a:t>policy</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solidFill>
                  <a:prstClr val="white"/>
                </a:solidFill>
              </a:rPr>
              <a:pPr/>
              <a:t>201</a:t>
            </a:fld>
            <a:endParaRPr lang="es-VE" dirty="0">
              <a:solidFill>
                <a:prstClr val="white"/>
              </a:solidFill>
            </a:endParaRPr>
          </a:p>
        </p:txBody>
      </p:sp>
    </p:spTree>
    <p:extLst>
      <p:ext uri="{BB962C8B-B14F-4D97-AF65-F5344CB8AC3E}">
        <p14:creationId xmlns:p14="http://schemas.microsoft.com/office/powerpoint/2010/main" val="31461626"/>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lstStyle/>
          <a:p>
            <a:r>
              <a:rPr lang="en-US" dirty="0" smtClean="0"/>
              <a:t>You </a:t>
            </a:r>
            <a:r>
              <a:rPr lang="en-US" dirty="0"/>
              <a:t>will view audited data and find information about unified audit policies.</a:t>
            </a:r>
          </a:p>
          <a:p>
            <a:endParaRPr lang="en-US" dirty="0"/>
          </a:p>
        </p:txBody>
      </p:sp>
      <p:sp>
        <p:nvSpPr>
          <p:cNvPr id="3" name="Título 2"/>
          <p:cNvSpPr>
            <a:spLocks noGrp="1"/>
          </p:cNvSpPr>
          <p:nvPr>
            <p:ph type="title"/>
          </p:nvPr>
        </p:nvSpPr>
        <p:spPr/>
        <p:txBody>
          <a:bodyPr/>
          <a:lstStyle/>
          <a:p>
            <a:r>
              <a:rPr lang="en-US" sz="3300" dirty="0"/>
              <a:t>Finding information about audit policies and audited </a:t>
            </a:r>
            <a:r>
              <a:rPr lang="en-US" sz="3300" dirty="0" smtClean="0"/>
              <a:t>data</a:t>
            </a:r>
            <a:endParaRPr lang="es-VE" sz="3300"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solidFill>
                  <a:prstClr val="white"/>
                </a:solidFill>
              </a:rPr>
              <a:pPr/>
              <a:t>202</a:t>
            </a:fld>
            <a:endParaRPr lang="es-VE" dirty="0">
              <a:solidFill>
                <a:prstClr val="white"/>
              </a:solidFill>
            </a:endParaRPr>
          </a:p>
        </p:txBody>
      </p:sp>
    </p:spTree>
    <p:extLst>
      <p:ext uri="{BB962C8B-B14F-4D97-AF65-F5344CB8AC3E}">
        <p14:creationId xmlns:p14="http://schemas.microsoft.com/office/powerpoint/2010/main" val="92209201"/>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normAutofit lnSpcReduction="10000"/>
          </a:bodyPr>
          <a:lstStyle/>
          <a:p>
            <a:r>
              <a:rPr lang="en-US" dirty="0" smtClean="0"/>
              <a:t>You'll </a:t>
            </a:r>
            <a:r>
              <a:rPr lang="en-US" dirty="0"/>
              <a:t>need three existing users</a:t>
            </a:r>
            <a:r>
              <a:rPr lang="en-US" dirty="0" smtClean="0"/>
              <a:t>:</a:t>
            </a:r>
          </a:p>
          <a:p>
            <a:endParaRPr lang="en-US" dirty="0"/>
          </a:p>
          <a:p>
            <a:endParaRPr lang="en-US" dirty="0" smtClean="0"/>
          </a:p>
          <a:p>
            <a:endParaRPr lang="en-US" dirty="0"/>
          </a:p>
          <a:p>
            <a:endParaRPr lang="en-US" dirty="0" smtClean="0"/>
          </a:p>
          <a:p>
            <a:endParaRPr lang="en-US" dirty="0"/>
          </a:p>
          <a:p>
            <a:endParaRPr lang="en-US" dirty="0" smtClean="0"/>
          </a:p>
          <a:p>
            <a:r>
              <a:rPr lang="en-US" dirty="0"/>
              <a:t>Also, you'll need to connect to the database as </a:t>
            </a:r>
            <a:r>
              <a:rPr lang="en-US" dirty="0">
                <a:solidFill>
                  <a:srgbClr val="FC971D"/>
                </a:solidFill>
              </a:rPr>
              <a:t>SYS</a:t>
            </a:r>
            <a:r>
              <a:rPr lang="en-US" dirty="0"/>
              <a:t> user.</a:t>
            </a:r>
          </a:p>
          <a:p>
            <a:endParaRPr lang="en-US" dirty="0"/>
          </a:p>
          <a:p>
            <a:endParaRPr lang="en-US" dirty="0"/>
          </a:p>
          <a:p>
            <a:endParaRPr lang="en-US" dirty="0"/>
          </a:p>
          <a:p>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solidFill>
                  <a:prstClr val="white"/>
                </a:solidFill>
              </a:rPr>
              <a:pPr/>
              <a:t>203</a:t>
            </a:fld>
            <a:endParaRPr lang="es-VE" dirty="0">
              <a:solidFill>
                <a:prstClr val="white"/>
              </a:solidFill>
            </a:endParaRPr>
          </a:p>
        </p:txBody>
      </p:sp>
      <p:sp>
        <p:nvSpPr>
          <p:cNvPr id="5" name="Título 2"/>
          <p:cNvSpPr>
            <a:spLocks noGrp="1"/>
          </p:cNvSpPr>
          <p:nvPr>
            <p:ph type="title"/>
          </p:nvPr>
        </p:nvSpPr>
        <p:spPr>
          <a:xfrm>
            <a:off x="1522343" y="393801"/>
            <a:ext cx="10848977" cy="655430"/>
          </a:xfrm>
        </p:spPr>
        <p:txBody>
          <a:bodyPr/>
          <a:lstStyle/>
          <a:p>
            <a:r>
              <a:rPr lang="en-US" sz="3300" dirty="0"/>
              <a:t>Finding information about audit policies and audited </a:t>
            </a:r>
            <a:r>
              <a:rPr lang="en-US" sz="3300" dirty="0" smtClean="0"/>
              <a:t>data</a:t>
            </a:r>
            <a:endParaRPr lang="es-VE" sz="3300" dirty="0"/>
          </a:p>
        </p:txBody>
      </p:sp>
      <p:sp>
        <p:nvSpPr>
          <p:cNvPr id="6" name="Rectángulo 5"/>
          <p:cNvSpPr/>
          <p:nvPr/>
        </p:nvSpPr>
        <p:spPr>
          <a:xfrm>
            <a:off x="1019175" y="2466753"/>
            <a:ext cx="10153650" cy="1997520"/>
          </a:xfrm>
          <a:prstGeom prst="rect">
            <a:avLst/>
          </a:prstGeom>
          <a:solidFill>
            <a:srgbClr val="F794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b="1" dirty="0" smtClean="0">
                <a:solidFill>
                  <a:prstClr val="white"/>
                </a:solidFill>
              </a:rPr>
              <a:t>A user who has </a:t>
            </a:r>
            <a:r>
              <a:rPr lang="en-US" b="1" dirty="0" err="1" smtClean="0">
                <a:solidFill>
                  <a:prstClr val="white"/>
                </a:solidFill>
              </a:rPr>
              <a:t>audit_admin</a:t>
            </a:r>
            <a:r>
              <a:rPr lang="en-US" b="1" dirty="0" smtClean="0">
                <a:solidFill>
                  <a:prstClr val="white"/>
                </a:solidFill>
              </a:rPr>
              <a:t> role (for example, jack)</a:t>
            </a:r>
          </a:p>
          <a:p>
            <a:pPr marL="285750" indent="-285750">
              <a:buFont typeface="Arial" panose="020B0604020202020204" pitchFamily="34" charset="0"/>
              <a:buChar char="•"/>
            </a:pPr>
            <a:endParaRPr lang="en-US" b="1" dirty="0" smtClean="0">
              <a:solidFill>
                <a:prstClr val="white"/>
              </a:solidFill>
            </a:endParaRPr>
          </a:p>
          <a:p>
            <a:pPr marL="285750" indent="-285750">
              <a:buFont typeface="Arial" panose="020B0604020202020204" pitchFamily="34" charset="0"/>
              <a:buChar char="•"/>
            </a:pPr>
            <a:r>
              <a:rPr lang="en-US" b="1" dirty="0" smtClean="0">
                <a:solidFill>
                  <a:prstClr val="white"/>
                </a:solidFill>
              </a:rPr>
              <a:t>A user who has </a:t>
            </a:r>
            <a:r>
              <a:rPr lang="en-US" b="1" dirty="0" err="1" smtClean="0">
                <a:solidFill>
                  <a:prstClr val="white"/>
                </a:solidFill>
              </a:rPr>
              <a:t>hr_role</a:t>
            </a:r>
            <a:r>
              <a:rPr lang="en-US" b="1" dirty="0" smtClean="0">
                <a:solidFill>
                  <a:prstClr val="white"/>
                </a:solidFill>
              </a:rPr>
              <a:t> and </a:t>
            </a:r>
            <a:r>
              <a:rPr lang="en-US" b="1" dirty="0" err="1" smtClean="0">
                <a:solidFill>
                  <a:prstClr val="white"/>
                </a:solidFill>
              </a:rPr>
              <a:t>oe_role</a:t>
            </a:r>
            <a:r>
              <a:rPr lang="en-US" b="1" dirty="0" smtClean="0">
                <a:solidFill>
                  <a:prstClr val="white"/>
                </a:solidFill>
              </a:rPr>
              <a:t> (for example, john), created in recipe Creating audit policies to audit privileges, actions and roles under specified conditions</a:t>
            </a:r>
          </a:p>
          <a:p>
            <a:pPr marL="285750" indent="-285750">
              <a:buFont typeface="Arial" panose="020B0604020202020204" pitchFamily="34" charset="0"/>
              <a:buChar char="•"/>
            </a:pPr>
            <a:endParaRPr lang="en-US" b="1" dirty="0" smtClean="0">
              <a:solidFill>
                <a:prstClr val="white"/>
              </a:solidFill>
            </a:endParaRPr>
          </a:p>
          <a:p>
            <a:pPr marL="285750" indent="-285750">
              <a:buFont typeface="Arial" panose="020B0604020202020204" pitchFamily="34" charset="0"/>
              <a:buChar char="•"/>
            </a:pPr>
            <a:r>
              <a:rPr lang="en-US" b="1" dirty="0" smtClean="0">
                <a:solidFill>
                  <a:prstClr val="white"/>
                </a:solidFill>
              </a:rPr>
              <a:t>A user who has </a:t>
            </a:r>
            <a:r>
              <a:rPr lang="en-US" b="1" dirty="0" err="1" smtClean="0">
                <a:solidFill>
                  <a:prstClr val="white"/>
                </a:solidFill>
              </a:rPr>
              <a:t>admin_viewer</a:t>
            </a:r>
            <a:r>
              <a:rPr lang="en-US" b="1" dirty="0" smtClean="0">
                <a:solidFill>
                  <a:prstClr val="white"/>
                </a:solidFill>
              </a:rPr>
              <a:t> role (for example, </a:t>
            </a:r>
            <a:r>
              <a:rPr lang="en-US" b="1" dirty="0" err="1" smtClean="0">
                <a:solidFill>
                  <a:prstClr val="white"/>
                </a:solidFill>
              </a:rPr>
              <a:t>jill</a:t>
            </a:r>
            <a:r>
              <a:rPr lang="en-US" b="1" dirty="0" smtClean="0">
                <a:solidFill>
                  <a:prstClr val="white"/>
                </a:solidFill>
              </a:rPr>
              <a:t>)</a:t>
            </a:r>
          </a:p>
        </p:txBody>
      </p:sp>
    </p:spTree>
    <p:extLst>
      <p:ext uri="{BB962C8B-B14F-4D97-AF65-F5344CB8AC3E}">
        <p14:creationId xmlns:p14="http://schemas.microsoft.com/office/powerpoint/2010/main" val="991167487"/>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lstStyle/>
          <a:p>
            <a:r>
              <a:rPr lang="en-US" dirty="0" smtClean="0"/>
              <a:t>You </a:t>
            </a:r>
            <a:r>
              <a:rPr lang="en-US" dirty="0"/>
              <a:t>will configure auditing of information contained in an application context</a:t>
            </a:r>
            <a:r>
              <a:rPr lang="en-US" dirty="0" smtClean="0"/>
              <a:t>.</a:t>
            </a:r>
          </a:p>
          <a:p>
            <a:endParaRPr lang="en-US" dirty="0"/>
          </a:p>
          <a:p>
            <a:r>
              <a:rPr lang="en-US" dirty="0" smtClean="0"/>
              <a:t>You'll </a:t>
            </a:r>
            <a:r>
              <a:rPr lang="en-US" dirty="0"/>
              <a:t>need an existing (or predefined) application context and a user who has the </a:t>
            </a:r>
            <a:r>
              <a:rPr lang="en-US" dirty="0" err="1">
                <a:solidFill>
                  <a:srgbClr val="FC971D"/>
                </a:solidFill>
              </a:rPr>
              <a:t>audit_admin</a:t>
            </a:r>
            <a:r>
              <a:rPr lang="en-US" dirty="0">
                <a:solidFill>
                  <a:srgbClr val="FC971D"/>
                </a:solidFill>
              </a:rPr>
              <a:t> </a:t>
            </a:r>
            <a:r>
              <a:rPr lang="en-US" dirty="0"/>
              <a:t>role (for example, </a:t>
            </a:r>
            <a:r>
              <a:rPr lang="en-US" dirty="0">
                <a:solidFill>
                  <a:srgbClr val="FC971D"/>
                </a:solidFill>
              </a:rPr>
              <a:t>jack</a:t>
            </a:r>
            <a:r>
              <a:rPr lang="en-US" dirty="0"/>
              <a:t>).</a:t>
            </a:r>
          </a:p>
          <a:p>
            <a:endParaRPr lang="en-US" dirty="0"/>
          </a:p>
          <a:p>
            <a:endParaRPr lang="en-US" dirty="0"/>
          </a:p>
          <a:p>
            <a:endParaRPr lang="en-US" dirty="0"/>
          </a:p>
          <a:p>
            <a:endParaRPr lang="es-VE" dirty="0"/>
          </a:p>
        </p:txBody>
      </p:sp>
      <p:sp>
        <p:nvSpPr>
          <p:cNvPr id="3" name="Título 2"/>
          <p:cNvSpPr>
            <a:spLocks noGrp="1"/>
          </p:cNvSpPr>
          <p:nvPr>
            <p:ph type="title"/>
          </p:nvPr>
        </p:nvSpPr>
        <p:spPr/>
        <p:txBody>
          <a:bodyPr/>
          <a:lstStyle/>
          <a:p>
            <a:r>
              <a:rPr lang="es-VE" dirty="0" err="1"/>
              <a:t>Auditing</a:t>
            </a:r>
            <a:r>
              <a:rPr lang="es-VE" dirty="0"/>
              <a:t> </a:t>
            </a:r>
            <a:r>
              <a:rPr lang="es-VE" dirty="0" err="1"/>
              <a:t>application</a:t>
            </a:r>
            <a:r>
              <a:rPr lang="es-VE" dirty="0"/>
              <a:t> </a:t>
            </a:r>
            <a:r>
              <a:rPr lang="es-VE" dirty="0" err="1" smtClean="0"/>
              <a:t>contexts</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solidFill>
                  <a:prstClr val="white"/>
                </a:solidFill>
              </a:rPr>
              <a:pPr/>
              <a:t>204</a:t>
            </a:fld>
            <a:endParaRPr lang="es-VE" dirty="0">
              <a:solidFill>
                <a:prstClr val="white"/>
              </a:solidFill>
            </a:endParaRPr>
          </a:p>
        </p:txBody>
      </p:sp>
    </p:spTree>
    <p:extLst>
      <p:ext uri="{BB962C8B-B14F-4D97-AF65-F5344CB8AC3E}">
        <p14:creationId xmlns:p14="http://schemas.microsoft.com/office/powerpoint/2010/main" val="52244701"/>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lstStyle/>
          <a:p>
            <a:r>
              <a:rPr lang="es-VE" dirty="0" err="1"/>
              <a:t>A</a:t>
            </a:r>
            <a:r>
              <a:rPr lang="es-VE" dirty="0" err="1" smtClean="0"/>
              <a:t>udit</a:t>
            </a:r>
            <a:r>
              <a:rPr lang="es-VE" dirty="0" smtClean="0"/>
              <a:t> </a:t>
            </a:r>
            <a:r>
              <a:rPr lang="es-VE" dirty="0" err="1"/>
              <a:t>custom</a:t>
            </a:r>
            <a:r>
              <a:rPr lang="es-VE" dirty="0"/>
              <a:t> </a:t>
            </a:r>
            <a:r>
              <a:rPr lang="es-VE" dirty="0" err="1"/>
              <a:t>application</a:t>
            </a:r>
            <a:r>
              <a:rPr lang="es-VE" dirty="0"/>
              <a:t> </a:t>
            </a:r>
            <a:r>
              <a:rPr lang="es-VE" dirty="0" err="1" smtClean="0"/>
              <a:t>contexts</a:t>
            </a:r>
            <a:r>
              <a:rPr lang="es-VE" dirty="0" smtClean="0"/>
              <a:t>:</a:t>
            </a:r>
            <a:endParaRPr lang="en-US" dirty="0"/>
          </a:p>
          <a:p>
            <a:endParaRPr lang="es-VE" dirty="0"/>
          </a:p>
        </p:txBody>
      </p:sp>
      <p:sp>
        <p:nvSpPr>
          <p:cNvPr id="3" name="Título 2"/>
          <p:cNvSpPr>
            <a:spLocks noGrp="1"/>
          </p:cNvSpPr>
          <p:nvPr>
            <p:ph type="title"/>
          </p:nvPr>
        </p:nvSpPr>
        <p:spPr/>
        <p:txBody>
          <a:bodyPr/>
          <a:lstStyle/>
          <a:p>
            <a:r>
              <a:rPr lang="es-VE" dirty="0" err="1"/>
              <a:t>Auditing</a:t>
            </a:r>
            <a:r>
              <a:rPr lang="es-VE" dirty="0"/>
              <a:t> </a:t>
            </a:r>
            <a:r>
              <a:rPr lang="es-VE" dirty="0" err="1"/>
              <a:t>application</a:t>
            </a:r>
            <a:r>
              <a:rPr lang="es-VE" dirty="0"/>
              <a:t> </a:t>
            </a:r>
            <a:r>
              <a:rPr lang="es-VE" dirty="0" err="1"/>
              <a:t>contexts</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solidFill>
                  <a:prstClr val="white"/>
                </a:solidFill>
              </a:rPr>
              <a:pPr/>
              <a:t>205</a:t>
            </a:fld>
            <a:endParaRPr lang="es-VE" dirty="0">
              <a:solidFill>
                <a:prstClr val="white"/>
              </a:solidFill>
            </a:endParaRPr>
          </a:p>
        </p:txBody>
      </p:sp>
      <p:sp>
        <p:nvSpPr>
          <p:cNvPr id="5" name="Rectángulo 4"/>
          <p:cNvSpPr/>
          <p:nvPr/>
        </p:nvSpPr>
        <p:spPr>
          <a:xfrm>
            <a:off x="1019175" y="2466753"/>
            <a:ext cx="10153650" cy="1997520"/>
          </a:xfrm>
          <a:prstGeom prst="rect">
            <a:avLst/>
          </a:prstGeom>
          <a:solidFill>
            <a:srgbClr val="F794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smtClean="0">
                <a:solidFill>
                  <a:prstClr val="white"/>
                </a:solidFill>
              </a:rPr>
              <a:t>NAMESPACE      ATTRIBUTE       USER_NAME</a:t>
            </a:r>
          </a:p>
          <a:p>
            <a:r>
              <a:rPr lang="en-US" b="1" dirty="0" smtClean="0">
                <a:solidFill>
                  <a:prstClr val="white"/>
                </a:solidFill>
              </a:rPr>
              <a:t>----------    ------------    -------------</a:t>
            </a:r>
          </a:p>
          <a:p>
            <a:r>
              <a:rPr lang="en-US" b="1" dirty="0" smtClean="0">
                <a:solidFill>
                  <a:prstClr val="white"/>
                </a:solidFill>
              </a:rPr>
              <a:t> USERENV      HOST             JILL</a:t>
            </a:r>
          </a:p>
          <a:p>
            <a:r>
              <a:rPr lang="en-US" b="1" dirty="0" smtClean="0">
                <a:solidFill>
                  <a:prstClr val="white"/>
                </a:solidFill>
              </a:rPr>
              <a:t> USERENV      SERVICE_NAME     ALL USERS</a:t>
            </a:r>
          </a:p>
          <a:p>
            <a:r>
              <a:rPr lang="en-US" b="1" dirty="0" smtClean="0">
                <a:solidFill>
                  <a:prstClr val="white"/>
                </a:solidFill>
              </a:rPr>
              <a:t> USERENV      SESSION_USER     ALL USERS</a:t>
            </a:r>
          </a:p>
        </p:txBody>
      </p:sp>
    </p:spTree>
    <p:extLst>
      <p:ext uri="{BB962C8B-B14F-4D97-AF65-F5344CB8AC3E}">
        <p14:creationId xmlns:p14="http://schemas.microsoft.com/office/powerpoint/2010/main" val="258848803"/>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lstStyle/>
          <a:p>
            <a:r>
              <a:rPr lang="en-US" dirty="0"/>
              <a:t>If needed, execute the following statement as the user </a:t>
            </a:r>
            <a:r>
              <a:rPr lang="en-US" dirty="0">
                <a:solidFill>
                  <a:srgbClr val="FC971D"/>
                </a:solidFill>
              </a:rPr>
              <a:t>jack</a:t>
            </a:r>
            <a:r>
              <a:rPr lang="en-US" dirty="0"/>
              <a:t>:</a:t>
            </a:r>
          </a:p>
          <a:p>
            <a:endParaRPr lang="en-US" dirty="0" smtClean="0"/>
          </a:p>
          <a:p>
            <a:endParaRPr lang="en-US" dirty="0"/>
          </a:p>
          <a:p>
            <a:endParaRPr lang="en-US" dirty="0" smtClean="0"/>
          </a:p>
          <a:p>
            <a:endParaRPr lang="en-US" dirty="0"/>
          </a:p>
          <a:p>
            <a:endParaRPr lang="es-VE" dirty="0"/>
          </a:p>
        </p:txBody>
      </p:sp>
      <p:sp>
        <p:nvSpPr>
          <p:cNvPr id="3" name="Título 2"/>
          <p:cNvSpPr>
            <a:spLocks noGrp="1"/>
          </p:cNvSpPr>
          <p:nvPr>
            <p:ph type="title"/>
          </p:nvPr>
        </p:nvSpPr>
        <p:spPr/>
        <p:txBody>
          <a:bodyPr/>
          <a:lstStyle/>
          <a:p>
            <a:r>
              <a:rPr lang="es-VE" dirty="0" err="1"/>
              <a:t>Auditing</a:t>
            </a:r>
            <a:r>
              <a:rPr lang="es-VE" dirty="0"/>
              <a:t> </a:t>
            </a:r>
            <a:r>
              <a:rPr lang="es-VE" dirty="0" err="1"/>
              <a:t>application</a:t>
            </a:r>
            <a:r>
              <a:rPr lang="es-VE" dirty="0"/>
              <a:t> </a:t>
            </a:r>
            <a:r>
              <a:rPr lang="es-VE" dirty="0" err="1"/>
              <a:t>contexts</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solidFill>
                  <a:prstClr val="white"/>
                </a:solidFill>
              </a:rPr>
              <a:pPr/>
              <a:t>206</a:t>
            </a:fld>
            <a:endParaRPr lang="es-VE" dirty="0">
              <a:solidFill>
                <a:prstClr val="white"/>
              </a:solidFill>
            </a:endParaRPr>
          </a:p>
        </p:txBody>
      </p:sp>
      <p:sp>
        <p:nvSpPr>
          <p:cNvPr id="5" name="Rectángulo 4"/>
          <p:cNvSpPr/>
          <p:nvPr/>
        </p:nvSpPr>
        <p:spPr>
          <a:xfrm>
            <a:off x="1019175" y="2560319"/>
            <a:ext cx="10153650" cy="685737"/>
          </a:xfrm>
          <a:prstGeom prst="rect">
            <a:avLst/>
          </a:prstGeom>
          <a:solidFill>
            <a:srgbClr val="F794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smtClean="0">
                <a:solidFill>
                  <a:prstClr val="white"/>
                </a:solidFill>
              </a:rPr>
              <a:t>SQL&gt;EXEC SYS.DBMS_AUDIT_MGMT.FLUSH_UNIFIED_AUDIT_TRAIL;</a:t>
            </a:r>
          </a:p>
        </p:txBody>
      </p:sp>
    </p:spTree>
    <p:extLst>
      <p:ext uri="{BB962C8B-B14F-4D97-AF65-F5344CB8AC3E}">
        <p14:creationId xmlns:p14="http://schemas.microsoft.com/office/powerpoint/2010/main" val="698119262"/>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lstStyle/>
          <a:p>
            <a:r>
              <a:rPr lang="es-VE" dirty="0" err="1" smtClean="0"/>
              <a:t>Audit</a:t>
            </a:r>
            <a:r>
              <a:rPr lang="es-VE" dirty="0" smtClean="0"/>
              <a:t> records:</a:t>
            </a:r>
            <a:endParaRPr lang="es-VE" dirty="0"/>
          </a:p>
        </p:txBody>
      </p:sp>
      <p:sp>
        <p:nvSpPr>
          <p:cNvPr id="3" name="Título 2"/>
          <p:cNvSpPr>
            <a:spLocks noGrp="1"/>
          </p:cNvSpPr>
          <p:nvPr>
            <p:ph type="title"/>
          </p:nvPr>
        </p:nvSpPr>
        <p:spPr/>
        <p:txBody>
          <a:bodyPr/>
          <a:lstStyle/>
          <a:p>
            <a:r>
              <a:rPr lang="es-VE" dirty="0" err="1"/>
              <a:t>Auditing</a:t>
            </a:r>
            <a:r>
              <a:rPr lang="es-VE" dirty="0"/>
              <a:t> </a:t>
            </a:r>
            <a:r>
              <a:rPr lang="es-VE" dirty="0" err="1"/>
              <a:t>application</a:t>
            </a:r>
            <a:r>
              <a:rPr lang="es-VE" dirty="0"/>
              <a:t> </a:t>
            </a:r>
            <a:r>
              <a:rPr lang="es-VE" dirty="0" err="1"/>
              <a:t>contexts</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solidFill>
                  <a:prstClr val="white"/>
                </a:solidFill>
              </a:rPr>
              <a:pPr/>
              <a:t>207</a:t>
            </a:fld>
            <a:endParaRPr lang="es-VE" dirty="0">
              <a:solidFill>
                <a:prstClr val="white"/>
              </a:solidFill>
            </a:endParaRPr>
          </a:p>
        </p:txBody>
      </p:sp>
      <p:sp>
        <p:nvSpPr>
          <p:cNvPr id="5" name="Rectángulo 4"/>
          <p:cNvSpPr/>
          <p:nvPr/>
        </p:nvSpPr>
        <p:spPr>
          <a:xfrm>
            <a:off x="1019175" y="2560319"/>
            <a:ext cx="10153650" cy="1956817"/>
          </a:xfrm>
          <a:prstGeom prst="rect">
            <a:avLst/>
          </a:prstGeom>
          <a:solidFill>
            <a:srgbClr val="F794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smtClean="0">
                <a:solidFill>
                  <a:prstClr val="white"/>
                </a:solidFill>
              </a:rPr>
              <a:t>APPLICATION_CONTEXTS</a:t>
            </a:r>
          </a:p>
          <a:p>
            <a:r>
              <a:rPr lang="en-US" b="1" dirty="0" smtClean="0">
                <a:solidFill>
                  <a:prstClr val="white"/>
                </a:solidFill>
              </a:rPr>
              <a:t>--------------------------------------------------------------</a:t>
            </a:r>
          </a:p>
          <a:p>
            <a:r>
              <a:rPr lang="en-US" b="1" dirty="0" smtClean="0">
                <a:solidFill>
                  <a:prstClr val="white"/>
                </a:solidFill>
              </a:rPr>
              <a:t>(USERENV,SERVICE_NAME=SYS$USERS); (USERENV,SESSION_USER=JACK)</a:t>
            </a:r>
          </a:p>
          <a:p>
            <a:r>
              <a:rPr lang="en-US" b="1" dirty="0" smtClean="0">
                <a:solidFill>
                  <a:prstClr val="white"/>
                </a:solidFill>
              </a:rPr>
              <a:t>(USERENV,SERVICE_NAME=SYS$USERS); (USERENV,SESSION_USER=JILL); </a:t>
            </a:r>
          </a:p>
          <a:p>
            <a:r>
              <a:rPr lang="en-US" b="1" dirty="0" smtClean="0">
                <a:solidFill>
                  <a:prstClr val="white"/>
                </a:solidFill>
              </a:rPr>
              <a:t>(USERENV,HOST= dbhost.orapassion.com)</a:t>
            </a:r>
          </a:p>
        </p:txBody>
      </p:sp>
    </p:spTree>
    <p:extLst>
      <p:ext uri="{BB962C8B-B14F-4D97-AF65-F5344CB8AC3E}">
        <p14:creationId xmlns:p14="http://schemas.microsoft.com/office/powerpoint/2010/main" val="85925858"/>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lstStyle/>
          <a:p>
            <a:r>
              <a:rPr lang="en-US" dirty="0"/>
              <a:t>To disable auditing of application contexts, you should use the </a:t>
            </a:r>
            <a:r>
              <a:rPr lang="en-US" dirty="0">
                <a:solidFill>
                  <a:srgbClr val="FC971D"/>
                </a:solidFill>
              </a:rPr>
              <a:t>NOAUDIT</a:t>
            </a:r>
            <a:r>
              <a:rPr lang="en-US" dirty="0"/>
              <a:t> command:</a:t>
            </a:r>
          </a:p>
          <a:p>
            <a:endParaRPr lang="en-US" dirty="0"/>
          </a:p>
          <a:p>
            <a:endParaRPr lang="es-VE" dirty="0"/>
          </a:p>
        </p:txBody>
      </p:sp>
      <p:sp>
        <p:nvSpPr>
          <p:cNvPr id="3" name="Título 2"/>
          <p:cNvSpPr>
            <a:spLocks noGrp="1"/>
          </p:cNvSpPr>
          <p:nvPr>
            <p:ph type="title"/>
          </p:nvPr>
        </p:nvSpPr>
        <p:spPr/>
        <p:txBody>
          <a:bodyPr/>
          <a:lstStyle/>
          <a:p>
            <a:r>
              <a:rPr lang="es-VE" dirty="0" err="1"/>
              <a:t>Auditing</a:t>
            </a:r>
            <a:r>
              <a:rPr lang="es-VE" dirty="0"/>
              <a:t> </a:t>
            </a:r>
            <a:r>
              <a:rPr lang="es-VE" dirty="0" err="1"/>
              <a:t>application</a:t>
            </a:r>
            <a:r>
              <a:rPr lang="es-VE" dirty="0"/>
              <a:t> </a:t>
            </a:r>
            <a:r>
              <a:rPr lang="es-VE" dirty="0" err="1"/>
              <a:t>contexts</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solidFill>
                  <a:prstClr val="white"/>
                </a:solidFill>
              </a:rPr>
              <a:pPr/>
              <a:t>208</a:t>
            </a:fld>
            <a:endParaRPr lang="es-VE" dirty="0">
              <a:solidFill>
                <a:prstClr val="white"/>
              </a:solidFill>
            </a:endParaRPr>
          </a:p>
        </p:txBody>
      </p:sp>
      <p:sp>
        <p:nvSpPr>
          <p:cNvPr id="5" name="Rectángulo 4"/>
          <p:cNvSpPr/>
          <p:nvPr/>
        </p:nvSpPr>
        <p:spPr>
          <a:xfrm>
            <a:off x="1019175" y="2926080"/>
            <a:ext cx="10153650" cy="1591056"/>
          </a:xfrm>
          <a:prstGeom prst="rect">
            <a:avLst/>
          </a:prstGeom>
          <a:solidFill>
            <a:srgbClr val="F794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smtClean="0">
                <a:solidFill>
                  <a:prstClr val="white"/>
                </a:solidFill>
              </a:rPr>
              <a:t>SQL&gt; connect jack</a:t>
            </a:r>
          </a:p>
          <a:p>
            <a:endParaRPr lang="en-US" b="1" dirty="0" smtClean="0">
              <a:solidFill>
                <a:prstClr val="white"/>
              </a:solidFill>
            </a:endParaRPr>
          </a:p>
          <a:p>
            <a:endParaRPr lang="en-US" b="1" dirty="0" smtClean="0">
              <a:solidFill>
                <a:prstClr val="white"/>
              </a:solidFill>
            </a:endParaRPr>
          </a:p>
          <a:p>
            <a:r>
              <a:rPr lang="en-US" b="1" dirty="0" smtClean="0">
                <a:solidFill>
                  <a:prstClr val="white"/>
                </a:solidFill>
              </a:rPr>
              <a:t>SQL&gt; NOAUDIT CONTEXT NAMESPACE USERENV</a:t>
            </a:r>
          </a:p>
          <a:p>
            <a:r>
              <a:rPr lang="en-US" b="1" dirty="0" smtClean="0">
                <a:solidFill>
                  <a:prstClr val="white"/>
                </a:solidFill>
              </a:rPr>
              <a:t>ATTRIBUTES HOST BY </a:t>
            </a:r>
            <a:r>
              <a:rPr lang="en-US" b="1" dirty="0" err="1" smtClean="0">
                <a:solidFill>
                  <a:prstClr val="white"/>
                </a:solidFill>
              </a:rPr>
              <a:t>jill</a:t>
            </a:r>
            <a:r>
              <a:rPr lang="en-US" b="1" dirty="0" smtClean="0">
                <a:solidFill>
                  <a:prstClr val="white"/>
                </a:solidFill>
              </a:rPr>
              <a:t>;</a:t>
            </a:r>
          </a:p>
        </p:txBody>
      </p:sp>
    </p:spTree>
    <p:extLst>
      <p:ext uri="{BB962C8B-B14F-4D97-AF65-F5344CB8AC3E}">
        <p14:creationId xmlns:p14="http://schemas.microsoft.com/office/powerpoint/2010/main" val="4229708095"/>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lstStyle/>
          <a:p>
            <a:r>
              <a:rPr lang="en-US" dirty="0"/>
              <a:t>You can clean up audit data manually or by scheduling clean up job.</a:t>
            </a:r>
          </a:p>
          <a:p>
            <a:endParaRPr lang="en-US" dirty="0"/>
          </a:p>
          <a:p>
            <a:r>
              <a:rPr lang="en-US" dirty="0" smtClean="0"/>
              <a:t>You'll </a:t>
            </a:r>
            <a:r>
              <a:rPr lang="en-US" dirty="0"/>
              <a:t>need a user who has the </a:t>
            </a:r>
            <a:r>
              <a:rPr lang="en-US" dirty="0" err="1">
                <a:solidFill>
                  <a:srgbClr val="FC971D"/>
                </a:solidFill>
              </a:rPr>
              <a:t>audit_admin</a:t>
            </a:r>
            <a:r>
              <a:rPr lang="en-US" dirty="0">
                <a:solidFill>
                  <a:srgbClr val="FC971D"/>
                </a:solidFill>
              </a:rPr>
              <a:t> </a:t>
            </a:r>
            <a:r>
              <a:rPr lang="en-US" dirty="0"/>
              <a:t>role (for example, </a:t>
            </a:r>
            <a:r>
              <a:rPr lang="en-US" dirty="0">
                <a:solidFill>
                  <a:srgbClr val="FC971D"/>
                </a:solidFill>
              </a:rPr>
              <a:t>jack</a:t>
            </a:r>
            <a:r>
              <a:rPr lang="en-US" dirty="0"/>
              <a:t>).</a:t>
            </a:r>
          </a:p>
          <a:p>
            <a:endParaRPr lang="en-US" dirty="0"/>
          </a:p>
          <a:p>
            <a:endParaRPr lang="es-VE" dirty="0"/>
          </a:p>
        </p:txBody>
      </p:sp>
      <p:sp>
        <p:nvSpPr>
          <p:cNvPr id="3" name="Título 2"/>
          <p:cNvSpPr>
            <a:spLocks noGrp="1"/>
          </p:cNvSpPr>
          <p:nvPr>
            <p:ph type="title"/>
          </p:nvPr>
        </p:nvSpPr>
        <p:spPr/>
        <p:txBody>
          <a:bodyPr/>
          <a:lstStyle/>
          <a:p>
            <a:r>
              <a:rPr lang="es-VE" dirty="0" err="1"/>
              <a:t>Purging</a:t>
            </a:r>
            <a:r>
              <a:rPr lang="es-VE" dirty="0"/>
              <a:t> </a:t>
            </a:r>
            <a:r>
              <a:rPr lang="es-VE" dirty="0" err="1"/>
              <a:t>audit</a:t>
            </a:r>
            <a:r>
              <a:rPr lang="es-VE" dirty="0"/>
              <a:t> </a:t>
            </a:r>
            <a:r>
              <a:rPr lang="es-VE" dirty="0" err="1" smtClean="0"/>
              <a:t>trail</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solidFill>
                  <a:prstClr val="white"/>
                </a:solidFill>
              </a:rPr>
              <a:pPr/>
              <a:t>209</a:t>
            </a:fld>
            <a:endParaRPr lang="es-VE" dirty="0">
              <a:solidFill>
                <a:prstClr val="white"/>
              </a:solidFill>
            </a:endParaRPr>
          </a:p>
        </p:txBody>
      </p:sp>
    </p:spTree>
    <p:extLst>
      <p:ext uri="{BB962C8B-B14F-4D97-AF65-F5344CB8AC3E}">
        <p14:creationId xmlns:p14="http://schemas.microsoft.com/office/powerpoint/2010/main" val="32387949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What does Database Firewall do?</a:t>
            </a:r>
            <a:endParaRPr lang="en-US" dirty="0"/>
          </a:p>
          <a:p>
            <a:pPr lvl="1"/>
            <a:r>
              <a:rPr lang="en-US" dirty="0" smtClean="0"/>
              <a:t>Data from </a:t>
            </a:r>
            <a:r>
              <a:rPr lang="en-US" dirty="0"/>
              <a:t>Database Firewall is logged to the Audit Vault, </a:t>
            </a:r>
            <a:r>
              <a:rPr lang="en-US" dirty="0" smtClean="0"/>
              <a:t>providing </a:t>
            </a:r>
            <a:r>
              <a:rPr lang="en-US" dirty="0"/>
              <a:t>reports to span information observed on the network alongside audit information from the database, operating systems, and </a:t>
            </a:r>
            <a:r>
              <a:rPr lang="en-US" dirty="0" smtClean="0"/>
              <a:t>directories</a:t>
            </a:r>
          </a:p>
          <a:p>
            <a:pPr lvl="1"/>
            <a:r>
              <a:rPr lang="en-US" dirty="0"/>
              <a:t>In active monitoring mode, Database Firewall transparently intercepts SQL traffic coming from database clients acting as an application layer firewall, analyzes the security of the SQL payload in TCP packets before forwarding it on to the database</a:t>
            </a:r>
            <a:endParaRPr lang="en-US" dirty="0" smtClean="0"/>
          </a:p>
        </p:txBody>
      </p:sp>
      <p:sp>
        <p:nvSpPr>
          <p:cNvPr id="3" name="Title 2"/>
          <p:cNvSpPr>
            <a:spLocks noGrp="1"/>
          </p:cNvSpPr>
          <p:nvPr>
            <p:ph type="title"/>
          </p:nvPr>
        </p:nvSpPr>
        <p:spPr/>
        <p:txBody>
          <a:bodyPr/>
          <a:lstStyle/>
          <a:p>
            <a:r>
              <a:rPr lang="en-US" dirty="0" smtClean="0"/>
              <a:t>Database Firewall</a:t>
            </a:r>
            <a:endParaRPr lang="en-US" dirty="0"/>
          </a:p>
        </p:txBody>
      </p:sp>
      <p:sp>
        <p:nvSpPr>
          <p:cNvPr id="4" name="Slide Number Placeholder 3"/>
          <p:cNvSpPr>
            <a:spLocks noGrp="1"/>
          </p:cNvSpPr>
          <p:nvPr>
            <p:ph type="sldNum" sz="quarter" idx="12"/>
          </p:nvPr>
        </p:nvSpPr>
        <p:spPr/>
        <p:txBody>
          <a:bodyPr/>
          <a:lstStyle/>
          <a:p>
            <a:fld id="{5C6DB8CB-8B72-460F-B4E4-6A15EEC341A1}" type="slidenum">
              <a:rPr lang="es-VE" smtClean="0"/>
              <a:pPr/>
              <a:t>21</a:t>
            </a:fld>
            <a:endParaRPr lang="es-VE" dirty="0"/>
          </a:p>
        </p:txBody>
      </p:sp>
    </p:spTree>
    <p:extLst>
      <p:ext uri="{BB962C8B-B14F-4D97-AF65-F5344CB8AC3E}">
        <p14:creationId xmlns:p14="http://schemas.microsoft.com/office/powerpoint/2010/main" val="996837539"/>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lstStyle/>
          <a:p>
            <a:r>
              <a:rPr lang="en-US" dirty="0"/>
              <a:t>By default, </a:t>
            </a:r>
            <a:r>
              <a:rPr lang="en-US" dirty="0">
                <a:solidFill>
                  <a:srgbClr val="FC971D"/>
                </a:solidFill>
              </a:rPr>
              <a:t>USE_LAST_ARCH_TIMESTAMP</a:t>
            </a:r>
            <a:r>
              <a:rPr lang="en-US" dirty="0"/>
              <a:t> is set to </a:t>
            </a:r>
            <a:r>
              <a:rPr lang="en-US" dirty="0">
                <a:solidFill>
                  <a:srgbClr val="FC971D"/>
                </a:solidFill>
              </a:rPr>
              <a:t>TRUE</a:t>
            </a:r>
            <a:r>
              <a:rPr lang="en-US" dirty="0"/>
              <a:t>. </a:t>
            </a:r>
            <a:endParaRPr lang="en-US" dirty="0" smtClean="0"/>
          </a:p>
          <a:p>
            <a:endParaRPr lang="en-US" dirty="0"/>
          </a:p>
          <a:p>
            <a:r>
              <a:rPr lang="en-US" dirty="0" smtClean="0"/>
              <a:t>It </a:t>
            </a:r>
            <a:r>
              <a:rPr lang="en-US" dirty="0"/>
              <a:t>means that only records created before that time will be deleted. </a:t>
            </a:r>
            <a:endParaRPr lang="en-US" dirty="0" smtClean="0"/>
          </a:p>
          <a:p>
            <a:endParaRPr lang="en-US" dirty="0"/>
          </a:p>
          <a:p>
            <a:r>
              <a:rPr lang="en-US" dirty="0" smtClean="0"/>
              <a:t>If </a:t>
            </a:r>
            <a:r>
              <a:rPr lang="en-US" dirty="0"/>
              <a:t>you set that parameter to FALSE, all records will be deleted. </a:t>
            </a:r>
          </a:p>
          <a:p>
            <a:endParaRPr lang="es-VE" dirty="0"/>
          </a:p>
        </p:txBody>
      </p:sp>
      <p:sp>
        <p:nvSpPr>
          <p:cNvPr id="3" name="Título 2"/>
          <p:cNvSpPr>
            <a:spLocks noGrp="1"/>
          </p:cNvSpPr>
          <p:nvPr>
            <p:ph type="title"/>
          </p:nvPr>
        </p:nvSpPr>
        <p:spPr/>
        <p:txBody>
          <a:bodyPr/>
          <a:lstStyle/>
          <a:p>
            <a:r>
              <a:rPr lang="es-VE" dirty="0" err="1"/>
              <a:t>Purging</a:t>
            </a:r>
            <a:r>
              <a:rPr lang="es-VE" dirty="0"/>
              <a:t> </a:t>
            </a:r>
            <a:r>
              <a:rPr lang="es-VE" dirty="0" err="1"/>
              <a:t>audit</a:t>
            </a:r>
            <a:r>
              <a:rPr lang="es-VE" dirty="0"/>
              <a:t> </a:t>
            </a:r>
            <a:r>
              <a:rPr lang="es-VE" dirty="0" err="1"/>
              <a:t>trail</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solidFill>
                  <a:prstClr val="white"/>
                </a:solidFill>
              </a:rPr>
              <a:pPr/>
              <a:t>210</a:t>
            </a:fld>
            <a:endParaRPr lang="es-VE" dirty="0">
              <a:solidFill>
                <a:prstClr val="white"/>
              </a:solidFill>
            </a:endParaRPr>
          </a:p>
        </p:txBody>
      </p:sp>
    </p:spTree>
    <p:extLst>
      <p:ext uri="{BB962C8B-B14F-4D97-AF65-F5344CB8AC3E}">
        <p14:creationId xmlns:p14="http://schemas.microsoft.com/office/powerpoint/2010/main" val="1928799720"/>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lstStyle/>
          <a:p>
            <a:r>
              <a:rPr lang="es-VE" dirty="0"/>
              <a:t>In </a:t>
            </a:r>
            <a:r>
              <a:rPr lang="es-VE" dirty="0" err="1"/>
              <a:t>multitenant</a:t>
            </a:r>
            <a:r>
              <a:rPr lang="es-VE" dirty="0"/>
              <a:t> </a:t>
            </a:r>
            <a:r>
              <a:rPr lang="es-VE" dirty="0" err="1"/>
              <a:t>environment</a:t>
            </a:r>
            <a:r>
              <a:rPr lang="es-VE" dirty="0"/>
              <a:t>, use </a:t>
            </a:r>
            <a:r>
              <a:rPr lang="es-VE" dirty="0">
                <a:solidFill>
                  <a:srgbClr val="FC971D"/>
                </a:solidFill>
              </a:rPr>
              <a:t>CONTAINER</a:t>
            </a:r>
            <a:r>
              <a:rPr lang="es-VE" dirty="0"/>
              <a:t> </a:t>
            </a:r>
            <a:r>
              <a:rPr lang="es-VE" dirty="0" err="1"/>
              <a:t>clause</a:t>
            </a:r>
            <a:r>
              <a:rPr lang="es-VE" dirty="0"/>
              <a:t> as </a:t>
            </a:r>
            <a:r>
              <a:rPr lang="es-VE" dirty="0" err="1"/>
              <a:t>well</a:t>
            </a:r>
            <a:r>
              <a:rPr lang="es-VE" dirty="0"/>
              <a:t> (</a:t>
            </a:r>
            <a:r>
              <a:rPr lang="es-VE" dirty="0">
                <a:solidFill>
                  <a:srgbClr val="FC971D"/>
                </a:solidFill>
              </a:rPr>
              <a:t>CONTAINER =&gt; DBMS_AUDIT_MGMT.CONTAINER_CURRENT </a:t>
            </a:r>
            <a:r>
              <a:rPr lang="es-VE" dirty="0" err="1"/>
              <a:t>or</a:t>
            </a:r>
            <a:r>
              <a:rPr lang="es-VE" dirty="0"/>
              <a:t> </a:t>
            </a:r>
            <a:r>
              <a:rPr lang="es-VE" dirty="0">
                <a:solidFill>
                  <a:srgbClr val="FC971D"/>
                </a:solidFill>
              </a:rPr>
              <a:t>DBMS_AUDIT_MGMT.CONTAINER_ALL</a:t>
            </a:r>
            <a:r>
              <a:rPr lang="es-VE" dirty="0"/>
              <a:t>).</a:t>
            </a:r>
          </a:p>
          <a:p>
            <a:endParaRPr lang="es-VE" dirty="0"/>
          </a:p>
          <a:p>
            <a:endParaRPr lang="es-VE" dirty="0"/>
          </a:p>
        </p:txBody>
      </p:sp>
      <p:sp>
        <p:nvSpPr>
          <p:cNvPr id="3" name="Título 2"/>
          <p:cNvSpPr>
            <a:spLocks noGrp="1"/>
          </p:cNvSpPr>
          <p:nvPr>
            <p:ph type="title"/>
          </p:nvPr>
        </p:nvSpPr>
        <p:spPr/>
        <p:txBody>
          <a:bodyPr/>
          <a:lstStyle/>
          <a:p>
            <a:r>
              <a:rPr lang="es-VE" dirty="0" err="1"/>
              <a:t>Purging</a:t>
            </a:r>
            <a:r>
              <a:rPr lang="es-VE" dirty="0"/>
              <a:t> </a:t>
            </a:r>
            <a:r>
              <a:rPr lang="es-VE" dirty="0" err="1"/>
              <a:t>audit</a:t>
            </a:r>
            <a:r>
              <a:rPr lang="es-VE" dirty="0"/>
              <a:t> </a:t>
            </a:r>
            <a:r>
              <a:rPr lang="es-VE" dirty="0" err="1"/>
              <a:t>trail</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solidFill>
                  <a:prstClr val="white"/>
                </a:solidFill>
              </a:rPr>
              <a:pPr/>
              <a:t>211</a:t>
            </a:fld>
            <a:endParaRPr lang="es-VE" dirty="0">
              <a:solidFill>
                <a:prstClr val="white"/>
              </a:solidFill>
            </a:endParaRPr>
          </a:p>
        </p:txBody>
      </p:sp>
    </p:spTree>
    <p:extLst>
      <p:ext uri="{BB962C8B-B14F-4D97-AF65-F5344CB8AC3E}">
        <p14:creationId xmlns:p14="http://schemas.microsoft.com/office/powerpoint/2010/main" val="959914896"/>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lstStyle/>
          <a:p>
            <a:r>
              <a:rPr lang="en-US" dirty="0" smtClean="0"/>
              <a:t>You </a:t>
            </a:r>
            <a:r>
              <a:rPr lang="en-US" dirty="0"/>
              <a:t>will learn to disable and drop audit policies</a:t>
            </a:r>
            <a:r>
              <a:rPr lang="en-US" dirty="0" smtClean="0"/>
              <a:t>.</a:t>
            </a:r>
          </a:p>
          <a:p>
            <a:endParaRPr lang="en-US" dirty="0"/>
          </a:p>
          <a:p>
            <a:r>
              <a:rPr lang="en-US" dirty="0" smtClean="0"/>
              <a:t>You'll </a:t>
            </a:r>
            <a:r>
              <a:rPr lang="en-US" dirty="0"/>
              <a:t>need an enabled unified audit policy (for example, </a:t>
            </a:r>
            <a:r>
              <a:rPr lang="en-US" dirty="0" err="1">
                <a:solidFill>
                  <a:srgbClr val="FC971D"/>
                </a:solidFill>
              </a:rPr>
              <a:t>oe_policy</a:t>
            </a:r>
            <a:r>
              <a:rPr lang="en-US" dirty="0"/>
              <a:t>) and a user who has the </a:t>
            </a:r>
            <a:r>
              <a:rPr lang="en-US" dirty="0" err="1">
                <a:solidFill>
                  <a:srgbClr val="FC971D"/>
                </a:solidFill>
              </a:rPr>
              <a:t>audit_admin</a:t>
            </a:r>
            <a:r>
              <a:rPr lang="en-US" dirty="0">
                <a:solidFill>
                  <a:srgbClr val="FC971D"/>
                </a:solidFill>
              </a:rPr>
              <a:t> </a:t>
            </a:r>
            <a:r>
              <a:rPr lang="en-US" dirty="0"/>
              <a:t>role (for example, </a:t>
            </a:r>
            <a:r>
              <a:rPr lang="en-US" dirty="0">
                <a:solidFill>
                  <a:srgbClr val="FC971D"/>
                </a:solidFill>
              </a:rPr>
              <a:t>jack</a:t>
            </a:r>
            <a:r>
              <a:rPr lang="en-US" dirty="0"/>
              <a:t>).</a:t>
            </a:r>
          </a:p>
          <a:p>
            <a:endParaRPr lang="en-US" dirty="0"/>
          </a:p>
          <a:p>
            <a:endParaRPr lang="en-US" dirty="0"/>
          </a:p>
          <a:p>
            <a:endParaRPr lang="en-US" dirty="0"/>
          </a:p>
          <a:p>
            <a:endParaRPr lang="es-VE" dirty="0"/>
          </a:p>
        </p:txBody>
      </p:sp>
      <p:sp>
        <p:nvSpPr>
          <p:cNvPr id="3" name="Título 2"/>
          <p:cNvSpPr>
            <a:spLocks noGrp="1"/>
          </p:cNvSpPr>
          <p:nvPr>
            <p:ph type="title"/>
          </p:nvPr>
        </p:nvSpPr>
        <p:spPr/>
        <p:txBody>
          <a:bodyPr/>
          <a:lstStyle/>
          <a:p>
            <a:r>
              <a:rPr lang="en-US" dirty="0"/>
              <a:t>Disabling and dropping audit </a:t>
            </a:r>
            <a:r>
              <a:rPr lang="en-US" dirty="0" smtClean="0"/>
              <a:t>policies</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solidFill>
                  <a:prstClr val="white"/>
                </a:solidFill>
              </a:rPr>
              <a:pPr/>
              <a:t>212</a:t>
            </a:fld>
            <a:endParaRPr lang="es-VE" dirty="0">
              <a:solidFill>
                <a:prstClr val="white"/>
              </a:solidFill>
            </a:endParaRPr>
          </a:p>
        </p:txBody>
      </p:sp>
    </p:spTree>
    <p:extLst>
      <p:ext uri="{BB962C8B-B14F-4D97-AF65-F5344CB8AC3E}">
        <p14:creationId xmlns:p14="http://schemas.microsoft.com/office/powerpoint/2010/main" val="2826729641"/>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lstStyle/>
          <a:p>
            <a:r>
              <a:rPr lang="en-US" dirty="0" smtClean="0"/>
              <a:t>Check </a:t>
            </a:r>
            <a:r>
              <a:rPr lang="en-US" dirty="0"/>
              <a:t>that the audit policy </a:t>
            </a:r>
            <a:r>
              <a:rPr lang="en-US" dirty="0" err="1">
                <a:solidFill>
                  <a:srgbClr val="FC971D"/>
                </a:solidFill>
              </a:rPr>
              <a:t>oe_policy</a:t>
            </a:r>
            <a:r>
              <a:rPr lang="en-US" dirty="0">
                <a:solidFill>
                  <a:srgbClr val="FC971D"/>
                </a:solidFill>
              </a:rPr>
              <a:t> </a:t>
            </a:r>
            <a:r>
              <a:rPr lang="en-US" dirty="0"/>
              <a:t>is enabled. </a:t>
            </a:r>
            <a:endParaRPr lang="en-US" dirty="0" smtClean="0"/>
          </a:p>
          <a:p>
            <a:endParaRPr lang="en-US" dirty="0"/>
          </a:p>
          <a:p>
            <a:r>
              <a:rPr lang="en-US" dirty="0" smtClean="0"/>
              <a:t>Disable </a:t>
            </a:r>
            <a:r>
              <a:rPr lang="en-US" dirty="0"/>
              <a:t>it</a:t>
            </a:r>
            <a:r>
              <a:rPr lang="en-US" dirty="0" smtClean="0"/>
              <a:t>.</a:t>
            </a:r>
          </a:p>
          <a:p>
            <a:endParaRPr lang="en-US" dirty="0"/>
          </a:p>
          <a:p>
            <a:r>
              <a:rPr lang="en-US" dirty="0"/>
              <a:t>To be able to drop audit policy, you have to disable it first. </a:t>
            </a:r>
            <a:endParaRPr lang="en-US" dirty="0" smtClean="0"/>
          </a:p>
          <a:p>
            <a:endParaRPr lang="en-US" dirty="0"/>
          </a:p>
          <a:p>
            <a:r>
              <a:rPr lang="en-US" dirty="0" smtClean="0"/>
              <a:t>Drop </a:t>
            </a:r>
            <a:r>
              <a:rPr lang="en-US" dirty="0"/>
              <a:t>the audit policy </a:t>
            </a:r>
            <a:r>
              <a:rPr lang="en-US" dirty="0" err="1">
                <a:solidFill>
                  <a:srgbClr val="FC971D"/>
                </a:solidFill>
              </a:rPr>
              <a:t>oe_policy</a:t>
            </a:r>
            <a:r>
              <a:rPr lang="en-US" dirty="0"/>
              <a:t>.</a:t>
            </a:r>
          </a:p>
          <a:p>
            <a:endParaRPr lang="en-US" dirty="0"/>
          </a:p>
          <a:p>
            <a:endParaRPr lang="es-VE" dirty="0"/>
          </a:p>
        </p:txBody>
      </p:sp>
      <p:sp>
        <p:nvSpPr>
          <p:cNvPr id="3" name="Título 2"/>
          <p:cNvSpPr>
            <a:spLocks noGrp="1"/>
          </p:cNvSpPr>
          <p:nvPr>
            <p:ph type="title"/>
          </p:nvPr>
        </p:nvSpPr>
        <p:spPr/>
        <p:txBody>
          <a:bodyPr/>
          <a:lstStyle/>
          <a:p>
            <a:r>
              <a:rPr lang="en-US" dirty="0"/>
              <a:t>Disabling and dropping audit policies</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solidFill>
                  <a:prstClr val="white"/>
                </a:solidFill>
              </a:rPr>
              <a:pPr/>
              <a:t>213</a:t>
            </a:fld>
            <a:endParaRPr lang="es-VE" dirty="0">
              <a:solidFill>
                <a:prstClr val="white"/>
              </a:solidFill>
            </a:endParaRPr>
          </a:p>
        </p:txBody>
      </p:sp>
    </p:spTree>
    <p:extLst>
      <p:ext uri="{BB962C8B-B14F-4D97-AF65-F5344CB8AC3E}">
        <p14:creationId xmlns:p14="http://schemas.microsoft.com/office/powerpoint/2010/main" val="818871683"/>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texto 3"/>
          <p:cNvSpPr>
            <a:spLocks noGrp="1"/>
          </p:cNvSpPr>
          <p:nvPr>
            <p:ph type="body" sz="quarter" idx="10"/>
          </p:nvPr>
        </p:nvSpPr>
        <p:spPr>
          <a:xfrm>
            <a:off x="5072163" y="4018613"/>
            <a:ext cx="7119837" cy="914400"/>
          </a:xfrm>
        </p:spPr>
        <p:txBody>
          <a:bodyPr anchor="ctr">
            <a:noAutofit/>
          </a:bodyPr>
          <a:lstStyle/>
          <a:p>
            <a:pPr algn="ctr"/>
            <a:r>
              <a:rPr lang="en-US" sz="4000" dirty="0" smtClean="0"/>
              <a:t>Oracle Database 12c Detective Controls</a:t>
            </a:r>
            <a:endParaRPr lang="en-US" sz="4000" dirty="0"/>
          </a:p>
        </p:txBody>
      </p:sp>
      <p:sp>
        <p:nvSpPr>
          <p:cNvPr id="5" name="Marcador de texto 4"/>
          <p:cNvSpPr>
            <a:spLocks noGrp="1"/>
          </p:cNvSpPr>
          <p:nvPr>
            <p:ph type="body" sz="quarter" idx="11"/>
          </p:nvPr>
        </p:nvSpPr>
        <p:spPr>
          <a:xfrm>
            <a:off x="5229226" y="4933013"/>
            <a:ext cx="6962774" cy="914400"/>
          </a:xfrm>
        </p:spPr>
        <p:txBody>
          <a:bodyPr anchor="ctr">
            <a:normAutofit/>
          </a:bodyPr>
          <a:lstStyle/>
          <a:p>
            <a:r>
              <a:rPr lang="es-VE" sz="4000" i="1" dirty="0" err="1"/>
              <a:t>Database</a:t>
            </a:r>
            <a:r>
              <a:rPr lang="es-VE" sz="4000" i="1" dirty="0"/>
              <a:t> </a:t>
            </a:r>
            <a:r>
              <a:rPr lang="es-VE" sz="4000" i="1" dirty="0" err="1"/>
              <a:t>Vault</a:t>
            </a:r>
            <a:endParaRPr lang="es-VE" sz="4000" i="1" dirty="0"/>
          </a:p>
        </p:txBody>
      </p:sp>
    </p:spTree>
    <p:extLst>
      <p:ext uri="{BB962C8B-B14F-4D97-AF65-F5344CB8AC3E}">
        <p14:creationId xmlns:p14="http://schemas.microsoft.com/office/powerpoint/2010/main" val="1385034657"/>
      </p:ext>
    </p:extLst>
  </p:cSld>
  <p:clrMapOvr>
    <a:masterClrMapping/>
  </p:clrMapOvr>
  <p:timing>
    <p:tnLst>
      <p:par>
        <p:cT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381000" y="1365904"/>
            <a:ext cx="11456894" cy="4351338"/>
          </a:xfrm>
        </p:spPr>
        <p:txBody>
          <a:bodyPr>
            <a:noAutofit/>
          </a:bodyPr>
          <a:lstStyle/>
          <a:p>
            <a:pPr marL="0" indent="0">
              <a:buNone/>
            </a:pPr>
            <a:r>
              <a:rPr lang="en-US" sz="2400" b="1" dirty="0" smtClean="0"/>
              <a:t>We </a:t>
            </a:r>
            <a:r>
              <a:rPr lang="en-US" sz="2400" b="1" dirty="0"/>
              <a:t>will cover the following tasks</a:t>
            </a:r>
            <a:r>
              <a:rPr lang="en-US" sz="2400" b="1" dirty="0" smtClean="0"/>
              <a:t>:</a:t>
            </a:r>
            <a:endParaRPr lang="en-US" sz="2400" dirty="0"/>
          </a:p>
          <a:p>
            <a:r>
              <a:rPr lang="en-US" sz="2400" dirty="0">
                <a:hlinkClick r:id="rId2" action="ppaction://hlinksldjump"/>
              </a:rPr>
              <a:t>Registering Database Vault</a:t>
            </a:r>
            <a:endParaRPr lang="en-US" sz="2400" dirty="0"/>
          </a:p>
          <a:p>
            <a:r>
              <a:rPr lang="en-US" sz="2400" dirty="0">
                <a:hlinkClick r:id="rId3" action="ppaction://hlinksldjump"/>
              </a:rPr>
              <a:t>Preventing users from exercising system privileges on schema objects</a:t>
            </a:r>
            <a:endParaRPr lang="en-US" sz="2400" dirty="0"/>
          </a:p>
          <a:p>
            <a:r>
              <a:rPr lang="en-US" sz="2400" dirty="0">
                <a:hlinkClick r:id="rId4" action="ppaction://hlinksldjump"/>
              </a:rPr>
              <a:t>Securing roles</a:t>
            </a:r>
            <a:endParaRPr lang="en-US" sz="2400" dirty="0"/>
          </a:p>
          <a:p>
            <a:r>
              <a:rPr lang="en-US" sz="2400" dirty="0">
                <a:hlinkClick r:id="rId5" action="ppaction://hlinksldjump"/>
              </a:rPr>
              <a:t>Preventing users from executing a specific command on a specific object</a:t>
            </a:r>
            <a:endParaRPr lang="en-US" sz="2400" dirty="0"/>
          </a:p>
          <a:p>
            <a:r>
              <a:rPr lang="en-US" sz="2400" dirty="0">
                <a:hlinkClick r:id="rId6" action="ppaction://hlinksldjump"/>
              </a:rPr>
              <a:t>Creating a rule set</a:t>
            </a:r>
            <a:endParaRPr lang="en-US" sz="2400" dirty="0"/>
          </a:p>
          <a:p>
            <a:r>
              <a:rPr lang="en-US" sz="2400" dirty="0">
                <a:hlinkClick r:id="rId7" action="ppaction://hlinksldjump"/>
              </a:rPr>
              <a:t>Creating a secure application </a:t>
            </a:r>
            <a:r>
              <a:rPr lang="en-US" sz="2400" dirty="0" smtClean="0">
                <a:hlinkClick r:id="rId7" action="ppaction://hlinksldjump"/>
              </a:rPr>
              <a:t>role</a:t>
            </a:r>
            <a:endParaRPr lang="en-US" sz="2400" dirty="0" smtClean="0"/>
          </a:p>
          <a:p>
            <a:r>
              <a:rPr lang="es-VE" sz="2400" dirty="0" err="1">
                <a:hlinkClick r:id="rId8" action="ppaction://hlinksldjump"/>
              </a:rPr>
              <a:t>Using</a:t>
            </a:r>
            <a:r>
              <a:rPr lang="es-VE" sz="2400" dirty="0">
                <a:hlinkClick r:id="rId8" action="ppaction://hlinksldjump"/>
              </a:rPr>
              <a:t> </a:t>
            </a:r>
            <a:r>
              <a:rPr lang="es-VE" sz="2400" dirty="0" err="1">
                <a:hlinkClick r:id="rId8" action="ppaction://hlinksldjump"/>
              </a:rPr>
              <a:t>Database</a:t>
            </a:r>
            <a:r>
              <a:rPr lang="es-VE" sz="2400" dirty="0">
                <a:hlinkClick r:id="rId8" action="ppaction://hlinksldjump"/>
              </a:rPr>
              <a:t> </a:t>
            </a:r>
            <a:r>
              <a:rPr lang="es-VE" sz="2400" dirty="0" err="1">
                <a:hlinkClick r:id="rId8" action="ppaction://hlinksldjump"/>
              </a:rPr>
              <a:t>Vault</a:t>
            </a:r>
            <a:r>
              <a:rPr lang="es-VE" sz="2400" dirty="0">
                <a:hlinkClick r:id="rId8" action="ppaction://hlinksldjump"/>
              </a:rPr>
              <a:t> to </a:t>
            </a:r>
            <a:r>
              <a:rPr lang="es-VE" sz="2400" dirty="0" err="1">
                <a:hlinkClick r:id="rId8" action="ppaction://hlinksldjump"/>
              </a:rPr>
              <a:t>implement</a:t>
            </a:r>
            <a:r>
              <a:rPr lang="es-VE" sz="2400" dirty="0">
                <a:hlinkClick r:id="rId8" action="ppaction://hlinksldjump"/>
              </a:rPr>
              <a:t> </a:t>
            </a:r>
            <a:r>
              <a:rPr lang="es-VE" sz="2400" dirty="0" err="1">
                <a:hlinkClick r:id="rId8" action="ppaction://hlinksldjump"/>
              </a:rPr>
              <a:t>that</a:t>
            </a:r>
            <a:r>
              <a:rPr lang="es-VE" sz="2400" dirty="0">
                <a:hlinkClick r:id="rId8" action="ppaction://hlinksldjump"/>
              </a:rPr>
              <a:t> </a:t>
            </a:r>
            <a:r>
              <a:rPr lang="es-VE" sz="2400" dirty="0" err="1">
                <a:hlinkClick r:id="rId8" action="ppaction://hlinksldjump"/>
              </a:rPr>
              <a:t>administrators</a:t>
            </a:r>
            <a:r>
              <a:rPr lang="es-VE" sz="2400" dirty="0">
                <a:hlinkClick r:id="rId8" action="ppaction://hlinksldjump"/>
              </a:rPr>
              <a:t> </a:t>
            </a:r>
            <a:r>
              <a:rPr lang="es-VE" sz="2400" dirty="0" err="1">
                <a:hlinkClick r:id="rId8" action="ppaction://hlinksldjump"/>
              </a:rPr>
              <a:t>cannot</a:t>
            </a:r>
            <a:r>
              <a:rPr lang="es-VE" sz="2400" dirty="0">
                <a:hlinkClick r:id="rId8" action="ppaction://hlinksldjump"/>
              </a:rPr>
              <a:t> </a:t>
            </a:r>
            <a:r>
              <a:rPr lang="es-VE" sz="2400" dirty="0" err="1">
                <a:hlinkClick r:id="rId8" action="ppaction://hlinksldjump"/>
              </a:rPr>
              <a:t>view</a:t>
            </a:r>
            <a:r>
              <a:rPr lang="es-VE" sz="2400" dirty="0">
                <a:hlinkClick r:id="rId8" action="ppaction://hlinksldjump"/>
              </a:rPr>
              <a:t> data</a:t>
            </a:r>
            <a:endParaRPr lang="es-VE" sz="2400" dirty="0"/>
          </a:p>
          <a:p>
            <a:r>
              <a:rPr lang="es-VE" sz="2400" dirty="0" err="1">
                <a:hlinkClick r:id="rId9" action="ppaction://hlinksldjump"/>
              </a:rPr>
              <a:t>Running</a:t>
            </a:r>
            <a:r>
              <a:rPr lang="es-VE" sz="2400" dirty="0">
                <a:hlinkClick r:id="rId9" action="ppaction://hlinksldjump"/>
              </a:rPr>
              <a:t> Oracle </a:t>
            </a:r>
            <a:r>
              <a:rPr lang="es-VE" sz="2400" dirty="0" err="1">
                <a:hlinkClick r:id="rId9" action="ppaction://hlinksldjump"/>
              </a:rPr>
              <a:t>Database</a:t>
            </a:r>
            <a:r>
              <a:rPr lang="es-VE" sz="2400" dirty="0">
                <a:hlinkClick r:id="rId9" action="ppaction://hlinksldjump"/>
              </a:rPr>
              <a:t> </a:t>
            </a:r>
            <a:r>
              <a:rPr lang="es-VE" sz="2400" dirty="0" err="1">
                <a:hlinkClick r:id="rId9" action="ppaction://hlinksldjump"/>
              </a:rPr>
              <a:t>Vault</a:t>
            </a:r>
            <a:r>
              <a:rPr lang="es-VE" sz="2400" dirty="0">
                <a:hlinkClick r:id="rId9" action="ppaction://hlinksldjump"/>
              </a:rPr>
              <a:t> </a:t>
            </a:r>
            <a:r>
              <a:rPr lang="es-VE" sz="2400" dirty="0" err="1">
                <a:hlinkClick r:id="rId9" action="ppaction://hlinksldjump"/>
              </a:rPr>
              <a:t>reports</a:t>
            </a:r>
            <a:endParaRPr lang="es-VE" sz="2400" dirty="0"/>
          </a:p>
          <a:p>
            <a:r>
              <a:rPr lang="es-VE" sz="2400" dirty="0" err="1">
                <a:hlinkClick r:id="rId10" action="ppaction://hlinksldjump"/>
              </a:rPr>
              <a:t>Disabling</a:t>
            </a:r>
            <a:r>
              <a:rPr lang="es-VE" sz="2400" dirty="0">
                <a:hlinkClick r:id="rId10" action="ppaction://hlinksldjump"/>
              </a:rPr>
              <a:t> </a:t>
            </a:r>
            <a:r>
              <a:rPr lang="es-VE" sz="2400" dirty="0" err="1">
                <a:hlinkClick r:id="rId10" action="ppaction://hlinksldjump"/>
              </a:rPr>
              <a:t>Database</a:t>
            </a:r>
            <a:r>
              <a:rPr lang="es-VE" sz="2400" dirty="0">
                <a:hlinkClick r:id="rId10" action="ppaction://hlinksldjump"/>
              </a:rPr>
              <a:t> </a:t>
            </a:r>
            <a:r>
              <a:rPr lang="es-VE" sz="2400" dirty="0" err="1">
                <a:hlinkClick r:id="rId10" action="ppaction://hlinksldjump"/>
              </a:rPr>
              <a:t>Vault</a:t>
            </a:r>
            <a:endParaRPr lang="es-VE" sz="2400" dirty="0"/>
          </a:p>
          <a:p>
            <a:r>
              <a:rPr lang="es-VE" sz="2400" dirty="0">
                <a:hlinkClick r:id="rId11" action="ppaction://hlinksldjump"/>
              </a:rPr>
              <a:t>Re-</a:t>
            </a:r>
            <a:r>
              <a:rPr lang="es-VE" sz="2400" dirty="0" err="1">
                <a:hlinkClick r:id="rId11" action="ppaction://hlinksldjump"/>
              </a:rPr>
              <a:t>enabling</a:t>
            </a:r>
            <a:r>
              <a:rPr lang="es-VE" sz="2400" dirty="0">
                <a:hlinkClick r:id="rId11" action="ppaction://hlinksldjump"/>
              </a:rPr>
              <a:t> </a:t>
            </a:r>
            <a:r>
              <a:rPr lang="es-VE" sz="2400" dirty="0" err="1">
                <a:hlinkClick r:id="rId11" action="ppaction://hlinksldjump"/>
              </a:rPr>
              <a:t>Database</a:t>
            </a:r>
            <a:r>
              <a:rPr lang="es-VE" sz="2400" dirty="0">
                <a:hlinkClick r:id="rId11" action="ppaction://hlinksldjump"/>
              </a:rPr>
              <a:t> </a:t>
            </a:r>
            <a:r>
              <a:rPr lang="es-VE" sz="2400" dirty="0" err="1" smtClean="0">
                <a:hlinkClick r:id="rId11" action="ppaction://hlinksldjump"/>
              </a:rPr>
              <a:t>Vault</a:t>
            </a:r>
            <a:endParaRPr lang="en-US" sz="2400" dirty="0"/>
          </a:p>
          <a:p>
            <a:endParaRPr lang="en-US" sz="2400" dirty="0"/>
          </a:p>
          <a:p>
            <a:pPr marL="0" indent="0">
              <a:buNone/>
            </a:pPr>
            <a:endParaRPr lang="es-VE" sz="2200"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solidFill>
                  <a:prstClr val="white"/>
                </a:solidFill>
              </a:rPr>
              <a:pPr/>
              <a:t>215</a:t>
            </a:fld>
            <a:endParaRPr lang="es-VE">
              <a:solidFill>
                <a:prstClr val="white"/>
              </a:solidFill>
            </a:endParaRPr>
          </a:p>
        </p:txBody>
      </p:sp>
      <p:sp>
        <p:nvSpPr>
          <p:cNvPr id="7" name="Título 2"/>
          <p:cNvSpPr>
            <a:spLocks noGrp="1"/>
          </p:cNvSpPr>
          <p:nvPr>
            <p:ph type="title"/>
          </p:nvPr>
        </p:nvSpPr>
        <p:spPr>
          <a:xfrm>
            <a:off x="1522343" y="393801"/>
            <a:ext cx="10848977" cy="655430"/>
          </a:xfrm>
        </p:spPr>
        <p:txBody>
          <a:bodyPr/>
          <a:lstStyle/>
          <a:p>
            <a:r>
              <a:rPr lang="es-VE" dirty="0" err="1" smtClean="0"/>
              <a:t>Introduction</a:t>
            </a:r>
            <a:endParaRPr lang="es-VE" dirty="0"/>
          </a:p>
        </p:txBody>
      </p:sp>
    </p:spTree>
    <p:extLst>
      <p:ext uri="{BB962C8B-B14F-4D97-AF65-F5344CB8AC3E}">
        <p14:creationId xmlns:p14="http://schemas.microsoft.com/office/powerpoint/2010/main" val="1702230366"/>
      </p:ext>
    </p:extLst>
  </p:cSld>
  <p:clrMapOvr>
    <a:masterClrMapping/>
  </p:clrMapOvr>
  <p:timing>
    <p:tnLst>
      <p:par>
        <p:cT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lstStyle/>
          <a:p>
            <a:r>
              <a:rPr lang="en-US" dirty="0" smtClean="0"/>
              <a:t>You </a:t>
            </a:r>
            <a:r>
              <a:rPr lang="en-US" dirty="0"/>
              <a:t>are going to learn to create and appropriately use realms, rules, rule sets, command rules, factors, and secure application roles. </a:t>
            </a:r>
            <a:endParaRPr lang="en-US" dirty="0" smtClean="0"/>
          </a:p>
          <a:p>
            <a:endParaRPr lang="en-US" dirty="0"/>
          </a:p>
        </p:txBody>
      </p:sp>
      <p:sp>
        <p:nvSpPr>
          <p:cNvPr id="3" name="Título 2"/>
          <p:cNvSpPr>
            <a:spLocks noGrp="1"/>
          </p:cNvSpPr>
          <p:nvPr>
            <p:ph type="title"/>
          </p:nvPr>
        </p:nvSpPr>
        <p:spPr/>
        <p:txBody>
          <a:bodyPr/>
          <a:lstStyle/>
          <a:p>
            <a:r>
              <a:rPr lang="es-VE" dirty="0" err="1"/>
              <a:t>Introduction</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solidFill>
                  <a:prstClr val="white"/>
                </a:solidFill>
              </a:rPr>
              <a:pPr/>
              <a:t>216</a:t>
            </a:fld>
            <a:endParaRPr lang="es-VE" dirty="0">
              <a:solidFill>
                <a:prstClr val="white"/>
              </a:solidFill>
            </a:endParaRPr>
          </a:p>
        </p:txBody>
      </p:sp>
    </p:spTree>
    <p:extLst>
      <p:ext uri="{BB962C8B-B14F-4D97-AF65-F5344CB8AC3E}">
        <p14:creationId xmlns:p14="http://schemas.microsoft.com/office/powerpoint/2010/main" val="608616028"/>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lstStyle/>
          <a:p>
            <a:r>
              <a:rPr lang="en-US" dirty="0" smtClean="0"/>
              <a:t>We </a:t>
            </a:r>
            <a:r>
              <a:rPr lang="en-US" dirty="0"/>
              <a:t>assume that database is up and running, and each user has at least </a:t>
            </a:r>
            <a:r>
              <a:rPr lang="es-VE" dirty="0" err="1">
                <a:solidFill>
                  <a:srgbClr val="F7941D"/>
                </a:solidFill>
              </a:rPr>
              <a:t>create</a:t>
            </a:r>
            <a:r>
              <a:rPr lang="es-VE" dirty="0">
                <a:solidFill>
                  <a:srgbClr val="F7941D"/>
                </a:solidFill>
              </a:rPr>
              <a:t> </a:t>
            </a:r>
            <a:r>
              <a:rPr lang="es-VE" dirty="0" err="1" smtClean="0">
                <a:solidFill>
                  <a:srgbClr val="F7941D"/>
                </a:solidFill>
              </a:rPr>
              <a:t>session</a:t>
            </a:r>
            <a:r>
              <a:rPr lang="es-VE" dirty="0" smtClean="0">
                <a:solidFill>
                  <a:srgbClr val="F7941D"/>
                </a:solidFill>
              </a:rPr>
              <a:t> </a:t>
            </a:r>
            <a:r>
              <a:rPr lang="en-US" dirty="0" smtClean="0"/>
              <a:t>a </a:t>
            </a:r>
            <a:r>
              <a:rPr lang="en-US" dirty="0"/>
              <a:t>privilege. </a:t>
            </a:r>
            <a:endParaRPr lang="en-US" dirty="0" smtClean="0"/>
          </a:p>
          <a:p>
            <a:endParaRPr lang="en-US" dirty="0"/>
          </a:p>
          <a:p>
            <a:r>
              <a:rPr lang="en-US" dirty="0" smtClean="0"/>
              <a:t>Also</a:t>
            </a:r>
            <a:r>
              <a:rPr lang="en-US" dirty="0"/>
              <a:t>, you will use Oracle Enterprise Manager Cloud Control 12c</a:t>
            </a:r>
            <a:r>
              <a:rPr lang="en-US" dirty="0" smtClean="0"/>
              <a:t>.</a:t>
            </a:r>
          </a:p>
          <a:p>
            <a:endParaRPr lang="en-US" dirty="0"/>
          </a:p>
          <a:p>
            <a:r>
              <a:rPr lang="en-US" dirty="0" smtClean="0"/>
              <a:t>A </a:t>
            </a:r>
            <a:r>
              <a:rPr lang="en-US" dirty="0" smtClean="0">
                <a:solidFill>
                  <a:srgbClr val="F7941D"/>
                </a:solidFill>
              </a:rPr>
              <a:t>SYS</a:t>
            </a:r>
            <a:r>
              <a:rPr lang="en-US" dirty="0" smtClean="0"/>
              <a:t> </a:t>
            </a:r>
            <a:r>
              <a:rPr lang="en-US" dirty="0"/>
              <a:t> user, because he is the most powerful user, will be used to test that security is correctly enforced (even for him).</a:t>
            </a:r>
            <a:endParaRPr lang="es-VE" dirty="0"/>
          </a:p>
        </p:txBody>
      </p:sp>
      <p:sp>
        <p:nvSpPr>
          <p:cNvPr id="3" name="Título 2"/>
          <p:cNvSpPr>
            <a:spLocks noGrp="1"/>
          </p:cNvSpPr>
          <p:nvPr>
            <p:ph type="title"/>
          </p:nvPr>
        </p:nvSpPr>
        <p:spPr/>
        <p:txBody>
          <a:bodyPr/>
          <a:lstStyle/>
          <a:p>
            <a:r>
              <a:rPr lang="es-VE" dirty="0" err="1"/>
              <a:t>Introduction</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solidFill>
                  <a:prstClr val="white"/>
                </a:solidFill>
              </a:rPr>
              <a:pPr/>
              <a:t>217</a:t>
            </a:fld>
            <a:endParaRPr lang="es-VE" dirty="0">
              <a:solidFill>
                <a:prstClr val="white"/>
              </a:solidFill>
            </a:endParaRPr>
          </a:p>
        </p:txBody>
      </p:sp>
    </p:spTree>
    <p:extLst>
      <p:ext uri="{BB962C8B-B14F-4D97-AF65-F5344CB8AC3E}">
        <p14:creationId xmlns:p14="http://schemas.microsoft.com/office/powerpoint/2010/main" val="325557090"/>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lstStyle/>
          <a:p>
            <a:pPr marL="0" indent="0">
              <a:buNone/>
            </a:pPr>
            <a:r>
              <a:rPr lang="es-VE" dirty="0"/>
              <a:t>In Oracle </a:t>
            </a:r>
            <a:r>
              <a:rPr lang="es-VE" dirty="0" err="1"/>
              <a:t>Database</a:t>
            </a:r>
            <a:r>
              <a:rPr lang="es-VE" dirty="0"/>
              <a:t> 12c </a:t>
            </a:r>
            <a:r>
              <a:rPr lang="es-VE" dirty="0" err="1"/>
              <a:t>process</a:t>
            </a:r>
            <a:r>
              <a:rPr lang="es-VE" dirty="0"/>
              <a:t> of </a:t>
            </a:r>
            <a:r>
              <a:rPr lang="es-VE" dirty="0" err="1"/>
              <a:t>configuring</a:t>
            </a:r>
            <a:r>
              <a:rPr lang="es-VE" dirty="0"/>
              <a:t> and </a:t>
            </a:r>
            <a:r>
              <a:rPr lang="es-VE" dirty="0" err="1"/>
              <a:t>enabling</a:t>
            </a:r>
            <a:r>
              <a:rPr lang="es-VE" dirty="0"/>
              <a:t> </a:t>
            </a:r>
            <a:r>
              <a:rPr lang="es-VE" dirty="0" err="1"/>
              <a:t>Database</a:t>
            </a:r>
            <a:r>
              <a:rPr lang="es-VE" dirty="0"/>
              <a:t> </a:t>
            </a:r>
            <a:r>
              <a:rPr lang="es-VE" dirty="0" err="1"/>
              <a:t>Vault</a:t>
            </a:r>
            <a:r>
              <a:rPr lang="es-VE" dirty="0"/>
              <a:t> </a:t>
            </a:r>
            <a:r>
              <a:rPr lang="es-VE" dirty="0" err="1"/>
              <a:t>is</a:t>
            </a:r>
            <a:r>
              <a:rPr lang="es-VE" dirty="0"/>
              <a:t> </a:t>
            </a:r>
            <a:r>
              <a:rPr lang="es-VE" dirty="0" err="1"/>
              <a:t>different</a:t>
            </a:r>
            <a:r>
              <a:rPr lang="es-VE" dirty="0"/>
              <a:t> </a:t>
            </a:r>
            <a:r>
              <a:rPr lang="es-VE" dirty="0" err="1"/>
              <a:t>than</a:t>
            </a:r>
            <a:r>
              <a:rPr lang="es-VE" dirty="0"/>
              <a:t> in Oracle </a:t>
            </a:r>
            <a:r>
              <a:rPr lang="es-VE" dirty="0" err="1"/>
              <a:t>Database</a:t>
            </a:r>
            <a:r>
              <a:rPr lang="es-VE" dirty="0"/>
              <a:t> 11g. </a:t>
            </a:r>
            <a:endParaRPr lang="es-VE" dirty="0" smtClean="0"/>
          </a:p>
          <a:p>
            <a:pPr marL="0" indent="0">
              <a:buNone/>
            </a:pPr>
            <a:endParaRPr lang="es-VE" dirty="0"/>
          </a:p>
          <a:p>
            <a:pPr marL="0" indent="0">
              <a:buNone/>
            </a:pPr>
            <a:r>
              <a:rPr lang="es-VE" dirty="0" err="1" smtClean="0"/>
              <a:t>You</a:t>
            </a:r>
            <a:r>
              <a:rPr lang="es-VE" dirty="0" smtClean="0"/>
              <a:t> </a:t>
            </a:r>
            <a:r>
              <a:rPr lang="es-VE" dirty="0" err="1"/>
              <a:t>will</a:t>
            </a:r>
            <a:r>
              <a:rPr lang="es-VE" dirty="0"/>
              <a:t> </a:t>
            </a:r>
            <a:r>
              <a:rPr lang="es-VE" dirty="0" err="1"/>
              <a:t>learn</a:t>
            </a:r>
            <a:r>
              <a:rPr lang="es-VE" dirty="0"/>
              <a:t> to </a:t>
            </a:r>
            <a:r>
              <a:rPr lang="es-VE" dirty="0" err="1"/>
              <a:t>register</a:t>
            </a:r>
            <a:r>
              <a:rPr lang="es-VE" dirty="0"/>
              <a:t> Oracle </a:t>
            </a:r>
            <a:r>
              <a:rPr lang="es-VE" dirty="0" err="1"/>
              <a:t>Database</a:t>
            </a:r>
            <a:r>
              <a:rPr lang="es-VE" dirty="0"/>
              <a:t> </a:t>
            </a:r>
            <a:r>
              <a:rPr lang="es-VE" dirty="0" err="1"/>
              <a:t>Vault</a:t>
            </a:r>
            <a:r>
              <a:rPr lang="es-VE" dirty="0"/>
              <a:t> in </a:t>
            </a:r>
            <a:r>
              <a:rPr lang="es-VE" dirty="0" err="1"/>
              <a:t>multitenant</a:t>
            </a:r>
            <a:r>
              <a:rPr lang="es-VE" dirty="0"/>
              <a:t> </a:t>
            </a:r>
            <a:r>
              <a:rPr lang="es-VE" dirty="0" err="1"/>
              <a:t>environment</a:t>
            </a:r>
            <a:r>
              <a:rPr lang="es-VE" dirty="0"/>
              <a:t> in </a:t>
            </a:r>
            <a:r>
              <a:rPr lang="es-VE" dirty="0" err="1"/>
              <a:t>two</a:t>
            </a:r>
            <a:r>
              <a:rPr lang="es-VE" dirty="0"/>
              <a:t> </a:t>
            </a:r>
            <a:r>
              <a:rPr lang="es-VE" dirty="0" err="1"/>
              <a:t>situations</a:t>
            </a:r>
            <a:r>
              <a:rPr lang="es-VE" dirty="0" smtClean="0"/>
              <a:t>:</a:t>
            </a:r>
          </a:p>
          <a:p>
            <a:endParaRPr lang="es-VE" dirty="0"/>
          </a:p>
          <a:p>
            <a:r>
              <a:rPr lang="es-VE" dirty="0" err="1"/>
              <a:t>When</a:t>
            </a:r>
            <a:r>
              <a:rPr lang="es-VE" dirty="0"/>
              <a:t> Oracle </a:t>
            </a:r>
            <a:r>
              <a:rPr lang="es-VE" dirty="0" err="1"/>
              <a:t>Database</a:t>
            </a:r>
            <a:r>
              <a:rPr lang="es-VE" dirty="0"/>
              <a:t> 12c </a:t>
            </a:r>
            <a:r>
              <a:rPr lang="es-VE" dirty="0" err="1"/>
              <a:t>is</a:t>
            </a:r>
            <a:r>
              <a:rPr lang="es-VE" dirty="0"/>
              <a:t> </a:t>
            </a:r>
            <a:r>
              <a:rPr lang="es-VE" dirty="0" err="1"/>
              <a:t>already</a:t>
            </a:r>
            <a:r>
              <a:rPr lang="es-VE" dirty="0"/>
              <a:t> </a:t>
            </a:r>
            <a:r>
              <a:rPr lang="es-VE" dirty="0" err="1"/>
              <a:t>installed</a:t>
            </a:r>
            <a:endParaRPr lang="es-VE" dirty="0"/>
          </a:p>
          <a:p>
            <a:r>
              <a:rPr lang="es-VE" dirty="0" err="1"/>
              <a:t>During</a:t>
            </a:r>
            <a:r>
              <a:rPr lang="es-VE" dirty="0"/>
              <a:t> </a:t>
            </a:r>
            <a:r>
              <a:rPr lang="es-VE" dirty="0" err="1"/>
              <a:t>the</a:t>
            </a:r>
            <a:r>
              <a:rPr lang="es-VE" dirty="0"/>
              <a:t> </a:t>
            </a:r>
            <a:r>
              <a:rPr lang="es-VE" dirty="0" err="1"/>
              <a:t>installation</a:t>
            </a:r>
            <a:r>
              <a:rPr lang="es-VE" dirty="0"/>
              <a:t> of Oracle </a:t>
            </a:r>
            <a:r>
              <a:rPr lang="es-VE" dirty="0" err="1"/>
              <a:t>Database</a:t>
            </a:r>
            <a:r>
              <a:rPr lang="es-VE" dirty="0"/>
              <a:t> 12c</a:t>
            </a:r>
          </a:p>
          <a:p>
            <a:endParaRPr lang="es-VE" dirty="0"/>
          </a:p>
        </p:txBody>
      </p:sp>
      <p:sp>
        <p:nvSpPr>
          <p:cNvPr id="3" name="Título 2"/>
          <p:cNvSpPr>
            <a:spLocks noGrp="1"/>
          </p:cNvSpPr>
          <p:nvPr>
            <p:ph type="title"/>
          </p:nvPr>
        </p:nvSpPr>
        <p:spPr/>
        <p:txBody>
          <a:bodyPr/>
          <a:lstStyle/>
          <a:p>
            <a:r>
              <a:rPr lang="es-VE" dirty="0" err="1"/>
              <a:t>Registering</a:t>
            </a:r>
            <a:r>
              <a:rPr lang="es-VE" dirty="0"/>
              <a:t> </a:t>
            </a:r>
            <a:r>
              <a:rPr lang="es-VE" dirty="0" err="1"/>
              <a:t>Database</a:t>
            </a:r>
            <a:r>
              <a:rPr lang="es-VE" dirty="0"/>
              <a:t> </a:t>
            </a:r>
            <a:r>
              <a:rPr lang="es-VE" dirty="0" err="1"/>
              <a:t>Vault</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solidFill>
                  <a:prstClr val="white"/>
                </a:solidFill>
              </a:rPr>
              <a:pPr/>
              <a:t>218</a:t>
            </a:fld>
            <a:endParaRPr lang="es-VE" dirty="0">
              <a:solidFill>
                <a:prstClr val="white"/>
              </a:solidFill>
            </a:endParaRPr>
          </a:p>
        </p:txBody>
      </p:sp>
    </p:spTree>
    <p:extLst>
      <p:ext uri="{BB962C8B-B14F-4D97-AF65-F5344CB8AC3E}">
        <p14:creationId xmlns:p14="http://schemas.microsoft.com/office/powerpoint/2010/main" val="1144449237"/>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lstStyle/>
          <a:p>
            <a:r>
              <a:rPr lang="en-US" dirty="0" smtClean="0"/>
              <a:t>You'll </a:t>
            </a:r>
            <a:r>
              <a:rPr lang="en-US" dirty="0"/>
              <a:t>need an existing common user who has a privilege to create users and grant </a:t>
            </a:r>
            <a:r>
              <a:rPr lang="es-VE" dirty="0"/>
              <a:t> </a:t>
            </a:r>
            <a:r>
              <a:rPr lang="es-VE" dirty="0" err="1">
                <a:solidFill>
                  <a:srgbClr val="F7941D"/>
                </a:solidFill>
              </a:rPr>
              <a:t>create</a:t>
            </a:r>
            <a:r>
              <a:rPr lang="es-VE" dirty="0">
                <a:solidFill>
                  <a:srgbClr val="F7941D"/>
                </a:solidFill>
              </a:rPr>
              <a:t> </a:t>
            </a:r>
            <a:r>
              <a:rPr lang="es-VE" dirty="0" err="1" smtClean="0">
                <a:solidFill>
                  <a:srgbClr val="F7941D"/>
                </a:solidFill>
              </a:rPr>
              <a:t>session</a:t>
            </a:r>
            <a:r>
              <a:rPr lang="es-VE" dirty="0" smtClean="0">
                <a:solidFill>
                  <a:srgbClr val="F7941D"/>
                </a:solidFill>
              </a:rPr>
              <a:t> </a:t>
            </a:r>
            <a:r>
              <a:rPr lang="es-VE" dirty="0" smtClean="0"/>
              <a:t>and set </a:t>
            </a:r>
            <a:r>
              <a:rPr lang="es-VE" dirty="0" err="1" smtClean="0"/>
              <a:t>container</a:t>
            </a:r>
            <a:r>
              <a:rPr lang="es-VE" dirty="0" smtClean="0"/>
              <a:t> </a:t>
            </a:r>
            <a:r>
              <a:rPr lang="es-VE" dirty="0" err="1"/>
              <a:t>privileges</a:t>
            </a:r>
            <a:r>
              <a:rPr lang="es-VE" dirty="0"/>
              <a:t> (</a:t>
            </a:r>
            <a:r>
              <a:rPr lang="es-VE" dirty="0" err="1"/>
              <a:t>for</a:t>
            </a:r>
            <a:r>
              <a:rPr lang="es-VE" dirty="0"/>
              <a:t> </a:t>
            </a:r>
            <a:r>
              <a:rPr lang="es-VE" dirty="0" err="1"/>
              <a:t>example</a:t>
            </a:r>
            <a:r>
              <a:rPr lang="es-VE" dirty="0"/>
              <a:t>,  </a:t>
            </a:r>
            <a:r>
              <a:rPr lang="es-VE" dirty="0">
                <a:solidFill>
                  <a:srgbClr val="F7941D"/>
                </a:solidFill>
              </a:rPr>
              <a:t>c##</a:t>
            </a:r>
            <a:r>
              <a:rPr lang="es-VE" dirty="0" smtClean="0">
                <a:solidFill>
                  <a:srgbClr val="F7941D"/>
                </a:solidFill>
              </a:rPr>
              <a:t>maja</a:t>
            </a:r>
            <a:r>
              <a:rPr lang="es-VE" dirty="0" smtClean="0"/>
              <a:t>).</a:t>
            </a:r>
            <a:endParaRPr lang="es-VE" dirty="0"/>
          </a:p>
        </p:txBody>
      </p:sp>
      <p:sp>
        <p:nvSpPr>
          <p:cNvPr id="3" name="Título 2"/>
          <p:cNvSpPr>
            <a:spLocks noGrp="1"/>
          </p:cNvSpPr>
          <p:nvPr>
            <p:ph type="title"/>
          </p:nvPr>
        </p:nvSpPr>
        <p:spPr/>
        <p:txBody>
          <a:bodyPr/>
          <a:lstStyle/>
          <a:p>
            <a:r>
              <a:rPr lang="es-VE" dirty="0" err="1"/>
              <a:t>Registering</a:t>
            </a:r>
            <a:r>
              <a:rPr lang="es-VE" dirty="0"/>
              <a:t> </a:t>
            </a:r>
            <a:r>
              <a:rPr lang="es-VE" dirty="0" err="1"/>
              <a:t>Database</a:t>
            </a:r>
            <a:r>
              <a:rPr lang="es-VE" dirty="0"/>
              <a:t> </a:t>
            </a:r>
            <a:r>
              <a:rPr lang="es-VE" dirty="0" err="1"/>
              <a:t>Vault</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solidFill>
                  <a:prstClr val="white"/>
                </a:solidFill>
              </a:rPr>
              <a:pPr/>
              <a:t>219</a:t>
            </a:fld>
            <a:endParaRPr lang="es-VE" dirty="0">
              <a:solidFill>
                <a:prstClr val="white"/>
              </a:solidFill>
            </a:endParaRPr>
          </a:p>
        </p:txBody>
      </p:sp>
    </p:spTree>
    <p:extLst>
      <p:ext uri="{BB962C8B-B14F-4D97-AF65-F5344CB8AC3E}">
        <p14:creationId xmlns:p14="http://schemas.microsoft.com/office/powerpoint/2010/main" val="18947837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How does Database Firewall work?</a:t>
            </a:r>
          </a:p>
          <a:p>
            <a:r>
              <a:rPr lang="en-US" dirty="0"/>
              <a:t>White List </a:t>
            </a:r>
            <a:r>
              <a:rPr lang="en-US" dirty="0" smtClean="0"/>
              <a:t>Policy</a:t>
            </a:r>
          </a:p>
          <a:p>
            <a:pPr lvl="1"/>
            <a:r>
              <a:rPr lang="en-US" dirty="0"/>
              <a:t>E</a:t>
            </a:r>
            <a:r>
              <a:rPr lang="en-US" dirty="0" smtClean="0"/>
              <a:t>nforces </a:t>
            </a:r>
            <a:r>
              <a:rPr lang="en-US" dirty="0"/>
              <a:t>security using a set of approved SQL statements along with the conditions under which they were executed including the username, IP address, time of day, and program </a:t>
            </a:r>
            <a:r>
              <a:rPr lang="en-US" dirty="0" smtClean="0"/>
              <a:t>name</a:t>
            </a:r>
          </a:p>
          <a:p>
            <a:pPr lvl="1"/>
            <a:r>
              <a:rPr lang="en-US" dirty="0"/>
              <a:t>C</a:t>
            </a:r>
            <a:r>
              <a:rPr lang="en-US" dirty="0" smtClean="0"/>
              <a:t>ompares </a:t>
            </a:r>
            <a:r>
              <a:rPr lang="en-US" dirty="0"/>
              <a:t>SQL traffic with the approved white list and then based upon the policy, it chooses to alert, substitute, or block the SQL statement</a:t>
            </a:r>
          </a:p>
        </p:txBody>
      </p:sp>
      <p:sp>
        <p:nvSpPr>
          <p:cNvPr id="3" name="Title 2"/>
          <p:cNvSpPr>
            <a:spLocks noGrp="1"/>
          </p:cNvSpPr>
          <p:nvPr>
            <p:ph type="title"/>
          </p:nvPr>
        </p:nvSpPr>
        <p:spPr/>
        <p:txBody>
          <a:bodyPr/>
          <a:lstStyle/>
          <a:p>
            <a:r>
              <a:rPr lang="en-US" dirty="0" smtClean="0"/>
              <a:t>Database Firewall</a:t>
            </a:r>
            <a:endParaRPr lang="en-US" dirty="0"/>
          </a:p>
        </p:txBody>
      </p:sp>
      <p:sp>
        <p:nvSpPr>
          <p:cNvPr id="4" name="Slide Number Placeholder 3"/>
          <p:cNvSpPr>
            <a:spLocks noGrp="1"/>
          </p:cNvSpPr>
          <p:nvPr>
            <p:ph type="sldNum" sz="quarter" idx="12"/>
          </p:nvPr>
        </p:nvSpPr>
        <p:spPr/>
        <p:txBody>
          <a:bodyPr/>
          <a:lstStyle/>
          <a:p>
            <a:fld id="{5C6DB8CB-8B72-460F-B4E4-6A15EEC341A1}" type="slidenum">
              <a:rPr lang="es-VE" smtClean="0"/>
              <a:pPr/>
              <a:t>22</a:t>
            </a:fld>
            <a:endParaRPr lang="es-VE" dirty="0"/>
          </a:p>
        </p:txBody>
      </p:sp>
    </p:spTree>
    <p:extLst>
      <p:ext uri="{BB962C8B-B14F-4D97-AF65-F5344CB8AC3E}">
        <p14:creationId xmlns:p14="http://schemas.microsoft.com/office/powerpoint/2010/main" val="2083541143"/>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lstStyle/>
          <a:p>
            <a:r>
              <a:rPr lang="en-US" dirty="0"/>
              <a:t>After you register Oracle Database Vault with Oracle Database 12c, there are number of changes in the Oracle Database. </a:t>
            </a:r>
            <a:endParaRPr lang="en-US" dirty="0" smtClean="0"/>
          </a:p>
          <a:p>
            <a:endParaRPr lang="en-US" dirty="0"/>
          </a:p>
          <a:p>
            <a:r>
              <a:rPr lang="en-US" dirty="0" smtClean="0"/>
              <a:t>Some </a:t>
            </a:r>
            <a:r>
              <a:rPr lang="en-US" dirty="0"/>
              <a:t>database parameters change values, separation of duties is enabled by revoking privileges from some roles and by creating new users.</a:t>
            </a:r>
            <a:endParaRPr lang="es-VE" dirty="0"/>
          </a:p>
        </p:txBody>
      </p:sp>
      <p:sp>
        <p:nvSpPr>
          <p:cNvPr id="3" name="Título 2"/>
          <p:cNvSpPr>
            <a:spLocks noGrp="1"/>
          </p:cNvSpPr>
          <p:nvPr>
            <p:ph type="title"/>
          </p:nvPr>
        </p:nvSpPr>
        <p:spPr/>
        <p:txBody>
          <a:bodyPr/>
          <a:lstStyle/>
          <a:p>
            <a:r>
              <a:rPr lang="es-VE" dirty="0" err="1"/>
              <a:t>Registering</a:t>
            </a:r>
            <a:r>
              <a:rPr lang="es-VE" dirty="0"/>
              <a:t> </a:t>
            </a:r>
            <a:r>
              <a:rPr lang="es-VE" dirty="0" err="1"/>
              <a:t>Database</a:t>
            </a:r>
            <a:r>
              <a:rPr lang="es-VE" dirty="0"/>
              <a:t> </a:t>
            </a:r>
            <a:r>
              <a:rPr lang="es-VE" dirty="0" err="1"/>
              <a:t>Vault</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solidFill>
                  <a:prstClr val="white"/>
                </a:solidFill>
              </a:rPr>
              <a:pPr/>
              <a:t>220</a:t>
            </a:fld>
            <a:endParaRPr lang="es-VE" dirty="0">
              <a:solidFill>
                <a:prstClr val="white"/>
              </a:solidFill>
            </a:endParaRPr>
          </a:p>
        </p:txBody>
      </p:sp>
    </p:spTree>
    <p:extLst>
      <p:ext uri="{BB962C8B-B14F-4D97-AF65-F5344CB8AC3E}">
        <p14:creationId xmlns:p14="http://schemas.microsoft.com/office/powerpoint/2010/main" val="595098326"/>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a:xfrm>
            <a:off x="331303" y="1504949"/>
            <a:ext cx="11516139" cy="4981644"/>
          </a:xfrm>
        </p:spPr>
        <p:txBody>
          <a:bodyPr>
            <a:normAutofit/>
          </a:bodyPr>
          <a:lstStyle/>
          <a:p>
            <a:r>
              <a:rPr lang="en-US" dirty="0"/>
              <a:t>You use </a:t>
            </a:r>
            <a:r>
              <a:rPr lang="en-US" b="1" dirty="0"/>
              <a:t>Database Configuration Assistant</a:t>
            </a:r>
            <a:r>
              <a:rPr lang="en-US" dirty="0"/>
              <a:t> (</a:t>
            </a:r>
            <a:r>
              <a:rPr lang="en-US" b="1" dirty="0"/>
              <a:t>DBCA</a:t>
            </a:r>
            <a:r>
              <a:rPr lang="en-US" dirty="0"/>
              <a:t>) when you configure Database Vault during the database </a:t>
            </a:r>
            <a:r>
              <a:rPr lang="en-US" dirty="0" smtClean="0"/>
              <a:t>installation.</a:t>
            </a:r>
          </a:p>
          <a:p>
            <a:endParaRPr lang="en-US" dirty="0"/>
          </a:p>
          <a:p>
            <a:r>
              <a:rPr lang="en-US" dirty="0" smtClean="0"/>
              <a:t>When </a:t>
            </a:r>
            <a:r>
              <a:rPr lang="en-US" dirty="0"/>
              <a:t>you get to </a:t>
            </a:r>
            <a:r>
              <a:rPr lang="en-US" b="1" dirty="0" smtClean="0"/>
              <a:t>Database Options</a:t>
            </a:r>
            <a:r>
              <a:rPr lang="en-US" dirty="0" smtClean="0"/>
              <a:t>, </a:t>
            </a:r>
            <a:r>
              <a:rPr lang="en-US" dirty="0"/>
              <a:t>click on tab </a:t>
            </a:r>
            <a:r>
              <a:rPr lang="en-US" b="1" dirty="0"/>
              <a:t>Database Vault &amp; Label Security</a:t>
            </a:r>
            <a:r>
              <a:rPr lang="en-US" dirty="0"/>
              <a:t>. </a:t>
            </a:r>
            <a:endParaRPr lang="en-US" dirty="0" smtClean="0"/>
          </a:p>
          <a:p>
            <a:endParaRPr lang="en-US" dirty="0"/>
          </a:p>
          <a:p>
            <a:r>
              <a:rPr lang="en-US" dirty="0" smtClean="0"/>
              <a:t>Select </a:t>
            </a:r>
            <a:r>
              <a:rPr lang="en-US" dirty="0"/>
              <a:t>both available checkboxes and fill out text fields to create users: </a:t>
            </a:r>
            <a:r>
              <a:rPr lang="en-US" b="1" dirty="0"/>
              <a:t>Database Vault Owner</a:t>
            </a:r>
            <a:r>
              <a:rPr lang="en-US" dirty="0"/>
              <a:t> and </a:t>
            </a:r>
            <a:r>
              <a:rPr lang="en-US" b="1" dirty="0"/>
              <a:t>Account </a:t>
            </a:r>
            <a:r>
              <a:rPr lang="en-US" b="1" dirty="0" smtClean="0"/>
              <a:t>Manager</a:t>
            </a:r>
            <a:r>
              <a:rPr lang="en-US" dirty="0" smtClean="0"/>
              <a:t>. </a:t>
            </a:r>
          </a:p>
        </p:txBody>
      </p:sp>
      <p:sp>
        <p:nvSpPr>
          <p:cNvPr id="3" name="Título 2"/>
          <p:cNvSpPr>
            <a:spLocks noGrp="1"/>
          </p:cNvSpPr>
          <p:nvPr>
            <p:ph type="title"/>
          </p:nvPr>
        </p:nvSpPr>
        <p:spPr/>
        <p:txBody>
          <a:bodyPr/>
          <a:lstStyle/>
          <a:p>
            <a:r>
              <a:rPr lang="es-VE" dirty="0" err="1"/>
              <a:t>Registering</a:t>
            </a:r>
            <a:r>
              <a:rPr lang="es-VE" dirty="0"/>
              <a:t> </a:t>
            </a:r>
            <a:r>
              <a:rPr lang="es-VE" dirty="0" err="1"/>
              <a:t>Database</a:t>
            </a:r>
            <a:r>
              <a:rPr lang="es-VE" dirty="0"/>
              <a:t> </a:t>
            </a:r>
            <a:r>
              <a:rPr lang="es-VE" dirty="0" err="1"/>
              <a:t>Vault</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solidFill>
                  <a:prstClr val="white"/>
                </a:solidFill>
              </a:rPr>
              <a:pPr/>
              <a:t>221</a:t>
            </a:fld>
            <a:endParaRPr lang="es-VE" dirty="0">
              <a:solidFill>
                <a:prstClr val="white"/>
              </a:solidFill>
            </a:endParaRPr>
          </a:p>
        </p:txBody>
      </p:sp>
    </p:spTree>
    <p:extLst>
      <p:ext uri="{BB962C8B-B14F-4D97-AF65-F5344CB8AC3E}">
        <p14:creationId xmlns:p14="http://schemas.microsoft.com/office/powerpoint/2010/main" val="986221003"/>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rotWithShape="1">
          <a:blip r:embed="rId2"/>
          <a:srcRect l="5674" t="38780" r="56423" b="11070"/>
          <a:stretch/>
        </p:blipFill>
        <p:spPr>
          <a:xfrm>
            <a:off x="3086561" y="2014252"/>
            <a:ext cx="5945853" cy="4425043"/>
          </a:xfrm>
          <a:prstGeom prst="rect">
            <a:avLst/>
          </a:prstGeom>
          <a:ln>
            <a:solidFill>
              <a:srgbClr val="FC971D"/>
            </a:solidFill>
          </a:ln>
          <a:effectLst>
            <a:outerShdw blurRad="50800" dist="38100" dir="2700000" algn="tl" rotWithShape="0">
              <a:prstClr val="black">
                <a:alpha val="40000"/>
              </a:prstClr>
            </a:outerShdw>
          </a:effectLst>
        </p:spPr>
      </p:pic>
      <p:sp>
        <p:nvSpPr>
          <p:cNvPr id="10" name="Marcador de contenido 9"/>
          <p:cNvSpPr>
            <a:spLocks noGrp="1"/>
          </p:cNvSpPr>
          <p:nvPr>
            <p:ph idx="1"/>
          </p:nvPr>
        </p:nvSpPr>
        <p:spPr/>
        <p:txBody>
          <a:bodyPr/>
          <a:lstStyle/>
          <a:p>
            <a:r>
              <a:rPr lang="en-US" dirty="0" smtClean="0"/>
              <a:t>Using </a:t>
            </a:r>
            <a:r>
              <a:rPr lang="en-US" dirty="0"/>
              <a:t>DBCA to register</a:t>
            </a:r>
          </a:p>
          <a:p>
            <a:endParaRPr lang="es-VE" dirty="0"/>
          </a:p>
        </p:txBody>
      </p:sp>
      <p:sp>
        <p:nvSpPr>
          <p:cNvPr id="3" name="Título 2"/>
          <p:cNvSpPr>
            <a:spLocks noGrp="1"/>
          </p:cNvSpPr>
          <p:nvPr>
            <p:ph type="title"/>
          </p:nvPr>
        </p:nvSpPr>
        <p:spPr/>
        <p:txBody>
          <a:bodyPr/>
          <a:lstStyle/>
          <a:p>
            <a:r>
              <a:rPr lang="es-VE" smtClean="0"/>
              <a:t>Registering Database Vault</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solidFill>
                  <a:prstClr val="white"/>
                </a:solidFill>
              </a:rPr>
              <a:pPr/>
              <a:t>222</a:t>
            </a:fld>
            <a:endParaRPr lang="es-VE" dirty="0">
              <a:solidFill>
                <a:prstClr val="white"/>
              </a:solidFill>
            </a:endParaRPr>
          </a:p>
        </p:txBody>
      </p:sp>
    </p:spTree>
    <p:extLst>
      <p:ext uri="{BB962C8B-B14F-4D97-AF65-F5344CB8AC3E}">
        <p14:creationId xmlns:p14="http://schemas.microsoft.com/office/powerpoint/2010/main" val="762259884"/>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a:xfrm>
            <a:off x="331303" y="1504950"/>
            <a:ext cx="11516139" cy="4832788"/>
          </a:xfrm>
        </p:spPr>
        <p:txBody>
          <a:bodyPr>
            <a:normAutofit lnSpcReduction="10000"/>
          </a:bodyPr>
          <a:lstStyle/>
          <a:p>
            <a:r>
              <a:rPr lang="en-US" dirty="0" smtClean="0"/>
              <a:t>To </a:t>
            </a:r>
            <a:r>
              <a:rPr lang="en-US" dirty="0"/>
              <a:t>prevent users to exercise system privileges (such as </a:t>
            </a:r>
            <a:r>
              <a:rPr lang="es-VE" dirty="0" err="1">
                <a:solidFill>
                  <a:srgbClr val="F7941D"/>
                </a:solidFill>
              </a:rPr>
              <a:t>select</a:t>
            </a:r>
            <a:r>
              <a:rPr lang="es-VE" dirty="0">
                <a:solidFill>
                  <a:srgbClr val="F7941D"/>
                </a:solidFill>
              </a:rPr>
              <a:t> </a:t>
            </a:r>
            <a:r>
              <a:rPr lang="es-VE" dirty="0" err="1">
                <a:solidFill>
                  <a:srgbClr val="F7941D"/>
                </a:solidFill>
              </a:rPr>
              <a:t>any</a:t>
            </a:r>
            <a:r>
              <a:rPr lang="es-VE" dirty="0">
                <a:solidFill>
                  <a:srgbClr val="F7941D"/>
                </a:solidFill>
              </a:rPr>
              <a:t> </a:t>
            </a:r>
            <a:r>
              <a:rPr lang="es-VE" dirty="0" err="1" smtClean="0">
                <a:solidFill>
                  <a:srgbClr val="F7941D"/>
                </a:solidFill>
              </a:rPr>
              <a:t>table</a:t>
            </a:r>
            <a:r>
              <a:rPr lang="es-VE" dirty="0" smtClean="0"/>
              <a:t>), </a:t>
            </a:r>
            <a:r>
              <a:rPr lang="en-US" dirty="0"/>
              <a:t>you are going to first create a </a:t>
            </a:r>
            <a:r>
              <a:rPr lang="en-US" b="1" dirty="0"/>
              <a:t>realm</a:t>
            </a:r>
            <a:r>
              <a:rPr lang="en-US" dirty="0"/>
              <a:t> and then you are going to change it to a </a:t>
            </a:r>
            <a:r>
              <a:rPr lang="en-US" b="1" dirty="0"/>
              <a:t>mandatory realm</a:t>
            </a:r>
            <a:r>
              <a:rPr lang="en-US" dirty="0"/>
              <a:t>. </a:t>
            </a:r>
            <a:endParaRPr lang="en-US" dirty="0" smtClean="0"/>
          </a:p>
          <a:p>
            <a:endParaRPr lang="en-US" dirty="0"/>
          </a:p>
          <a:p>
            <a:r>
              <a:rPr lang="en-US" dirty="0" smtClean="0"/>
              <a:t>The </a:t>
            </a:r>
            <a:r>
              <a:rPr lang="en-US" dirty="0"/>
              <a:t>mandatory realm further restricts access to protected objects. </a:t>
            </a:r>
            <a:endParaRPr lang="en-US" dirty="0" smtClean="0"/>
          </a:p>
          <a:p>
            <a:endParaRPr lang="en-US" dirty="0"/>
          </a:p>
          <a:p>
            <a:r>
              <a:rPr lang="en-US" dirty="0" smtClean="0"/>
              <a:t>Schema </a:t>
            </a:r>
            <a:r>
              <a:rPr lang="en-US" dirty="0"/>
              <a:t>owners and users with object privileges cannot access mandatory realm-secured objects if they are not authorized in realm.</a:t>
            </a:r>
            <a:endParaRPr lang="es-VE" dirty="0"/>
          </a:p>
        </p:txBody>
      </p:sp>
      <p:sp>
        <p:nvSpPr>
          <p:cNvPr id="3" name="Título 2"/>
          <p:cNvSpPr>
            <a:spLocks noGrp="1"/>
          </p:cNvSpPr>
          <p:nvPr>
            <p:ph type="title"/>
          </p:nvPr>
        </p:nvSpPr>
        <p:spPr/>
        <p:txBody>
          <a:bodyPr/>
          <a:lstStyle/>
          <a:p>
            <a:r>
              <a:rPr lang="en-US" sz="2800" dirty="0"/>
              <a:t>Preventing users from exercising system privileges on schema </a:t>
            </a:r>
            <a:r>
              <a:rPr lang="en-US" sz="2800" dirty="0" smtClean="0"/>
              <a:t>objects</a:t>
            </a:r>
            <a:endParaRPr lang="es-VE" sz="2800"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solidFill>
                  <a:prstClr val="white"/>
                </a:solidFill>
              </a:rPr>
              <a:pPr/>
              <a:t>223</a:t>
            </a:fld>
            <a:endParaRPr lang="es-VE" dirty="0">
              <a:solidFill>
                <a:prstClr val="white"/>
              </a:solidFill>
            </a:endParaRPr>
          </a:p>
        </p:txBody>
      </p:sp>
    </p:spTree>
    <p:extLst>
      <p:ext uri="{BB962C8B-B14F-4D97-AF65-F5344CB8AC3E}">
        <p14:creationId xmlns:p14="http://schemas.microsoft.com/office/powerpoint/2010/main" val="1561916033"/>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lstStyle/>
          <a:p>
            <a:r>
              <a:rPr lang="en-US" dirty="0" smtClean="0"/>
              <a:t>You'll </a:t>
            </a:r>
            <a:r>
              <a:rPr lang="en-US" dirty="0"/>
              <a:t>need an existing common user who has a DBA role in the pluggable database </a:t>
            </a:r>
            <a:r>
              <a:rPr lang="en-US" dirty="0" smtClean="0">
                <a:solidFill>
                  <a:srgbClr val="F7941D"/>
                </a:solidFill>
              </a:rPr>
              <a:t>PDB1</a:t>
            </a:r>
            <a:r>
              <a:rPr lang="en-US" dirty="0" smtClean="0"/>
              <a:t> </a:t>
            </a:r>
            <a:r>
              <a:rPr lang="es-VE" dirty="0"/>
              <a:t> (</a:t>
            </a:r>
            <a:r>
              <a:rPr lang="es-VE" dirty="0" err="1"/>
              <a:t>for</a:t>
            </a:r>
            <a:r>
              <a:rPr lang="es-VE" dirty="0"/>
              <a:t> </a:t>
            </a:r>
            <a:r>
              <a:rPr lang="es-VE" dirty="0" err="1"/>
              <a:t>example</a:t>
            </a:r>
            <a:r>
              <a:rPr lang="es-VE" dirty="0"/>
              <a:t>, </a:t>
            </a:r>
            <a:r>
              <a:rPr lang="es-VE" dirty="0">
                <a:solidFill>
                  <a:srgbClr val="F7941D"/>
                </a:solidFill>
              </a:rPr>
              <a:t>c</a:t>
            </a:r>
            <a:r>
              <a:rPr lang="es-VE" dirty="0" smtClean="0">
                <a:solidFill>
                  <a:srgbClr val="F7941D"/>
                </a:solidFill>
              </a:rPr>
              <a:t>##</a:t>
            </a:r>
            <a:r>
              <a:rPr lang="es-VE" dirty="0" err="1" smtClean="0">
                <a:solidFill>
                  <a:srgbClr val="F7941D"/>
                </a:solidFill>
              </a:rPr>
              <a:t>ernesto</a:t>
            </a:r>
            <a:r>
              <a:rPr lang="es-VE" dirty="0" smtClean="0"/>
              <a:t>).</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solidFill>
                  <a:prstClr val="white"/>
                </a:solidFill>
              </a:rPr>
              <a:pPr/>
              <a:t>224</a:t>
            </a:fld>
            <a:endParaRPr lang="es-VE" dirty="0">
              <a:solidFill>
                <a:prstClr val="white"/>
              </a:solidFill>
            </a:endParaRPr>
          </a:p>
        </p:txBody>
      </p:sp>
      <p:sp>
        <p:nvSpPr>
          <p:cNvPr id="7" name="Título 2"/>
          <p:cNvSpPr>
            <a:spLocks noGrp="1"/>
          </p:cNvSpPr>
          <p:nvPr>
            <p:ph type="title"/>
          </p:nvPr>
        </p:nvSpPr>
        <p:spPr>
          <a:xfrm>
            <a:off x="1522343" y="393801"/>
            <a:ext cx="10848977" cy="655430"/>
          </a:xfrm>
        </p:spPr>
        <p:txBody>
          <a:bodyPr/>
          <a:lstStyle/>
          <a:p>
            <a:r>
              <a:rPr lang="en-US" sz="2800" dirty="0"/>
              <a:t>Preventing users from exercising system privileges on schema </a:t>
            </a:r>
            <a:r>
              <a:rPr lang="en-US" sz="2800" dirty="0" smtClean="0"/>
              <a:t>objects</a:t>
            </a:r>
            <a:endParaRPr lang="es-VE" sz="2800" dirty="0"/>
          </a:p>
        </p:txBody>
      </p:sp>
    </p:spTree>
    <p:extLst>
      <p:ext uri="{BB962C8B-B14F-4D97-AF65-F5344CB8AC3E}">
        <p14:creationId xmlns:p14="http://schemas.microsoft.com/office/powerpoint/2010/main" val="282665703"/>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lstStyle/>
          <a:p>
            <a:r>
              <a:rPr lang="en-US" dirty="0"/>
              <a:t>The difference between </a:t>
            </a:r>
            <a:r>
              <a:rPr lang="en-US" b="1" dirty="0"/>
              <a:t>participant</a:t>
            </a:r>
            <a:r>
              <a:rPr lang="en-US" dirty="0"/>
              <a:t> and </a:t>
            </a:r>
            <a:r>
              <a:rPr lang="en-US" b="1" dirty="0"/>
              <a:t>owner</a:t>
            </a:r>
            <a:r>
              <a:rPr lang="en-US" dirty="0"/>
              <a:t> of the realm is that a realm participant can only exercise system privileges on realm-secured </a:t>
            </a:r>
            <a:r>
              <a:rPr lang="en-US" dirty="0" smtClean="0"/>
              <a:t>objects.</a:t>
            </a:r>
          </a:p>
          <a:p>
            <a:endParaRPr lang="en-US" dirty="0"/>
          </a:p>
          <a:p>
            <a:r>
              <a:rPr lang="en-US" dirty="0" smtClean="0"/>
              <a:t>Whereas </a:t>
            </a:r>
            <a:r>
              <a:rPr lang="en-US" dirty="0"/>
              <a:t>an owner besides that can grant object privileges on realm-secured objects to other users and roles.</a:t>
            </a:r>
            <a:endParaRPr lang="es-VE" dirty="0"/>
          </a:p>
        </p:txBody>
      </p:sp>
      <p:sp>
        <p:nvSpPr>
          <p:cNvPr id="3" name="Título 2"/>
          <p:cNvSpPr>
            <a:spLocks noGrp="1"/>
          </p:cNvSpPr>
          <p:nvPr>
            <p:ph type="title"/>
          </p:nvPr>
        </p:nvSpPr>
        <p:spPr/>
        <p:txBody>
          <a:bodyPr/>
          <a:lstStyle/>
          <a:p>
            <a:r>
              <a:rPr lang="en-US" sz="2800" dirty="0"/>
              <a:t>Preventing users from exercising system privileges on schema objects</a:t>
            </a:r>
            <a:endParaRPr lang="es-VE" sz="2800"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solidFill>
                  <a:prstClr val="white"/>
                </a:solidFill>
              </a:rPr>
              <a:pPr/>
              <a:t>225</a:t>
            </a:fld>
            <a:endParaRPr lang="es-VE" dirty="0">
              <a:solidFill>
                <a:prstClr val="white"/>
              </a:solidFill>
            </a:endParaRPr>
          </a:p>
        </p:txBody>
      </p:sp>
    </p:spTree>
    <p:extLst>
      <p:ext uri="{BB962C8B-B14F-4D97-AF65-F5344CB8AC3E}">
        <p14:creationId xmlns:p14="http://schemas.microsoft.com/office/powerpoint/2010/main" val="528643157"/>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lstStyle/>
          <a:p>
            <a:r>
              <a:rPr lang="es-VE" dirty="0" err="1"/>
              <a:t>Verify</a:t>
            </a:r>
            <a:r>
              <a:rPr lang="es-VE" dirty="0"/>
              <a:t> </a:t>
            </a:r>
            <a:r>
              <a:rPr lang="es-VE" dirty="0" err="1"/>
              <a:t>that</a:t>
            </a:r>
            <a:r>
              <a:rPr lang="es-VE" dirty="0"/>
              <a:t> </a:t>
            </a:r>
            <a:r>
              <a:rPr lang="es-VE" dirty="0" err="1" smtClean="0"/>
              <a:t>the</a:t>
            </a:r>
            <a:r>
              <a:rPr lang="es-VE" dirty="0" smtClean="0"/>
              <a:t> </a:t>
            </a:r>
            <a:r>
              <a:rPr lang="es-VE" dirty="0" smtClean="0">
                <a:solidFill>
                  <a:srgbClr val="F7941D"/>
                </a:solidFill>
              </a:rPr>
              <a:t>SYS</a:t>
            </a:r>
            <a:r>
              <a:rPr lang="es-VE" dirty="0" smtClean="0"/>
              <a:t> </a:t>
            </a:r>
            <a:r>
              <a:rPr lang="en-US" dirty="0"/>
              <a:t>user can't create a user, after Database Vault is registered</a:t>
            </a:r>
            <a:r>
              <a:rPr lang="en-US" dirty="0" smtClean="0"/>
              <a:t>: </a:t>
            </a:r>
            <a:endParaRPr lang="es-VE" dirty="0"/>
          </a:p>
        </p:txBody>
      </p:sp>
      <p:sp>
        <p:nvSpPr>
          <p:cNvPr id="3" name="Título 2"/>
          <p:cNvSpPr>
            <a:spLocks noGrp="1"/>
          </p:cNvSpPr>
          <p:nvPr>
            <p:ph type="title"/>
          </p:nvPr>
        </p:nvSpPr>
        <p:spPr/>
        <p:txBody>
          <a:bodyPr/>
          <a:lstStyle/>
          <a:p>
            <a:r>
              <a:rPr lang="en-US" sz="2800" dirty="0"/>
              <a:t>Preventing users from exercising system privileges on schema objects</a:t>
            </a:r>
            <a:endParaRPr lang="es-VE" sz="2800"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solidFill>
                  <a:prstClr val="white"/>
                </a:solidFill>
              </a:rPr>
              <a:pPr/>
              <a:t>226</a:t>
            </a:fld>
            <a:endParaRPr lang="es-VE" dirty="0">
              <a:solidFill>
                <a:prstClr val="white"/>
              </a:solidFill>
            </a:endParaRPr>
          </a:p>
        </p:txBody>
      </p:sp>
      <p:sp>
        <p:nvSpPr>
          <p:cNvPr id="5" name="Rectángulo 4"/>
          <p:cNvSpPr/>
          <p:nvPr/>
        </p:nvSpPr>
        <p:spPr>
          <a:xfrm>
            <a:off x="1135553" y="2619220"/>
            <a:ext cx="10153650" cy="3237068"/>
          </a:xfrm>
          <a:prstGeom prst="rect">
            <a:avLst/>
          </a:prstGeom>
          <a:solidFill>
            <a:srgbClr val="F794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prstClr val="white"/>
                </a:solidFill>
              </a:rPr>
              <a:t>SQL&gt; connect sys@pdb1 as </a:t>
            </a:r>
            <a:r>
              <a:rPr lang="en-US" b="1" dirty="0" err="1">
                <a:solidFill>
                  <a:prstClr val="white"/>
                </a:solidFill>
              </a:rPr>
              <a:t>sysdba</a:t>
            </a:r>
            <a:endParaRPr lang="en-US" b="1" dirty="0">
              <a:solidFill>
                <a:prstClr val="white"/>
              </a:solidFill>
            </a:endParaRPr>
          </a:p>
          <a:p>
            <a:endParaRPr lang="en-US" b="1" dirty="0">
              <a:solidFill>
                <a:prstClr val="white"/>
              </a:solidFill>
            </a:endParaRPr>
          </a:p>
          <a:p>
            <a:r>
              <a:rPr lang="en-US" b="1" dirty="0">
                <a:solidFill>
                  <a:prstClr val="white"/>
                </a:solidFill>
              </a:rPr>
              <a:t>Enter password:  </a:t>
            </a:r>
          </a:p>
          <a:p>
            <a:r>
              <a:rPr lang="en-US" b="1" dirty="0">
                <a:solidFill>
                  <a:prstClr val="white"/>
                </a:solidFill>
              </a:rPr>
              <a:t>Connected.</a:t>
            </a:r>
          </a:p>
          <a:p>
            <a:endParaRPr lang="en-US" b="1" dirty="0">
              <a:solidFill>
                <a:prstClr val="white"/>
              </a:solidFill>
            </a:endParaRPr>
          </a:p>
          <a:p>
            <a:r>
              <a:rPr lang="en-US" b="1" dirty="0">
                <a:solidFill>
                  <a:prstClr val="white"/>
                </a:solidFill>
              </a:rPr>
              <a:t>SQL&gt; create user usr1 identified by oracle; </a:t>
            </a:r>
          </a:p>
          <a:p>
            <a:r>
              <a:rPr lang="en-US" b="1" dirty="0">
                <a:solidFill>
                  <a:prstClr val="white"/>
                </a:solidFill>
              </a:rPr>
              <a:t>create user usr1 identified by oracle </a:t>
            </a:r>
          </a:p>
          <a:p>
            <a:r>
              <a:rPr lang="en-US" b="1" dirty="0">
                <a:solidFill>
                  <a:prstClr val="white"/>
                </a:solidFill>
              </a:rPr>
              <a:t>                               * </a:t>
            </a:r>
          </a:p>
          <a:p>
            <a:r>
              <a:rPr lang="en-US" b="1" dirty="0">
                <a:solidFill>
                  <a:prstClr val="white"/>
                </a:solidFill>
              </a:rPr>
              <a:t>ERROR at line 1: </a:t>
            </a:r>
          </a:p>
          <a:p>
            <a:r>
              <a:rPr lang="en-US" b="1" dirty="0">
                <a:solidFill>
                  <a:prstClr val="white"/>
                </a:solidFill>
              </a:rPr>
              <a:t>ORA-01031: insufficient privileges</a:t>
            </a:r>
          </a:p>
          <a:p>
            <a:endParaRPr lang="es-VE" b="1" dirty="0">
              <a:solidFill>
                <a:prstClr val="white"/>
              </a:solidFill>
            </a:endParaRPr>
          </a:p>
        </p:txBody>
      </p:sp>
    </p:spTree>
    <p:extLst>
      <p:ext uri="{BB962C8B-B14F-4D97-AF65-F5344CB8AC3E}">
        <p14:creationId xmlns:p14="http://schemas.microsoft.com/office/powerpoint/2010/main" val="765692060"/>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lstStyle/>
          <a:p>
            <a:r>
              <a:rPr lang="en-US" dirty="0"/>
              <a:t>Verify that after you created </a:t>
            </a:r>
            <a:r>
              <a:rPr lang="en-US" dirty="0" smtClean="0"/>
              <a:t>realm </a:t>
            </a:r>
            <a:r>
              <a:rPr lang="es-VE" dirty="0" err="1" smtClean="0">
                <a:solidFill>
                  <a:srgbClr val="F7941D"/>
                </a:solidFill>
              </a:rPr>
              <a:t>HR_Realm</a:t>
            </a:r>
            <a:r>
              <a:rPr lang="es-VE" dirty="0" smtClean="0"/>
              <a:t>, </a:t>
            </a:r>
            <a:r>
              <a:rPr lang="es-VE" dirty="0" err="1" smtClean="0"/>
              <a:t>the</a:t>
            </a:r>
            <a:r>
              <a:rPr lang="es-VE" dirty="0" smtClean="0"/>
              <a:t> </a:t>
            </a:r>
            <a:r>
              <a:rPr lang="es-VE" dirty="0" smtClean="0">
                <a:solidFill>
                  <a:srgbClr val="F7941D"/>
                </a:solidFill>
              </a:rPr>
              <a:t>SYS</a:t>
            </a:r>
            <a:r>
              <a:rPr lang="es-VE" dirty="0" smtClean="0"/>
              <a:t> </a:t>
            </a:r>
            <a:r>
              <a:rPr lang="en-US" dirty="0"/>
              <a:t>user can't access data in the </a:t>
            </a:r>
            <a:r>
              <a:rPr lang="en-US" dirty="0" smtClean="0"/>
              <a:t>table </a:t>
            </a:r>
            <a:r>
              <a:rPr lang="es-VE" dirty="0" smtClean="0">
                <a:solidFill>
                  <a:srgbClr val="F7941D"/>
                </a:solidFill>
              </a:rPr>
              <a:t>HR.EMPLOYEES</a:t>
            </a:r>
            <a:r>
              <a:rPr lang="es-VE" dirty="0" smtClean="0"/>
              <a:t>.</a:t>
            </a:r>
            <a:endParaRPr lang="es-VE" dirty="0"/>
          </a:p>
        </p:txBody>
      </p:sp>
      <p:sp>
        <p:nvSpPr>
          <p:cNvPr id="3" name="Título 2"/>
          <p:cNvSpPr>
            <a:spLocks noGrp="1"/>
          </p:cNvSpPr>
          <p:nvPr>
            <p:ph type="title"/>
          </p:nvPr>
        </p:nvSpPr>
        <p:spPr/>
        <p:txBody>
          <a:bodyPr/>
          <a:lstStyle/>
          <a:p>
            <a:r>
              <a:rPr lang="en-US" sz="2800" dirty="0"/>
              <a:t>Preventing users from exercising system privileges on schema objects</a:t>
            </a:r>
            <a:endParaRPr lang="es-VE" sz="2800"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solidFill>
                  <a:prstClr val="white"/>
                </a:solidFill>
              </a:rPr>
              <a:pPr/>
              <a:t>227</a:t>
            </a:fld>
            <a:endParaRPr lang="es-VE" dirty="0">
              <a:solidFill>
                <a:prstClr val="white"/>
              </a:solidFill>
            </a:endParaRPr>
          </a:p>
        </p:txBody>
      </p:sp>
      <p:sp>
        <p:nvSpPr>
          <p:cNvPr id="5" name="Rectángulo 4"/>
          <p:cNvSpPr/>
          <p:nvPr/>
        </p:nvSpPr>
        <p:spPr>
          <a:xfrm>
            <a:off x="1135553" y="2619220"/>
            <a:ext cx="10153650" cy="3237068"/>
          </a:xfrm>
          <a:prstGeom prst="rect">
            <a:avLst/>
          </a:prstGeom>
          <a:solidFill>
            <a:srgbClr val="F794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prstClr val="white"/>
                </a:solidFill>
              </a:rPr>
              <a:t>SQL&gt; connect sys@pdb1 as </a:t>
            </a:r>
            <a:r>
              <a:rPr lang="en-US" b="1" dirty="0" err="1">
                <a:solidFill>
                  <a:prstClr val="white"/>
                </a:solidFill>
              </a:rPr>
              <a:t>sysdba</a:t>
            </a:r>
            <a:endParaRPr lang="en-US" b="1" dirty="0">
              <a:solidFill>
                <a:prstClr val="white"/>
              </a:solidFill>
            </a:endParaRPr>
          </a:p>
          <a:p>
            <a:endParaRPr lang="en-US" b="1" dirty="0">
              <a:solidFill>
                <a:prstClr val="white"/>
              </a:solidFill>
            </a:endParaRPr>
          </a:p>
          <a:p>
            <a:r>
              <a:rPr lang="en-US" b="1" dirty="0">
                <a:solidFill>
                  <a:prstClr val="white"/>
                </a:solidFill>
              </a:rPr>
              <a:t>Enter password: Connected.</a:t>
            </a:r>
          </a:p>
          <a:p>
            <a:endParaRPr lang="en-US" b="1" dirty="0">
              <a:solidFill>
                <a:prstClr val="white"/>
              </a:solidFill>
            </a:endParaRPr>
          </a:p>
          <a:p>
            <a:r>
              <a:rPr lang="en-US" b="1" dirty="0">
                <a:solidFill>
                  <a:prstClr val="white"/>
                </a:solidFill>
              </a:rPr>
              <a:t>SQL&gt; select count(*) from </a:t>
            </a:r>
            <a:r>
              <a:rPr lang="en-US" b="1" dirty="0" err="1">
                <a:solidFill>
                  <a:prstClr val="white"/>
                </a:solidFill>
              </a:rPr>
              <a:t>hr.employees</a:t>
            </a:r>
            <a:r>
              <a:rPr lang="en-US" b="1" dirty="0">
                <a:solidFill>
                  <a:prstClr val="white"/>
                </a:solidFill>
              </a:rPr>
              <a:t>;</a:t>
            </a:r>
          </a:p>
          <a:p>
            <a:endParaRPr lang="en-US" b="1" dirty="0">
              <a:solidFill>
                <a:prstClr val="white"/>
              </a:solidFill>
            </a:endParaRPr>
          </a:p>
          <a:p>
            <a:r>
              <a:rPr lang="en-US" b="1" dirty="0">
                <a:solidFill>
                  <a:prstClr val="white"/>
                </a:solidFill>
              </a:rPr>
              <a:t>select count(*) from </a:t>
            </a:r>
            <a:r>
              <a:rPr lang="en-US" b="1" dirty="0" err="1">
                <a:solidFill>
                  <a:prstClr val="white"/>
                </a:solidFill>
              </a:rPr>
              <a:t>hr.employees</a:t>
            </a:r>
            <a:endParaRPr lang="en-US" b="1" dirty="0">
              <a:solidFill>
                <a:prstClr val="white"/>
              </a:solidFill>
            </a:endParaRPr>
          </a:p>
          <a:p>
            <a:r>
              <a:rPr lang="en-US" b="1" dirty="0">
                <a:solidFill>
                  <a:prstClr val="white"/>
                </a:solidFill>
              </a:rPr>
              <a:t>*ERROR at line 1:</a:t>
            </a:r>
          </a:p>
          <a:p>
            <a:r>
              <a:rPr lang="en-US" b="1" dirty="0">
                <a:solidFill>
                  <a:prstClr val="white"/>
                </a:solidFill>
              </a:rPr>
              <a:t>ORA-01031: insufficient privileges</a:t>
            </a:r>
          </a:p>
          <a:p>
            <a:endParaRPr lang="es-VE" b="1" dirty="0">
              <a:solidFill>
                <a:prstClr val="white"/>
              </a:solidFill>
            </a:endParaRPr>
          </a:p>
        </p:txBody>
      </p:sp>
    </p:spTree>
    <p:extLst>
      <p:ext uri="{BB962C8B-B14F-4D97-AF65-F5344CB8AC3E}">
        <p14:creationId xmlns:p14="http://schemas.microsoft.com/office/powerpoint/2010/main" val="1264439596"/>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lstStyle/>
          <a:p>
            <a:r>
              <a:rPr lang="en-US" dirty="0"/>
              <a:t>This is the expected behavior because realm protects secured objects from users who try to use their system privileges. </a:t>
            </a:r>
            <a:endParaRPr lang="en-US" dirty="0" smtClean="0"/>
          </a:p>
          <a:p>
            <a:endParaRPr lang="en-US" dirty="0"/>
          </a:p>
          <a:p>
            <a:r>
              <a:rPr lang="en-US" dirty="0" smtClean="0"/>
              <a:t>In </a:t>
            </a:r>
            <a:r>
              <a:rPr lang="en-US" dirty="0"/>
              <a:t>our example, </a:t>
            </a:r>
            <a:r>
              <a:rPr lang="en-US" dirty="0" smtClean="0">
                <a:solidFill>
                  <a:srgbClr val="F7941D"/>
                </a:solidFill>
              </a:rPr>
              <a:t>SYS</a:t>
            </a:r>
            <a:r>
              <a:rPr lang="es-VE" dirty="0"/>
              <a:t> </a:t>
            </a:r>
            <a:r>
              <a:rPr lang="es-VE" dirty="0" err="1"/>
              <a:t>tried</a:t>
            </a:r>
            <a:r>
              <a:rPr lang="es-VE" dirty="0"/>
              <a:t> to </a:t>
            </a:r>
            <a:r>
              <a:rPr lang="es-VE" dirty="0" smtClean="0"/>
              <a:t>use </a:t>
            </a:r>
            <a:r>
              <a:rPr lang="es-VE" dirty="0">
                <a:solidFill>
                  <a:srgbClr val="F7941D"/>
                </a:solidFill>
              </a:rPr>
              <a:t>SELECT ANY </a:t>
            </a:r>
            <a:r>
              <a:rPr lang="es-VE" dirty="0" smtClean="0">
                <a:solidFill>
                  <a:srgbClr val="F7941D"/>
                </a:solidFill>
              </a:rPr>
              <a:t>TABLE</a:t>
            </a:r>
            <a:r>
              <a:rPr lang="es-VE" dirty="0" smtClean="0"/>
              <a:t>, a</a:t>
            </a:r>
            <a:r>
              <a:rPr lang="en-US" dirty="0" err="1" smtClean="0"/>
              <a:t>nd</a:t>
            </a:r>
            <a:r>
              <a:rPr lang="en-US" dirty="0" smtClean="0"/>
              <a:t> </a:t>
            </a:r>
            <a:r>
              <a:rPr lang="en-US" dirty="0"/>
              <a:t>because he doesn't have direct object privilege </a:t>
            </a:r>
            <a:r>
              <a:rPr lang="en-US" dirty="0" smtClean="0"/>
              <a:t>(</a:t>
            </a:r>
            <a:r>
              <a:rPr lang="es-VE" dirty="0" smtClean="0">
                <a:solidFill>
                  <a:srgbClr val="F7941D"/>
                </a:solidFill>
              </a:rPr>
              <a:t>SELECT</a:t>
            </a:r>
            <a:r>
              <a:rPr lang="es-VE" dirty="0" smtClean="0"/>
              <a:t> </a:t>
            </a:r>
            <a:r>
              <a:rPr lang="es-VE" dirty="0" err="1" smtClean="0"/>
              <a:t>on</a:t>
            </a:r>
            <a:r>
              <a:rPr lang="es-VE" dirty="0" smtClean="0"/>
              <a:t> </a:t>
            </a:r>
            <a:r>
              <a:rPr lang="es-VE" dirty="0" smtClean="0">
                <a:solidFill>
                  <a:srgbClr val="F7941D"/>
                </a:solidFill>
              </a:rPr>
              <a:t>HR.EMPLOYEES</a:t>
            </a:r>
            <a:r>
              <a:rPr lang="en-US" dirty="0"/>
              <a:t>), he is restricted from selecting data in the </a:t>
            </a:r>
            <a:r>
              <a:rPr lang="en-US" dirty="0" smtClean="0"/>
              <a:t>table </a:t>
            </a:r>
            <a:r>
              <a:rPr lang="es-VE" dirty="0" smtClean="0">
                <a:solidFill>
                  <a:srgbClr val="F7941D"/>
                </a:solidFill>
              </a:rPr>
              <a:t>HR.EMPLOYEES</a:t>
            </a:r>
            <a:r>
              <a:rPr lang="es-VE" dirty="0" smtClean="0"/>
              <a:t>.</a:t>
            </a:r>
            <a:endParaRPr lang="es-VE" dirty="0"/>
          </a:p>
        </p:txBody>
      </p:sp>
      <p:sp>
        <p:nvSpPr>
          <p:cNvPr id="3" name="Título 2"/>
          <p:cNvSpPr>
            <a:spLocks noGrp="1"/>
          </p:cNvSpPr>
          <p:nvPr>
            <p:ph type="title"/>
          </p:nvPr>
        </p:nvSpPr>
        <p:spPr/>
        <p:txBody>
          <a:bodyPr/>
          <a:lstStyle/>
          <a:p>
            <a:r>
              <a:rPr lang="en-US" sz="2800" dirty="0"/>
              <a:t>Preventing users from exercising system privileges on schema objects</a:t>
            </a:r>
            <a:endParaRPr lang="es-VE" sz="2800"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solidFill>
                  <a:prstClr val="white"/>
                </a:solidFill>
              </a:rPr>
              <a:pPr/>
              <a:t>228</a:t>
            </a:fld>
            <a:endParaRPr lang="es-VE" dirty="0">
              <a:solidFill>
                <a:prstClr val="white"/>
              </a:solidFill>
            </a:endParaRPr>
          </a:p>
        </p:txBody>
      </p:sp>
    </p:spTree>
    <p:extLst>
      <p:ext uri="{BB962C8B-B14F-4D97-AF65-F5344CB8AC3E}">
        <p14:creationId xmlns:p14="http://schemas.microsoft.com/office/powerpoint/2010/main" val="2085602907"/>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r>
              <a:rPr lang="en-US" sz="2800" dirty="0"/>
              <a:t>Preventing users from exercising system privileges on schema objects</a:t>
            </a:r>
            <a:endParaRPr lang="es-VE" sz="2800"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solidFill>
                  <a:prstClr val="white"/>
                </a:solidFill>
              </a:rPr>
              <a:pPr/>
              <a:t>229</a:t>
            </a:fld>
            <a:endParaRPr lang="es-VE" dirty="0">
              <a:solidFill>
                <a:prstClr val="white"/>
              </a:solidFill>
            </a:endParaRPr>
          </a:p>
        </p:txBody>
      </p:sp>
      <p:sp>
        <p:nvSpPr>
          <p:cNvPr id="5" name="Rectángulo 4"/>
          <p:cNvSpPr/>
          <p:nvPr/>
        </p:nvSpPr>
        <p:spPr>
          <a:xfrm>
            <a:off x="852920" y="2044262"/>
            <a:ext cx="10153650" cy="3272714"/>
          </a:xfrm>
          <a:prstGeom prst="rect">
            <a:avLst/>
          </a:prstGeom>
          <a:solidFill>
            <a:srgbClr val="F794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prstClr val="white"/>
                </a:solidFill>
              </a:rPr>
              <a:t>SQL&gt; conn c</a:t>
            </a:r>
            <a:r>
              <a:rPr lang="en-US" b="1" dirty="0" smtClean="0">
                <a:solidFill>
                  <a:prstClr val="white"/>
                </a:solidFill>
              </a:rPr>
              <a:t>##ernesto@pdb1</a:t>
            </a:r>
            <a:endParaRPr lang="en-US" b="1" dirty="0">
              <a:solidFill>
                <a:prstClr val="white"/>
              </a:solidFill>
            </a:endParaRPr>
          </a:p>
          <a:p>
            <a:endParaRPr lang="en-US" b="1" dirty="0">
              <a:solidFill>
                <a:prstClr val="white"/>
              </a:solidFill>
            </a:endParaRPr>
          </a:p>
          <a:p>
            <a:r>
              <a:rPr lang="en-US" b="1" dirty="0">
                <a:solidFill>
                  <a:prstClr val="white"/>
                </a:solidFill>
              </a:rPr>
              <a:t>Enter password: Connected.</a:t>
            </a:r>
          </a:p>
          <a:p>
            <a:endParaRPr lang="en-US" b="1" dirty="0">
              <a:solidFill>
                <a:prstClr val="white"/>
              </a:solidFill>
            </a:endParaRPr>
          </a:p>
          <a:p>
            <a:r>
              <a:rPr lang="en-US" b="1" dirty="0">
                <a:solidFill>
                  <a:prstClr val="white"/>
                </a:solidFill>
              </a:rPr>
              <a:t>SQL&gt; select count(*) from </a:t>
            </a:r>
            <a:r>
              <a:rPr lang="en-US" b="1" dirty="0" err="1">
                <a:solidFill>
                  <a:prstClr val="white"/>
                </a:solidFill>
              </a:rPr>
              <a:t>hr.employees</a:t>
            </a:r>
            <a:r>
              <a:rPr lang="en-US" b="1" dirty="0">
                <a:solidFill>
                  <a:prstClr val="white"/>
                </a:solidFill>
              </a:rPr>
              <a:t>;</a:t>
            </a:r>
          </a:p>
          <a:p>
            <a:endParaRPr lang="en-US" b="1" dirty="0">
              <a:solidFill>
                <a:prstClr val="white"/>
              </a:solidFill>
            </a:endParaRPr>
          </a:p>
          <a:p>
            <a:r>
              <a:rPr lang="en-US" b="1" dirty="0">
                <a:solidFill>
                  <a:prstClr val="white"/>
                </a:solidFill>
              </a:rPr>
              <a:t>  COUNT(*)</a:t>
            </a:r>
          </a:p>
          <a:p>
            <a:r>
              <a:rPr lang="en-US" b="1" dirty="0">
                <a:solidFill>
                  <a:prstClr val="white"/>
                </a:solidFill>
              </a:rPr>
              <a:t>----------       107</a:t>
            </a:r>
          </a:p>
          <a:p>
            <a:endParaRPr lang="en-US" b="1" dirty="0">
              <a:solidFill>
                <a:prstClr val="white"/>
              </a:solidFill>
            </a:endParaRPr>
          </a:p>
          <a:p>
            <a:endParaRPr lang="es-VE" b="1" dirty="0">
              <a:solidFill>
                <a:prstClr val="white"/>
              </a:solidFill>
            </a:endParaRPr>
          </a:p>
        </p:txBody>
      </p:sp>
    </p:spTree>
    <p:extLst>
      <p:ext uri="{BB962C8B-B14F-4D97-AF65-F5344CB8AC3E}">
        <p14:creationId xmlns:p14="http://schemas.microsoft.com/office/powerpoint/2010/main" val="14999716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White </a:t>
            </a:r>
            <a:r>
              <a:rPr lang="en-US" dirty="0"/>
              <a:t>List </a:t>
            </a:r>
            <a:r>
              <a:rPr lang="en-US" dirty="0" smtClean="0"/>
              <a:t>Policy</a:t>
            </a:r>
          </a:p>
          <a:p>
            <a:pPr lvl="1"/>
            <a:r>
              <a:rPr lang="en-US" dirty="0"/>
              <a:t>The approved SQL or white list is learned over time by monitoring database </a:t>
            </a:r>
            <a:r>
              <a:rPr lang="en-US" dirty="0" smtClean="0"/>
              <a:t>traffic</a:t>
            </a:r>
          </a:p>
          <a:p>
            <a:pPr lvl="1"/>
            <a:r>
              <a:rPr lang="en-US" dirty="0" smtClean="0"/>
              <a:t>The period of time varies depending upon organization</a:t>
            </a:r>
          </a:p>
        </p:txBody>
      </p:sp>
      <p:sp>
        <p:nvSpPr>
          <p:cNvPr id="3" name="Title 2"/>
          <p:cNvSpPr>
            <a:spLocks noGrp="1"/>
          </p:cNvSpPr>
          <p:nvPr>
            <p:ph type="title"/>
          </p:nvPr>
        </p:nvSpPr>
        <p:spPr/>
        <p:txBody>
          <a:bodyPr/>
          <a:lstStyle/>
          <a:p>
            <a:r>
              <a:rPr lang="en-US" dirty="0" smtClean="0"/>
              <a:t>Database Firewall</a:t>
            </a:r>
            <a:endParaRPr lang="en-US" dirty="0"/>
          </a:p>
        </p:txBody>
      </p:sp>
      <p:sp>
        <p:nvSpPr>
          <p:cNvPr id="4" name="Slide Number Placeholder 3"/>
          <p:cNvSpPr>
            <a:spLocks noGrp="1"/>
          </p:cNvSpPr>
          <p:nvPr>
            <p:ph type="sldNum" sz="quarter" idx="12"/>
          </p:nvPr>
        </p:nvSpPr>
        <p:spPr/>
        <p:txBody>
          <a:bodyPr/>
          <a:lstStyle/>
          <a:p>
            <a:fld id="{5C6DB8CB-8B72-460F-B4E4-6A15EEC341A1}" type="slidenum">
              <a:rPr lang="es-VE" smtClean="0"/>
              <a:pPr/>
              <a:t>23</a:t>
            </a:fld>
            <a:endParaRPr lang="es-VE" dirty="0"/>
          </a:p>
        </p:txBody>
      </p:sp>
    </p:spTree>
    <p:extLst>
      <p:ext uri="{BB962C8B-B14F-4D97-AF65-F5344CB8AC3E}">
        <p14:creationId xmlns:p14="http://schemas.microsoft.com/office/powerpoint/2010/main" val="1051990517"/>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lstStyle/>
          <a:p>
            <a:r>
              <a:rPr lang="en-US" dirty="0"/>
              <a:t>After mandatory realm is created, the </a:t>
            </a:r>
            <a:r>
              <a:rPr lang="en-US" dirty="0" smtClean="0"/>
              <a:t>user </a:t>
            </a:r>
            <a:r>
              <a:rPr lang="en-US" dirty="0" smtClean="0">
                <a:solidFill>
                  <a:srgbClr val="F7941D"/>
                </a:solidFill>
              </a:rPr>
              <a:t>usr1</a:t>
            </a:r>
            <a:r>
              <a:rPr lang="en-US" dirty="0" smtClean="0"/>
              <a:t> </a:t>
            </a:r>
            <a:r>
              <a:rPr lang="en-US" dirty="0"/>
              <a:t>can't access data in the table </a:t>
            </a:r>
            <a:r>
              <a:rPr lang="en-US" dirty="0" smtClean="0"/>
              <a:t> </a:t>
            </a:r>
            <a:r>
              <a:rPr lang="es-VE" dirty="0" smtClean="0">
                <a:solidFill>
                  <a:srgbClr val="F7941D"/>
                </a:solidFill>
              </a:rPr>
              <a:t>HR.EMPLOYEES</a:t>
            </a:r>
            <a:r>
              <a:rPr lang="es-VE" dirty="0" smtClean="0"/>
              <a:t> </a:t>
            </a:r>
            <a:r>
              <a:rPr lang="en-US" dirty="0"/>
              <a:t>because he/she is not authorized in the realm.</a:t>
            </a:r>
            <a:endParaRPr lang="es-VE" dirty="0"/>
          </a:p>
        </p:txBody>
      </p:sp>
      <p:sp>
        <p:nvSpPr>
          <p:cNvPr id="3" name="Título 2"/>
          <p:cNvSpPr>
            <a:spLocks noGrp="1"/>
          </p:cNvSpPr>
          <p:nvPr>
            <p:ph type="title"/>
          </p:nvPr>
        </p:nvSpPr>
        <p:spPr/>
        <p:txBody>
          <a:bodyPr/>
          <a:lstStyle/>
          <a:p>
            <a:r>
              <a:rPr lang="en-US" sz="2800" dirty="0"/>
              <a:t>Preventing users from exercising system privileges on schema objects</a:t>
            </a:r>
            <a:endParaRPr lang="es-VE" sz="2800"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solidFill>
                  <a:prstClr val="white"/>
                </a:solidFill>
              </a:rPr>
              <a:pPr/>
              <a:t>230</a:t>
            </a:fld>
            <a:endParaRPr lang="es-VE" dirty="0">
              <a:solidFill>
                <a:prstClr val="white"/>
              </a:solidFill>
            </a:endParaRPr>
          </a:p>
        </p:txBody>
      </p:sp>
      <p:sp>
        <p:nvSpPr>
          <p:cNvPr id="5" name="Rectángulo 4"/>
          <p:cNvSpPr/>
          <p:nvPr/>
        </p:nvSpPr>
        <p:spPr>
          <a:xfrm>
            <a:off x="836295" y="3039293"/>
            <a:ext cx="10153650" cy="3272714"/>
          </a:xfrm>
          <a:prstGeom prst="rect">
            <a:avLst/>
          </a:prstGeom>
          <a:solidFill>
            <a:srgbClr val="F794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prstClr val="white"/>
                </a:solidFill>
              </a:rPr>
              <a:t>SQL&gt; connect usr1@pdb1</a:t>
            </a:r>
          </a:p>
          <a:p>
            <a:endParaRPr lang="en-US" b="1" dirty="0">
              <a:solidFill>
                <a:prstClr val="white"/>
              </a:solidFill>
            </a:endParaRPr>
          </a:p>
          <a:p>
            <a:r>
              <a:rPr lang="en-US" b="1" dirty="0">
                <a:solidFill>
                  <a:prstClr val="white"/>
                </a:solidFill>
              </a:rPr>
              <a:t>Enter password: </a:t>
            </a:r>
          </a:p>
          <a:p>
            <a:r>
              <a:rPr lang="en-US" b="1" dirty="0">
                <a:solidFill>
                  <a:prstClr val="white"/>
                </a:solidFill>
              </a:rPr>
              <a:t>Connected.</a:t>
            </a:r>
          </a:p>
          <a:p>
            <a:endParaRPr lang="en-US" b="1" dirty="0">
              <a:solidFill>
                <a:prstClr val="white"/>
              </a:solidFill>
            </a:endParaRPr>
          </a:p>
          <a:p>
            <a:r>
              <a:rPr lang="en-US" b="1" dirty="0">
                <a:solidFill>
                  <a:prstClr val="white"/>
                </a:solidFill>
              </a:rPr>
              <a:t>usr1@CDB1&gt; select count(*) from </a:t>
            </a:r>
            <a:r>
              <a:rPr lang="en-US" b="1" dirty="0" err="1">
                <a:solidFill>
                  <a:prstClr val="white"/>
                </a:solidFill>
              </a:rPr>
              <a:t>hr.employees</a:t>
            </a:r>
            <a:r>
              <a:rPr lang="en-US" b="1" dirty="0">
                <a:solidFill>
                  <a:prstClr val="white"/>
                </a:solidFill>
              </a:rPr>
              <a:t>;</a:t>
            </a:r>
          </a:p>
          <a:p>
            <a:endParaRPr lang="en-US" b="1" dirty="0">
              <a:solidFill>
                <a:prstClr val="white"/>
              </a:solidFill>
            </a:endParaRPr>
          </a:p>
          <a:p>
            <a:r>
              <a:rPr lang="en-US" b="1" dirty="0">
                <a:solidFill>
                  <a:prstClr val="white"/>
                </a:solidFill>
              </a:rPr>
              <a:t>select count(*) from </a:t>
            </a:r>
            <a:r>
              <a:rPr lang="en-US" b="1" dirty="0" err="1">
                <a:solidFill>
                  <a:prstClr val="white"/>
                </a:solidFill>
              </a:rPr>
              <a:t>hr.employees</a:t>
            </a:r>
            <a:endParaRPr lang="en-US" b="1" dirty="0">
              <a:solidFill>
                <a:prstClr val="white"/>
              </a:solidFill>
            </a:endParaRPr>
          </a:p>
          <a:p>
            <a:r>
              <a:rPr lang="en-US" b="1" dirty="0">
                <a:solidFill>
                  <a:prstClr val="white"/>
                </a:solidFill>
              </a:rPr>
              <a:t>                            *</a:t>
            </a:r>
          </a:p>
          <a:p>
            <a:r>
              <a:rPr lang="en-US" b="1" dirty="0">
                <a:solidFill>
                  <a:prstClr val="white"/>
                </a:solidFill>
              </a:rPr>
              <a:t>ERROR at line 1:</a:t>
            </a:r>
          </a:p>
          <a:p>
            <a:r>
              <a:rPr lang="en-US" b="1" dirty="0">
                <a:solidFill>
                  <a:prstClr val="white"/>
                </a:solidFill>
              </a:rPr>
              <a:t>ORA-01031: insufficient privileges</a:t>
            </a:r>
          </a:p>
          <a:p>
            <a:endParaRPr lang="en-US" b="1" dirty="0">
              <a:solidFill>
                <a:prstClr val="white"/>
              </a:solidFill>
            </a:endParaRPr>
          </a:p>
          <a:p>
            <a:endParaRPr lang="en-US" b="1" dirty="0">
              <a:solidFill>
                <a:prstClr val="white"/>
              </a:solidFill>
            </a:endParaRPr>
          </a:p>
          <a:p>
            <a:endParaRPr lang="es-VE" b="1" dirty="0">
              <a:solidFill>
                <a:prstClr val="white"/>
              </a:solidFill>
            </a:endParaRPr>
          </a:p>
        </p:txBody>
      </p:sp>
    </p:spTree>
    <p:extLst>
      <p:ext uri="{BB962C8B-B14F-4D97-AF65-F5344CB8AC3E}">
        <p14:creationId xmlns:p14="http://schemas.microsoft.com/office/powerpoint/2010/main" val="712401172"/>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lstStyle/>
          <a:p>
            <a:r>
              <a:rPr lang="en-US" dirty="0"/>
              <a:t>The same principle applies even to the schema owner </a:t>
            </a:r>
            <a:r>
              <a:rPr lang="en-US" dirty="0" smtClean="0"/>
              <a:t>(</a:t>
            </a:r>
            <a:r>
              <a:rPr lang="en-US" dirty="0" smtClean="0">
                <a:solidFill>
                  <a:srgbClr val="F7941D"/>
                </a:solidFill>
              </a:rPr>
              <a:t>HR</a:t>
            </a:r>
            <a:r>
              <a:rPr lang="en-US" dirty="0" smtClean="0"/>
              <a:t>)</a:t>
            </a:r>
            <a:endParaRPr lang="es-VE" dirty="0"/>
          </a:p>
        </p:txBody>
      </p:sp>
      <p:sp>
        <p:nvSpPr>
          <p:cNvPr id="3" name="Título 2"/>
          <p:cNvSpPr>
            <a:spLocks noGrp="1"/>
          </p:cNvSpPr>
          <p:nvPr>
            <p:ph type="title"/>
          </p:nvPr>
        </p:nvSpPr>
        <p:spPr/>
        <p:txBody>
          <a:bodyPr/>
          <a:lstStyle/>
          <a:p>
            <a:r>
              <a:rPr lang="en-US" sz="2800" dirty="0" smtClean="0"/>
              <a:t>Preventing users from exercising system privileges on schema objects</a:t>
            </a:r>
            <a:endParaRPr lang="es-VE" sz="2800"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solidFill>
                  <a:prstClr val="white"/>
                </a:solidFill>
              </a:rPr>
              <a:pPr/>
              <a:t>231</a:t>
            </a:fld>
            <a:endParaRPr lang="es-VE" dirty="0">
              <a:solidFill>
                <a:prstClr val="white"/>
              </a:solidFill>
            </a:endParaRPr>
          </a:p>
        </p:txBody>
      </p:sp>
      <p:sp>
        <p:nvSpPr>
          <p:cNvPr id="5" name="Rectángulo 4"/>
          <p:cNvSpPr/>
          <p:nvPr/>
        </p:nvSpPr>
        <p:spPr>
          <a:xfrm>
            <a:off x="677931" y="2161309"/>
            <a:ext cx="10153650" cy="3844608"/>
          </a:xfrm>
          <a:prstGeom prst="rect">
            <a:avLst/>
          </a:prstGeom>
          <a:solidFill>
            <a:srgbClr val="F794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prstClr val="white"/>
                </a:solidFill>
              </a:rPr>
              <a:t>SQL&gt; connect usr1@pdb1</a:t>
            </a:r>
          </a:p>
          <a:p>
            <a:r>
              <a:rPr lang="en-US" b="1" dirty="0">
                <a:solidFill>
                  <a:prstClr val="white"/>
                </a:solidFill>
              </a:rPr>
              <a:t>SQL&gt; connect hr@pdb1</a:t>
            </a:r>
          </a:p>
          <a:p>
            <a:endParaRPr lang="en-US" b="1" dirty="0">
              <a:solidFill>
                <a:prstClr val="white"/>
              </a:solidFill>
            </a:endParaRPr>
          </a:p>
          <a:p>
            <a:r>
              <a:rPr lang="en-US" b="1" dirty="0">
                <a:solidFill>
                  <a:prstClr val="white"/>
                </a:solidFill>
              </a:rPr>
              <a:t>Enter password: </a:t>
            </a:r>
          </a:p>
          <a:p>
            <a:r>
              <a:rPr lang="en-US" b="1" dirty="0">
                <a:solidFill>
                  <a:prstClr val="white"/>
                </a:solidFill>
              </a:rPr>
              <a:t>Connected.</a:t>
            </a:r>
          </a:p>
          <a:p>
            <a:endParaRPr lang="en-US" b="1" dirty="0">
              <a:solidFill>
                <a:prstClr val="white"/>
              </a:solidFill>
            </a:endParaRPr>
          </a:p>
          <a:p>
            <a:r>
              <a:rPr lang="en-US" b="1" dirty="0">
                <a:solidFill>
                  <a:prstClr val="white"/>
                </a:solidFill>
              </a:rPr>
              <a:t>SQL&gt; select count(*) from </a:t>
            </a:r>
            <a:r>
              <a:rPr lang="en-US" b="1" dirty="0" err="1">
                <a:solidFill>
                  <a:prstClr val="white"/>
                </a:solidFill>
              </a:rPr>
              <a:t>hr.employees</a:t>
            </a:r>
            <a:r>
              <a:rPr lang="en-US" b="1" dirty="0">
                <a:solidFill>
                  <a:prstClr val="white"/>
                </a:solidFill>
              </a:rPr>
              <a:t>;</a:t>
            </a:r>
          </a:p>
          <a:p>
            <a:endParaRPr lang="en-US" b="1" dirty="0">
              <a:solidFill>
                <a:prstClr val="white"/>
              </a:solidFill>
            </a:endParaRPr>
          </a:p>
          <a:p>
            <a:r>
              <a:rPr lang="en-US" b="1" dirty="0">
                <a:solidFill>
                  <a:prstClr val="white"/>
                </a:solidFill>
              </a:rPr>
              <a:t>select count(*) from </a:t>
            </a:r>
            <a:r>
              <a:rPr lang="en-US" b="1" dirty="0" err="1">
                <a:solidFill>
                  <a:prstClr val="white"/>
                </a:solidFill>
              </a:rPr>
              <a:t>hr.employees</a:t>
            </a:r>
            <a:endParaRPr lang="en-US" b="1" dirty="0">
              <a:solidFill>
                <a:prstClr val="white"/>
              </a:solidFill>
            </a:endParaRPr>
          </a:p>
          <a:p>
            <a:r>
              <a:rPr lang="en-US" b="1" dirty="0">
                <a:solidFill>
                  <a:prstClr val="white"/>
                </a:solidFill>
              </a:rPr>
              <a:t>                            *</a:t>
            </a:r>
          </a:p>
          <a:p>
            <a:r>
              <a:rPr lang="en-US" b="1" dirty="0">
                <a:solidFill>
                  <a:prstClr val="white"/>
                </a:solidFill>
              </a:rPr>
              <a:t>ERROR at line 1:</a:t>
            </a:r>
          </a:p>
          <a:p>
            <a:r>
              <a:rPr lang="en-US" b="1" dirty="0">
                <a:solidFill>
                  <a:prstClr val="white"/>
                </a:solidFill>
              </a:rPr>
              <a:t>ORA-01031: insufficient </a:t>
            </a:r>
            <a:r>
              <a:rPr lang="en-US" b="1" dirty="0" smtClean="0">
                <a:solidFill>
                  <a:prstClr val="white"/>
                </a:solidFill>
              </a:rPr>
              <a:t>privileges</a:t>
            </a:r>
            <a:endParaRPr lang="en-US" b="1" dirty="0">
              <a:solidFill>
                <a:prstClr val="white"/>
              </a:solidFill>
            </a:endParaRPr>
          </a:p>
        </p:txBody>
      </p:sp>
    </p:spTree>
    <p:extLst>
      <p:ext uri="{BB962C8B-B14F-4D97-AF65-F5344CB8AC3E}">
        <p14:creationId xmlns:p14="http://schemas.microsoft.com/office/powerpoint/2010/main" val="1105165779"/>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a:xfrm>
            <a:off x="331303" y="1504949"/>
            <a:ext cx="11516139" cy="4738195"/>
          </a:xfrm>
        </p:spPr>
        <p:txBody>
          <a:bodyPr>
            <a:normAutofit/>
          </a:bodyPr>
          <a:lstStyle/>
          <a:p>
            <a:r>
              <a:rPr lang="en-US" dirty="0" smtClean="0"/>
              <a:t>In</a:t>
            </a:r>
            <a:r>
              <a:rPr lang="en-US" b="1" dirty="0" smtClean="0"/>
              <a:t> Preventing </a:t>
            </a:r>
            <a:r>
              <a:rPr lang="en-US" b="1" dirty="0"/>
              <a:t>users from exercising system privileges on schema objects</a:t>
            </a:r>
            <a:r>
              <a:rPr lang="en-US" dirty="0"/>
              <a:t>, you secured the table </a:t>
            </a:r>
            <a:r>
              <a:rPr lang="es-VE" dirty="0" smtClean="0">
                <a:solidFill>
                  <a:srgbClr val="F7941D"/>
                </a:solidFill>
              </a:rPr>
              <a:t>HR.EMPLOYEES</a:t>
            </a:r>
            <a:r>
              <a:rPr lang="es-VE" dirty="0" smtClean="0"/>
              <a:t> </a:t>
            </a:r>
            <a:r>
              <a:rPr lang="es-VE" dirty="0"/>
              <a:t> </a:t>
            </a:r>
            <a:r>
              <a:rPr lang="es-VE" dirty="0" err="1"/>
              <a:t>by</a:t>
            </a:r>
            <a:r>
              <a:rPr lang="es-VE" dirty="0"/>
              <a:t> </a:t>
            </a:r>
            <a:r>
              <a:rPr lang="es-VE" dirty="0" err="1"/>
              <a:t>creating</a:t>
            </a:r>
            <a:r>
              <a:rPr lang="es-VE" dirty="0"/>
              <a:t> </a:t>
            </a:r>
            <a:r>
              <a:rPr lang="es-VE" dirty="0" err="1" smtClean="0"/>
              <a:t>the</a:t>
            </a:r>
            <a:r>
              <a:rPr lang="es-VE" dirty="0" smtClean="0"/>
              <a:t> </a:t>
            </a:r>
            <a:r>
              <a:rPr lang="es-VE" dirty="0" err="1" smtClean="0">
                <a:solidFill>
                  <a:srgbClr val="F7941D"/>
                </a:solidFill>
              </a:rPr>
              <a:t>HR_Realm</a:t>
            </a:r>
            <a:r>
              <a:rPr lang="es-VE" dirty="0" smtClean="0"/>
              <a:t> </a:t>
            </a:r>
            <a:r>
              <a:rPr lang="es-VE" dirty="0" err="1" smtClean="0"/>
              <a:t>realm</a:t>
            </a:r>
            <a:r>
              <a:rPr lang="es-VE" dirty="0" smtClean="0"/>
              <a:t>, </a:t>
            </a:r>
            <a:r>
              <a:rPr lang="en-US" dirty="0"/>
              <a:t>and afterwards, you edit it and made it </a:t>
            </a:r>
            <a:r>
              <a:rPr lang="en-US" dirty="0" smtClean="0"/>
              <a:t>mandatory.</a:t>
            </a:r>
          </a:p>
          <a:p>
            <a:endParaRPr lang="en-US" dirty="0"/>
          </a:p>
          <a:p>
            <a:r>
              <a:rPr lang="en-US" dirty="0" smtClean="0"/>
              <a:t>You'll </a:t>
            </a:r>
            <a:r>
              <a:rPr lang="en-US" dirty="0"/>
              <a:t>learn to protect roles using a realm and a mandatory realm</a:t>
            </a:r>
            <a:r>
              <a:rPr lang="en-US" dirty="0" smtClean="0"/>
              <a:t>.</a:t>
            </a:r>
          </a:p>
          <a:p>
            <a:endParaRPr lang="en-US" dirty="0"/>
          </a:p>
          <a:p>
            <a:r>
              <a:rPr lang="en-US" dirty="0"/>
              <a:t>You'll need to use a </a:t>
            </a:r>
            <a:r>
              <a:rPr lang="en-US" dirty="0">
                <a:solidFill>
                  <a:srgbClr val="F7941D"/>
                </a:solidFill>
              </a:rPr>
              <a:t>SYS</a:t>
            </a:r>
            <a:r>
              <a:rPr lang="en-US" dirty="0"/>
              <a:t> user</a:t>
            </a:r>
            <a:endParaRPr lang="es-VE" dirty="0"/>
          </a:p>
          <a:p>
            <a:endParaRPr lang="es-VE" dirty="0"/>
          </a:p>
        </p:txBody>
      </p:sp>
      <p:sp>
        <p:nvSpPr>
          <p:cNvPr id="3" name="Título 2"/>
          <p:cNvSpPr>
            <a:spLocks noGrp="1"/>
          </p:cNvSpPr>
          <p:nvPr>
            <p:ph type="title"/>
          </p:nvPr>
        </p:nvSpPr>
        <p:spPr/>
        <p:txBody>
          <a:bodyPr/>
          <a:lstStyle/>
          <a:p>
            <a:r>
              <a:rPr lang="es-VE" dirty="0" err="1"/>
              <a:t>Securing</a:t>
            </a:r>
            <a:r>
              <a:rPr lang="es-VE" dirty="0"/>
              <a:t> roles</a:t>
            </a:r>
          </a:p>
        </p:txBody>
      </p:sp>
      <p:sp>
        <p:nvSpPr>
          <p:cNvPr id="4" name="Marcador de número de diapositiva 3"/>
          <p:cNvSpPr>
            <a:spLocks noGrp="1"/>
          </p:cNvSpPr>
          <p:nvPr>
            <p:ph type="sldNum" sz="quarter" idx="12"/>
          </p:nvPr>
        </p:nvSpPr>
        <p:spPr/>
        <p:txBody>
          <a:bodyPr/>
          <a:lstStyle/>
          <a:p>
            <a:fld id="{5C6DB8CB-8B72-460F-B4E4-6A15EEC341A1}" type="slidenum">
              <a:rPr lang="es-VE" smtClean="0">
                <a:solidFill>
                  <a:prstClr val="white"/>
                </a:solidFill>
              </a:rPr>
              <a:pPr/>
              <a:t>232</a:t>
            </a:fld>
            <a:endParaRPr lang="es-VE" dirty="0">
              <a:solidFill>
                <a:prstClr val="white"/>
              </a:solidFill>
            </a:endParaRPr>
          </a:p>
        </p:txBody>
      </p:sp>
    </p:spTree>
    <p:extLst>
      <p:ext uri="{BB962C8B-B14F-4D97-AF65-F5344CB8AC3E}">
        <p14:creationId xmlns:p14="http://schemas.microsoft.com/office/powerpoint/2010/main" val="935184750"/>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lstStyle/>
          <a:p>
            <a:r>
              <a:rPr lang="en-US" dirty="0"/>
              <a:t>After we created a realm, </a:t>
            </a:r>
            <a:r>
              <a:rPr lang="en-US" dirty="0" smtClean="0"/>
              <a:t>the </a:t>
            </a:r>
            <a:r>
              <a:rPr lang="en-US" dirty="0" smtClean="0">
                <a:solidFill>
                  <a:srgbClr val="F7941D"/>
                </a:solidFill>
              </a:rPr>
              <a:t>SYS</a:t>
            </a:r>
            <a:r>
              <a:rPr lang="en-US" dirty="0" smtClean="0"/>
              <a:t> </a:t>
            </a:r>
            <a:r>
              <a:rPr lang="en-US" dirty="0"/>
              <a:t>user (or any user that is not authorized in realm) cannot grant the realm-protected role:</a:t>
            </a:r>
          </a:p>
          <a:p>
            <a:endParaRPr lang="es-VE" dirty="0"/>
          </a:p>
        </p:txBody>
      </p:sp>
      <p:sp>
        <p:nvSpPr>
          <p:cNvPr id="3" name="Título 2"/>
          <p:cNvSpPr>
            <a:spLocks noGrp="1"/>
          </p:cNvSpPr>
          <p:nvPr>
            <p:ph type="title"/>
          </p:nvPr>
        </p:nvSpPr>
        <p:spPr/>
        <p:txBody>
          <a:bodyPr/>
          <a:lstStyle/>
          <a:p>
            <a:r>
              <a:rPr lang="es-VE" dirty="0" err="1"/>
              <a:t>Securing</a:t>
            </a:r>
            <a:r>
              <a:rPr lang="es-VE" dirty="0"/>
              <a:t> roles</a:t>
            </a:r>
          </a:p>
        </p:txBody>
      </p:sp>
      <p:sp>
        <p:nvSpPr>
          <p:cNvPr id="4" name="Marcador de número de diapositiva 3"/>
          <p:cNvSpPr>
            <a:spLocks noGrp="1"/>
          </p:cNvSpPr>
          <p:nvPr>
            <p:ph type="sldNum" sz="quarter" idx="12"/>
          </p:nvPr>
        </p:nvSpPr>
        <p:spPr/>
        <p:txBody>
          <a:bodyPr/>
          <a:lstStyle/>
          <a:p>
            <a:fld id="{5C6DB8CB-8B72-460F-B4E4-6A15EEC341A1}" type="slidenum">
              <a:rPr lang="es-VE" smtClean="0">
                <a:solidFill>
                  <a:prstClr val="white"/>
                </a:solidFill>
              </a:rPr>
              <a:pPr/>
              <a:t>233</a:t>
            </a:fld>
            <a:endParaRPr lang="es-VE" dirty="0">
              <a:solidFill>
                <a:prstClr val="white"/>
              </a:solidFill>
            </a:endParaRPr>
          </a:p>
        </p:txBody>
      </p:sp>
      <p:sp>
        <p:nvSpPr>
          <p:cNvPr id="5" name="Rectángulo 4"/>
          <p:cNvSpPr/>
          <p:nvPr/>
        </p:nvSpPr>
        <p:spPr>
          <a:xfrm>
            <a:off x="982663" y="2743200"/>
            <a:ext cx="10153650" cy="3568807"/>
          </a:xfrm>
          <a:prstGeom prst="rect">
            <a:avLst/>
          </a:prstGeom>
          <a:solidFill>
            <a:srgbClr val="F794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dirty="0" smtClean="0">
                <a:solidFill>
                  <a:prstClr val="white"/>
                </a:solidFill>
              </a:rPr>
              <a:t>SQL&gt; connect usr1@pdb1</a:t>
            </a:r>
          </a:p>
          <a:p>
            <a:r>
              <a:rPr lang="en-US" sz="1600" b="1" dirty="0" smtClean="0">
                <a:solidFill>
                  <a:prstClr val="white"/>
                </a:solidFill>
              </a:rPr>
              <a:t>SQL&gt; connect hr@pdb1</a:t>
            </a:r>
          </a:p>
          <a:p>
            <a:endParaRPr lang="en-US" sz="1600" b="1" dirty="0">
              <a:solidFill>
                <a:prstClr val="white"/>
              </a:solidFill>
            </a:endParaRPr>
          </a:p>
          <a:p>
            <a:r>
              <a:rPr lang="en-US" sz="1600" b="1" dirty="0">
                <a:solidFill>
                  <a:prstClr val="white"/>
                </a:solidFill>
              </a:rPr>
              <a:t>SQL&gt; connect sys@pdb1 as </a:t>
            </a:r>
            <a:r>
              <a:rPr lang="en-US" sz="1600" b="1" dirty="0" err="1">
                <a:solidFill>
                  <a:prstClr val="white"/>
                </a:solidFill>
              </a:rPr>
              <a:t>sysdba</a:t>
            </a:r>
            <a:endParaRPr lang="en-US" sz="1600" b="1" dirty="0">
              <a:solidFill>
                <a:prstClr val="white"/>
              </a:solidFill>
            </a:endParaRPr>
          </a:p>
          <a:p>
            <a:endParaRPr lang="en-US" sz="1600" b="1" dirty="0">
              <a:solidFill>
                <a:prstClr val="white"/>
              </a:solidFill>
            </a:endParaRPr>
          </a:p>
          <a:p>
            <a:r>
              <a:rPr lang="en-US" sz="1600" b="1" dirty="0">
                <a:solidFill>
                  <a:prstClr val="white"/>
                </a:solidFill>
              </a:rPr>
              <a:t>Enter password: </a:t>
            </a:r>
          </a:p>
          <a:p>
            <a:r>
              <a:rPr lang="en-US" sz="1600" b="1" dirty="0">
                <a:solidFill>
                  <a:prstClr val="white"/>
                </a:solidFill>
              </a:rPr>
              <a:t>Connected.</a:t>
            </a:r>
          </a:p>
          <a:p>
            <a:endParaRPr lang="en-US" sz="1600" b="1" dirty="0">
              <a:solidFill>
                <a:prstClr val="white"/>
              </a:solidFill>
            </a:endParaRPr>
          </a:p>
          <a:p>
            <a:r>
              <a:rPr lang="en-US" sz="1600" b="1" dirty="0">
                <a:solidFill>
                  <a:prstClr val="white"/>
                </a:solidFill>
              </a:rPr>
              <a:t>SQL&gt; grant role1 to usr1;</a:t>
            </a:r>
          </a:p>
          <a:p>
            <a:endParaRPr lang="en-US" sz="1600" b="1" dirty="0">
              <a:solidFill>
                <a:prstClr val="white"/>
              </a:solidFill>
            </a:endParaRPr>
          </a:p>
          <a:p>
            <a:r>
              <a:rPr lang="en-US" sz="1600" b="1" dirty="0">
                <a:solidFill>
                  <a:prstClr val="white"/>
                </a:solidFill>
              </a:rPr>
              <a:t>grant role1 to usr1</a:t>
            </a:r>
          </a:p>
          <a:p>
            <a:r>
              <a:rPr lang="en-US" sz="1600" b="1" dirty="0">
                <a:solidFill>
                  <a:prstClr val="white"/>
                </a:solidFill>
              </a:rPr>
              <a:t>*     </a:t>
            </a:r>
          </a:p>
          <a:p>
            <a:r>
              <a:rPr lang="en-US" sz="1600" b="1" dirty="0">
                <a:solidFill>
                  <a:prstClr val="white"/>
                </a:solidFill>
              </a:rPr>
              <a:t>ERROR at line 1:</a:t>
            </a:r>
          </a:p>
          <a:p>
            <a:r>
              <a:rPr lang="en-US" sz="1600" b="1" dirty="0">
                <a:solidFill>
                  <a:prstClr val="white"/>
                </a:solidFill>
              </a:rPr>
              <a:t>ORA-47410: Realm violation for GRANT on </a:t>
            </a:r>
            <a:r>
              <a:rPr lang="en-US" sz="1600" b="1" dirty="0" smtClean="0">
                <a:solidFill>
                  <a:prstClr val="white"/>
                </a:solidFill>
              </a:rPr>
              <a:t>ROLE1</a:t>
            </a:r>
            <a:endParaRPr lang="en-US" sz="1600" b="1" dirty="0">
              <a:solidFill>
                <a:prstClr val="white"/>
              </a:solidFill>
            </a:endParaRPr>
          </a:p>
        </p:txBody>
      </p:sp>
    </p:spTree>
    <p:extLst>
      <p:ext uri="{BB962C8B-B14F-4D97-AF65-F5344CB8AC3E}">
        <p14:creationId xmlns:p14="http://schemas.microsoft.com/office/powerpoint/2010/main" val="217280857"/>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lstStyle/>
          <a:p>
            <a:r>
              <a:rPr lang="es-VE" dirty="0" err="1"/>
              <a:t>However</a:t>
            </a:r>
            <a:r>
              <a:rPr lang="es-VE" dirty="0"/>
              <a:t>, </a:t>
            </a:r>
            <a:r>
              <a:rPr lang="es-VE" dirty="0" err="1" smtClean="0"/>
              <a:t>user</a:t>
            </a:r>
            <a:r>
              <a:rPr lang="es-VE" dirty="0" smtClean="0"/>
              <a:t> </a:t>
            </a:r>
            <a:r>
              <a:rPr lang="es-VE" dirty="0">
                <a:solidFill>
                  <a:srgbClr val="F7941D"/>
                </a:solidFill>
              </a:rPr>
              <a:t>c</a:t>
            </a:r>
            <a:r>
              <a:rPr lang="es-VE" dirty="0" smtClean="0">
                <a:solidFill>
                  <a:srgbClr val="F7941D"/>
                </a:solidFill>
              </a:rPr>
              <a:t>##</a:t>
            </a:r>
            <a:r>
              <a:rPr lang="es-VE" dirty="0" err="1" smtClean="0">
                <a:solidFill>
                  <a:srgbClr val="F7941D"/>
                </a:solidFill>
              </a:rPr>
              <a:t>ernesto</a:t>
            </a:r>
            <a:r>
              <a:rPr lang="es-VE" dirty="0" smtClean="0">
                <a:solidFill>
                  <a:srgbClr val="F7941D"/>
                </a:solidFill>
              </a:rPr>
              <a:t> </a:t>
            </a:r>
            <a:r>
              <a:rPr lang="en-US" dirty="0"/>
              <a:t> is authorized in realm as owner, so he can grant this role:</a:t>
            </a:r>
            <a:endParaRPr lang="es-VE" dirty="0"/>
          </a:p>
        </p:txBody>
      </p:sp>
      <p:sp>
        <p:nvSpPr>
          <p:cNvPr id="3" name="Título 2"/>
          <p:cNvSpPr>
            <a:spLocks noGrp="1"/>
          </p:cNvSpPr>
          <p:nvPr>
            <p:ph type="title"/>
          </p:nvPr>
        </p:nvSpPr>
        <p:spPr/>
        <p:txBody>
          <a:bodyPr/>
          <a:lstStyle/>
          <a:p>
            <a:r>
              <a:rPr lang="es-VE" dirty="0" err="1"/>
              <a:t>Securing</a:t>
            </a:r>
            <a:r>
              <a:rPr lang="es-VE" dirty="0"/>
              <a:t> roles</a:t>
            </a:r>
          </a:p>
        </p:txBody>
      </p:sp>
      <p:sp>
        <p:nvSpPr>
          <p:cNvPr id="4" name="Marcador de número de diapositiva 3"/>
          <p:cNvSpPr>
            <a:spLocks noGrp="1"/>
          </p:cNvSpPr>
          <p:nvPr>
            <p:ph type="sldNum" sz="quarter" idx="12"/>
          </p:nvPr>
        </p:nvSpPr>
        <p:spPr/>
        <p:txBody>
          <a:bodyPr/>
          <a:lstStyle/>
          <a:p>
            <a:fld id="{5C6DB8CB-8B72-460F-B4E4-6A15EEC341A1}" type="slidenum">
              <a:rPr lang="es-VE" smtClean="0">
                <a:solidFill>
                  <a:prstClr val="white"/>
                </a:solidFill>
              </a:rPr>
              <a:pPr/>
              <a:t>234</a:t>
            </a:fld>
            <a:endParaRPr lang="es-VE" dirty="0">
              <a:solidFill>
                <a:prstClr val="white"/>
              </a:solidFill>
            </a:endParaRPr>
          </a:p>
        </p:txBody>
      </p:sp>
      <p:sp>
        <p:nvSpPr>
          <p:cNvPr id="5" name="Rectángulo 4"/>
          <p:cNvSpPr/>
          <p:nvPr/>
        </p:nvSpPr>
        <p:spPr>
          <a:xfrm>
            <a:off x="982663" y="2869816"/>
            <a:ext cx="10153650" cy="2671003"/>
          </a:xfrm>
          <a:prstGeom prst="rect">
            <a:avLst/>
          </a:prstGeom>
          <a:solidFill>
            <a:srgbClr val="F794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prstClr val="white"/>
                </a:solidFill>
              </a:rPr>
              <a:t>SQL&gt; connect c</a:t>
            </a:r>
            <a:r>
              <a:rPr lang="en-US" b="1" dirty="0" smtClean="0">
                <a:solidFill>
                  <a:prstClr val="white"/>
                </a:solidFill>
              </a:rPr>
              <a:t>##ernesto@pdb1</a:t>
            </a:r>
            <a:endParaRPr lang="en-US" b="1" dirty="0">
              <a:solidFill>
                <a:prstClr val="white"/>
              </a:solidFill>
            </a:endParaRPr>
          </a:p>
          <a:p>
            <a:endParaRPr lang="en-US" b="1" dirty="0">
              <a:solidFill>
                <a:prstClr val="white"/>
              </a:solidFill>
            </a:endParaRPr>
          </a:p>
          <a:p>
            <a:r>
              <a:rPr lang="en-US" b="1" dirty="0">
                <a:solidFill>
                  <a:prstClr val="white"/>
                </a:solidFill>
              </a:rPr>
              <a:t>Enter password: </a:t>
            </a:r>
          </a:p>
          <a:p>
            <a:r>
              <a:rPr lang="en-US" b="1" dirty="0">
                <a:solidFill>
                  <a:prstClr val="white"/>
                </a:solidFill>
              </a:rPr>
              <a:t>Connected.</a:t>
            </a:r>
          </a:p>
          <a:p>
            <a:endParaRPr lang="en-US" b="1" dirty="0">
              <a:solidFill>
                <a:prstClr val="white"/>
              </a:solidFill>
            </a:endParaRPr>
          </a:p>
          <a:p>
            <a:r>
              <a:rPr lang="en-US" b="1" dirty="0">
                <a:solidFill>
                  <a:prstClr val="white"/>
                </a:solidFill>
              </a:rPr>
              <a:t>SQL&gt; grant role1 to usr1;</a:t>
            </a:r>
          </a:p>
          <a:p>
            <a:endParaRPr lang="en-US" b="1" dirty="0">
              <a:solidFill>
                <a:prstClr val="white"/>
              </a:solidFill>
            </a:endParaRPr>
          </a:p>
          <a:p>
            <a:r>
              <a:rPr lang="en-US" b="1" dirty="0">
                <a:solidFill>
                  <a:prstClr val="white"/>
                </a:solidFill>
              </a:rPr>
              <a:t>Grant succeeded</a:t>
            </a:r>
            <a:r>
              <a:rPr lang="en-US" b="1" dirty="0" smtClean="0">
                <a:solidFill>
                  <a:prstClr val="white"/>
                </a:solidFill>
              </a:rPr>
              <a:t>.</a:t>
            </a:r>
            <a:endParaRPr lang="en-US" b="1" dirty="0">
              <a:solidFill>
                <a:prstClr val="white"/>
              </a:solidFill>
            </a:endParaRPr>
          </a:p>
        </p:txBody>
      </p:sp>
    </p:spTree>
    <p:extLst>
      <p:ext uri="{BB962C8B-B14F-4D97-AF65-F5344CB8AC3E}">
        <p14:creationId xmlns:p14="http://schemas.microsoft.com/office/powerpoint/2010/main" val="1117163699"/>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normAutofit/>
          </a:bodyPr>
          <a:lstStyle/>
          <a:p>
            <a:r>
              <a:rPr lang="es-ES" sz="2800" dirty="0" err="1" smtClean="0"/>
              <a:t>The</a:t>
            </a:r>
            <a:r>
              <a:rPr lang="es-ES" sz="2800" dirty="0" smtClean="0"/>
              <a:t> </a:t>
            </a:r>
            <a:r>
              <a:rPr lang="es-ES" sz="2800" dirty="0" smtClean="0">
                <a:solidFill>
                  <a:srgbClr val="F7941D"/>
                </a:solidFill>
              </a:rPr>
              <a:t>SYS</a:t>
            </a:r>
            <a:r>
              <a:rPr lang="es-ES" sz="2800" dirty="0" smtClean="0"/>
              <a:t> </a:t>
            </a:r>
            <a:r>
              <a:rPr lang="en-US" sz="2800" dirty="0"/>
              <a:t>user can grant or revoke privileges from role even though the role is protected by realm</a:t>
            </a:r>
            <a:r>
              <a:rPr lang="en-US" sz="2800" dirty="0" smtClean="0"/>
              <a:t>.</a:t>
            </a:r>
          </a:p>
          <a:p>
            <a:endParaRPr lang="en-US" sz="2800" dirty="0"/>
          </a:p>
          <a:p>
            <a:r>
              <a:rPr lang="en-US" sz="2800" dirty="0"/>
              <a:t>After we make the realm </a:t>
            </a:r>
            <a:r>
              <a:rPr lang="en-US" sz="2800" dirty="0" smtClean="0"/>
              <a:t>mandatory, this </a:t>
            </a:r>
            <a:r>
              <a:rPr lang="en-US" sz="2800" dirty="0"/>
              <a:t>is no longer possible:</a:t>
            </a:r>
            <a:endParaRPr lang="es-VE" sz="2800" dirty="0"/>
          </a:p>
        </p:txBody>
      </p:sp>
      <p:sp>
        <p:nvSpPr>
          <p:cNvPr id="3" name="Título 2"/>
          <p:cNvSpPr>
            <a:spLocks noGrp="1"/>
          </p:cNvSpPr>
          <p:nvPr>
            <p:ph type="title"/>
          </p:nvPr>
        </p:nvSpPr>
        <p:spPr/>
        <p:txBody>
          <a:bodyPr/>
          <a:lstStyle/>
          <a:p>
            <a:r>
              <a:rPr lang="es-VE" dirty="0" err="1"/>
              <a:t>Securing</a:t>
            </a:r>
            <a:r>
              <a:rPr lang="es-VE" dirty="0"/>
              <a:t> roles</a:t>
            </a:r>
          </a:p>
        </p:txBody>
      </p:sp>
      <p:sp>
        <p:nvSpPr>
          <p:cNvPr id="4" name="Marcador de número de diapositiva 3"/>
          <p:cNvSpPr>
            <a:spLocks noGrp="1"/>
          </p:cNvSpPr>
          <p:nvPr>
            <p:ph type="sldNum" sz="quarter" idx="12"/>
          </p:nvPr>
        </p:nvSpPr>
        <p:spPr/>
        <p:txBody>
          <a:bodyPr/>
          <a:lstStyle/>
          <a:p>
            <a:fld id="{5C6DB8CB-8B72-460F-B4E4-6A15EEC341A1}" type="slidenum">
              <a:rPr lang="es-VE" smtClean="0">
                <a:solidFill>
                  <a:prstClr val="white"/>
                </a:solidFill>
              </a:rPr>
              <a:pPr/>
              <a:t>235</a:t>
            </a:fld>
            <a:endParaRPr lang="es-VE" dirty="0">
              <a:solidFill>
                <a:prstClr val="white"/>
              </a:solidFill>
            </a:endParaRPr>
          </a:p>
        </p:txBody>
      </p:sp>
      <p:sp>
        <p:nvSpPr>
          <p:cNvPr id="5" name="Rectángulo 4"/>
          <p:cNvSpPr/>
          <p:nvPr/>
        </p:nvSpPr>
        <p:spPr>
          <a:xfrm>
            <a:off x="1019174" y="3343902"/>
            <a:ext cx="10153650" cy="3142691"/>
          </a:xfrm>
          <a:prstGeom prst="rect">
            <a:avLst/>
          </a:prstGeom>
          <a:solidFill>
            <a:srgbClr val="F794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b="1" dirty="0">
                <a:solidFill>
                  <a:prstClr val="white"/>
                </a:solidFill>
              </a:rPr>
              <a:t>SQL&gt; connect sys@pdb1 as </a:t>
            </a:r>
            <a:r>
              <a:rPr lang="en-US" sz="1100" b="1" dirty="0" err="1">
                <a:solidFill>
                  <a:prstClr val="white"/>
                </a:solidFill>
              </a:rPr>
              <a:t>sysdba</a:t>
            </a:r>
            <a:endParaRPr lang="en-US" sz="1100" b="1" dirty="0">
              <a:solidFill>
                <a:prstClr val="white"/>
              </a:solidFill>
            </a:endParaRPr>
          </a:p>
          <a:p>
            <a:endParaRPr lang="en-US" sz="1100" b="1" dirty="0">
              <a:solidFill>
                <a:prstClr val="white"/>
              </a:solidFill>
            </a:endParaRPr>
          </a:p>
          <a:p>
            <a:r>
              <a:rPr lang="en-US" sz="1100" b="1" dirty="0">
                <a:solidFill>
                  <a:prstClr val="white"/>
                </a:solidFill>
              </a:rPr>
              <a:t>Enter password: </a:t>
            </a:r>
          </a:p>
          <a:p>
            <a:r>
              <a:rPr lang="en-US" sz="1100" b="1" dirty="0">
                <a:solidFill>
                  <a:prstClr val="white"/>
                </a:solidFill>
              </a:rPr>
              <a:t>Connected.</a:t>
            </a:r>
          </a:p>
          <a:p>
            <a:endParaRPr lang="en-US" sz="1100" b="1" dirty="0">
              <a:solidFill>
                <a:prstClr val="white"/>
              </a:solidFill>
            </a:endParaRPr>
          </a:p>
          <a:p>
            <a:r>
              <a:rPr lang="en-US" sz="1100" b="1" dirty="0">
                <a:solidFill>
                  <a:prstClr val="white"/>
                </a:solidFill>
              </a:rPr>
              <a:t>SQL&gt; revoke drop any synonym from role1;</a:t>
            </a:r>
          </a:p>
          <a:p>
            <a:endParaRPr lang="en-US" sz="1100" b="1" dirty="0">
              <a:solidFill>
                <a:prstClr val="white"/>
              </a:solidFill>
            </a:endParaRPr>
          </a:p>
          <a:p>
            <a:r>
              <a:rPr lang="en-US" sz="1100" b="1" dirty="0">
                <a:solidFill>
                  <a:prstClr val="white"/>
                </a:solidFill>
              </a:rPr>
              <a:t>revoke drop any synonym from role1</a:t>
            </a:r>
          </a:p>
          <a:p>
            <a:r>
              <a:rPr lang="en-US" sz="1100" b="1" dirty="0">
                <a:solidFill>
                  <a:prstClr val="white"/>
                </a:solidFill>
              </a:rPr>
              <a:t>*</a:t>
            </a:r>
          </a:p>
          <a:p>
            <a:r>
              <a:rPr lang="en-US" sz="1100" b="1" dirty="0">
                <a:solidFill>
                  <a:prstClr val="white"/>
                </a:solidFill>
              </a:rPr>
              <a:t>ERROR at line 1:</a:t>
            </a:r>
          </a:p>
          <a:p>
            <a:r>
              <a:rPr lang="en-US" sz="1100" b="1" dirty="0">
                <a:solidFill>
                  <a:prstClr val="white"/>
                </a:solidFill>
              </a:rPr>
              <a:t>ORA-47410: Realm violation for REVOKE on ROLE1 </a:t>
            </a:r>
          </a:p>
          <a:p>
            <a:endParaRPr lang="en-US" sz="1100" b="1" dirty="0">
              <a:solidFill>
                <a:prstClr val="white"/>
              </a:solidFill>
            </a:endParaRPr>
          </a:p>
          <a:p>
            <a:r>
              <a:rPr lang="en-US" sz="1100" b="1" dirty="0">
                <a:solidFill>
                  <a:prstClr val="white"/>
                </a:solidFill>
              </a:rPr>
              <a:t>SQL&gt; grant update any table to role1;</a:t>
            </a:r>
          </a:p>
          <a:p>
            <a:endParaRPr lang="en-US" sz="1100" b="1" dirty="0">
              <a:solidFill>
                <a:prstClr val="white"/>
              </a:solidFill>
            </a:endParaRPr>
          </a:p>
          <a:p>
            <a:r>
              <a:rPr lang="en-US" sz="1100" b="1" dirty="0">
                <a:solidFill>
                  <a:prstClr val="white"/>
                </a:solidFill>
              </a:rPr>
              <a:t>grant update any table to role1</a:t>
            </a:r>
          </a:p>
          <a:p>
            <a:r>
              <a:rPr lang="en-US" sz="1100" b="1" dirty="0">
                <a:solidFill>
                  <a:prstClr val="white"/>
                </a:solidFill>
              </a:rPr>
              <a:t>*</a:t>
            </a:r>
          </a:p>
          <a:p>
            <a:r>
              <a:rPr lang="en-US" sz="1100" b="1" dirty="0">
                <a:solidFill>
                  <a:prstClr val="white"/>
                </a:solidFill>
              </a:rPr>
              <a:t>ERROR at line 1:</a:t>
            </a:r>
          </a:p>
          <a:p>
            <a:r>
              <a:rPr lang="en-US" sz="1100" b="1" dirty="0">
                <a:solidFill>
                  <a:prstClr val="white"/>
                </a:solidFill>
              </a:rPr>
              <a:t>ORA-47410: Realm violation for GRANT on </a:t>
            </a:r>
            <a:r>
              <a:rPr lang="en-US" sz="1100" b="1" dirty="0" smtClean="0">
                <a:solidFill>
                  <a:prstClr val="white"/>
                </a:solidFill>
              </a:rPr>
              <a:t>ROLE1</a:t>
            </a:r>
            <a:endParaRPr lang="en-US" sz="1100" b="1" dirty="0">
              <a:solidFill>
                <a:prstClr val="white"/>
              </a:solidFill>
            </a:endParaRPr>
          </a:p>
        </p:txBody>
      </p:sp>
    </p:spTree>
    <p:extLst>
      <p:ext uri="{BB962C8B-B14F-4D97-AF65-F5344CB8AC3E}">
        <p14:creationId xmlns:p14="http://schemas.microsoft.com/office/powerpoint/2010/main" val="720763372"/>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lstStyle/>
          <a:p>
            <a:r>
              <a:rPr lang="en-US" dirty="0" smtClean="0"/>
              <a:t>You'll </a:t>
            </a:r>
            <a:r>
              <a:rPr lang="en-US" dirty="0"/>
              <a:t>learn to create command rules. </a:t>
            </a:r>
            <a:endParaRPr lang="en-US" dirty="0" smtClean="0"/>
          </a:p>
          <a:p>
            <a:endParaRPr lang="en-US" dirty="0"/>
          </a:p>
          <a:p>
            <a:r>
              <a:rPr lang="en-US" dirty="0" smtClean="0"/>
              <a:t>A </a:t>
            </a:r>
            <a:r>
              <a:rPr lang="en-US" dirty="0"/>
              <a:t>command rule defines a protected database operation on a specific database object (for example</a:t>
            </a:r>
            <a:r>
              <a:rPr lang="en-US" dirty="0" smtClean="0"/>
              <a:t>, </a:t>
            </a:r>
            <a:r>
              <a:rPr lang="es-VE" dirty="0" smtClean="0">
                <a:solidFill>
                  <a:srgbClr val="F7941D"/>
                </a:solidFill>
              </a:rPr>
              <a:t>UPDATE</a:t>
            </a:r>
            <a:r>
              <a:rPr lang="es-VE" dirty="0" smtClean="0"/>
              <a:t> </a:t>
            </a:r>
            <a:r>
              <a:rPr lang="es-VE" dirty="0" err="1"/>
              <a:t>on</a:t>
            </a:r>
            <a:r>
              <a:rPr lang="es-VE" dirty="0"/>
              <a:t> </a:t>
            </a:r>
            <a:r>
              <a:rPr lang="es-VE" dirty="0" err="1"/>
              <a:t>all</a:t>
            </a:r>
            <a:r>
              <a:rPr lang="es-VE" dirty="0"/>
              <a:t> </a:t>
            </a:r>
            <a:r>
              <a:rPr lang="es-VE" dirty="0" err="1"/>
              <a:t>tables</a:t>
            </a:r>
            <a:r>
              <a:rPr lang="es-VE" dirty="0"/>
              <a:t> in </a:t>
            </a:r>
            <a:r>
              <a:rPr lang="es-VE" dirty="0" smtClean="0">
                <a:solidFill>
                  <a:srgbClr val="F7941D"/>
                </a:solidFill>
              </a:rPr>
              <a:t>HR</a:t>
            </a:r>
            <a:r>
              <a:rPr lang="es-VE" dirty="0" smtClean="0"/>
              <a:t> </a:t>
            </a:r>
            <a:r>
              <a:rPr lang="en-US" dirty="0" smtClean="0"/>
              <a:t>schema</a:t>
            </a:r>
            <a:r>
              <a:rPr lang="en-US" dirty="0"/>
              <a:t>). </a:t>
            </a:r>
            <a:endParaRPr lang="en-US" dirty="0" smtClean="0"/>
          </a:p>
          <a:p>
            <a:endParaRPr lang="en-US" dirty="0"/>
          </a:p>
          <a:p>
            <a:r>
              <a:rPr lang="en-US" dirty="0" smtClean="0"/>
              <a:t>The </a:t>
            </a:r>
            <a:r>
              <a:rPr lang="en-US" dirty="0"/>
              <a:t>evaluation of associated rule set determines if statement will be allowed (executed) or blocked.</a:t>
            </a:r>
            <a:endParaRPr lang="es-VE" dirty="0"/>
          </a:p>
        </p:txBody>
      </p:sp>
      <p:sp>
        <p:nvSpPr>
          <p:cNvPr id="3" name="Título 2"/>
          <p:cNvSpPr>
            <a:spLocks noGrp="1"/>
          </p:cNvSpPr>
          <p:nvPr>
            <p:ph type="title"/>
          </p:nvPr>
        </p:nvSpPr>
        <p:spPr/>
        <p:txBody>
          <a:bodyPr/>
          <a:lstStyle/>
          <a:p>
            <a:r>
              <a:rPr lang="en-US" sz="2800" dirty="0"/>
              <a:t>Preventing users from executing specific command on specific </a:t>
            </a:r>
            <a:r>
              <a:rPr lang="en-US" sz="2800" dirty="0" smtClean="0"/>
              <a:t>object</a:t>
            </a:r>
            <a:endParaRPr lang="es-VE" sz="2800"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solidFill>
                  <a:prstClr val="white"/>
                </a:solidFill>
              </a:rPr>
              <a:pPr/>
              <a:t>236</a:t>
            </a:fld>
            <a:endParaRPr lang="es-VE" dirty="0">
              <a:solidFill>
                <a:prstClr val="white"/>
              </a:solidFill>
            </a:endParaRPr>
          </a:p>
        </p:txBody>
      </p:sp>
    </p:spTree>
    <p:extLst>
      <p:ext uri="{BB962C8B-B14F-4D97-AF65-F5344CB8AC3E}">
        <p14:creationId xmlns:p14="http://schemas.microsoft.com/office/powerpoint/2010/main" val="2062224124"/>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normAutofit/>
          </a:bodyPr>
          <a:lstStyle/>
          <a:p>
            <a:r>
              <a:rPr lang="es-VE" sz="2800" dirty="0"/>
              <a:t>In </a:t>
            </a:r>
            <a:r>
              <a:rPr lang="es-VE" sz="2800" dirty="0" err="1"/>
              <a:t>order</a:t>
            </a:r>
            <a:r>
              <a:rPr lang="es-VE" sz="2800" dirty="0"/>
              <a:t> to </a:t>
            </a:r>
            <a:r>
              <a:rPr lang="es-VE" sz="2800" dirty="0" err="1" smtClean="0"/>
              <a:t>execute</a:t>
            </a:r>
            <a:r>
              <a:rPr lang="es-VE" sz="2800" dirty="0" smtClean="0"/>
              <a:t> </a:t>
            </a:r>
            <a:r>
              <a:rPr lang="es-VE" sz="2800" dirty="0" smtClean="0">
                <a:solidFill>
                  <a:srgbClr val="F7941D"/>
                </a:solidFill>
              </a:rPr>
              <a:t>UPDATE</a:t>
            </a:r>
            <a:r>
              <a:rPr lang="es-VE" sz="2800" dirty="0" smtClean="0"/>
              <a:t> </a:t>
            </a:r>
            <a:r>
              <a:rPr lang="es-VE" sz="2800" dirty="0" err="1"/>
              <a:t>on</a:t>
            </a:r>
            <a:r>
              <a:rPr lang="es-VE" sz="2800" dirty="0"/>
              <a:t> </a:t>
            </a:r>
            <a:r>
              <a:rPr lang="es-VE" sz="2800" dirty="0" err="1"/>
              <a:t>the</a:t>
            </a:r>
            <a:r>
              <a:rPr lang="es-VE" sz="2800" dirty="0"/>
              <a:t> </a:t>
            </a:r>
            <a:r>
              <a:rPr lang="es-VE" sz="2800" dirty="0" err="1"/>
              <a:t>table</a:t>
            </a:r>
            <a:r>
              <a:rPr lang="es-VE" sz="2800" dirty="0"/>
              <a:t> </a:t>
            </a:r>
            <a:r>
              <a:rPr lang="es-VE" sz="2800" dirty="0" smtClean="0">
                <a:solidFill>
                  <a:srgbClr val="F7941D"/>
                </a:solidFill>
              </a:rPr>
              <a:t>ORDERS</a:t>
            </a:r>
            <a:r>
              <a:rPr lang="es-VE" sz="2800" dirty="0" smtClean="0"/>
              <a:t> </a:t>
            </a:r>
            <a:r>
              <a:rPr lang="es-VE" sz="2800" dirty="0"/>
              <a:t> in </a:t>
            </a:r>
            <a:r>
              <a:rPr lang="es-VE" sz="2800" dirty="0" err="1"/>
              <a:t>schema</a:t>
            </a:r>
            <a:r>
              <a:rPr lang="es-VE" sz="2800" dirty="0"/>
              <a:t> </a:t>
            </a:r>
            <a:r>
              <a:rPr lang="es-VE" sz="2800" dirty="0" smtClean="0">
                <a:solidFill>
                  <a:srgbClr val="F7941D"/>
                </a:solidFill>
              </a:rPr>
              <a:t>OE</a:t>
            </a:r>
            <a:r>
              <a:rPr lang="es-VE" sz="2800" dirty="0" smtClean="0"/>
              <a:t>, </a:t>
            </a:r>
            <a:r>
              <a:rPr lang="es-VE" sz="2800" dirty="0"/>
              <a:t>rule </a:t>
            </a:r>
            <a:r>
              <a:rPr lang="es-VE" sz="2800" dirty="0" smtClean="0"/>
              <a:t>set </a:t>
            </a:r>
            <a:r>
              <a:rPr lang="es-VE" sz="2800" dirty="0" err="1" smtClean="0">
                <a:solidFill>
                  <a:srgbClr val="F7941D"/>
                </a:solidFill>
              </a:rPr>
              <a:t>Disabled</a:t>
            </a:r>
            <a:r>
              <a:rPr lang="es-VE" sz="2800" dirty="0" smtClean="0">
                <a:solidFill>
                  <a:srgbClr val="F7941D"/>
                </a:solidFill>
              </a:rPr>
              <a:t> </a:t>
            </a:r>
            <a:r>
              <a:rPr lang="es-VE" sz="2800" dirty="0" err="1"/>
              <a:t>needs</a:t>
            </a:r>
            <a:r>
              <a:rPr lang="es-VE" sz="2800" dirty="0"/>
              <a:t> to </a:t>
            </a:r>
            <a:r>
              <a:rPr lang="es-VE" sz="2800" dirty="0" err="1" smtClean="0"/>
              <a:t>evaluate</a:t>
            </a:r>
            <a:r>
              <a:rPr lang="es-VE" sz="2800" dirty="0" smtClean="0"/>
              <a:t> </a:t>
            </a:r>
            <a:r>
              <a:rPr lang="es-VE" sz="2800" dirty="0" smtClean="0">
                <a:solidFill>
                  <a:srgbClr val="F7941D"/>
                </a:solidFill>
              </a:rPr>
              <a:t>TRUE</a:t>
            </a:r>
            <a:r>
              <a:rPr lang="es-VE" sz="2800" dirty="0" smtClean="0"/>
              <a:t>. </a:t>
            </a:r>
          </a:p>
          <a:p>
            <a:endParaRPr lang="es-ES" sz="2800" dirty="0"/>
          </a:p>
          <a:p>
            <a:r>
              <a:rPr lang="es-VE" sz="2800" dirty="0" err="1"/>
              <a:t>However</a:t>
            </a:r>
            <a:r>
              <a:rPr lang="es-VE" sz="2800" dirty="0"/>
              <a:t>, </a:t>
            </a:r>
            <a:r>
              <a:rPr lang="es-VE" sz="2800" dirty="0" err="1"/>
              <a:t>because</a:t>
            </a:r>
            <a:r>
              <a:rPr lang="es-VE" sz="2800" dirty="0"/>
              <a:t> rule set  </a:t>
            </a:r>
            <a:r>
              <a:rPr lang="es-VE" sz="2800" dirty="0" smtClean="0">
                <a:solidFill>
                  <a:srgbClr val="F7941D"/>
                </a:solidFill>
              </a:rPr>
              <a:t>DISABLED</a:t>
            </a:r>
            <a:r>
              <a:rPr lang="es-VE" sz="2800" dirty="0" smtClean="0"/>
              <a:t> </a:t>
            </a:r>
            <a:r>
              <a:rPr lang="es-VE" sz="2800" dirty="0" err="1" smtClean="0"/>
              <a:t>will</a:t>
            </a:r>
            <a:r>
              <a:rPr lang="es-VE" sz="2800" dirty="0" smtClean="0"/>
              <a:t> </a:t>
            </a:r>
            <a:r>
              <a:rPr lang="es-VE" sz="2800" dirty="0" err="1" smtClean="0"/>
              <a:t>evaluate</a:t>
            </a:r>
            <a:r>
              <a:rPr lang="es-VE" sz="2800" dirty="0" smtClean="0"/>
              <a:t> </a:t>
            </a:r>
            <a:r>
              <a:rPr lang="es-VE" sz="2800" dirty="0" smtClean="0">
                <a:solidFill>
                  <a:srgbClr val="F7941D"/>
                </a:solidFill>
              </a:rPr>
              <a:t>FALSE</a:t>
            </a:r>
            <a:r>
              <a:rPr lang="es-VE" sz="2800" dirty="0" smtClean="0"/>
              <a:t> </a:t>
            </a:r>
            <a:r>
              <a:rPr lang="es-VE" sz="2800" dirty="0" err="1" smtClean="0"/>
              <a:t>always</a:t>
            </a:r>
            <a:r>
              <a:rPr lang="es-VE" sz="2800" dirty="0" smtClean="0"/>
              <a:t>, </a:t>
            </a:r>
            <a:r>
              <a:rPr lang="en-US" sz="2800" dirty="0"/>
              <a:t>consequently, this command is disabled for all users in the database:</a:t>
            </a:r>
            <a:endParaRPr lang="es-VE" sz="2800"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solidFill>
                  <a:prstClr val="white"/>
                </a:solidFill>
              </a:rPr>
              <a:pPr/>
              <a:t>237</a:t>
            </a:fld>
            <a:endParaRPr lang="es-VE" dirty="0">
              <a:solidFill>
                <a:prstClr val="white"/>
              </a:solidFill>
            </a:endParaRPr>
          </a:p>
        </p:txBody>
      </p:sp>
      <p:sp>
        <p:nvSpPr>
          <p:cNvPr id="7" name="Título 2"/>
          <p:cNvSpPr>
            <a:spLocks noGrp="1"/>
          </p:cNvSpPr>
          <p:nvPr>
            <p:ph type="title"/>
          </p:nvPr>
        </p:nvSpPr>
        <p:spPr>
          <a:xfrm>
            <a:off x="1522343" y="393801"/>
            <a:ext cx="10848977" cy="655430"/>
          </a:xfrm>
        </p:spPr>
        <p:txBody>
          <a:bodyPr/>
          <a:lstStyle/>
          <a:p>
            <a:r>
              <a:rPr lang="en-US" sz="2800" dirty="0"/>
              <a:t>Preventing users from executing specific command on specific </a:t>
            </a:r>
            <a:r>
              <a:rPr lang="en-US" sz="2800" dirty="0" smtClean="0"/>
              <a:t>object</a:t>
            </a:r>
            <a:endParaRPr lang="es-VE" sz="2800" dirty="0"/>
          </a:p>
        </p:txBody>
      </p:sp>
      <p:sp>
        <p:nvSpPr>
          <p:cNvPr id="8" name="Rectángulo 7"/>
          <p:cNvSpPr/>
          <p:nvPr/>
        </p:nvSpPr>
        <p:spPr>
          <a:xfrm>
            <a:off x="981015" y="3904563"/>
            <a:ext cx="10153650" cy="2391678"/>
          </a:xfrm>
          <a:prstGeom prst="rect">
            <a:avLst/>
          </a:prstGeom>
          <a:solidFill>
            <a:srgbClr val="F794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a:solidFill>
                  <a:prstClr val="white"/>
                </a:solidFill>
              </a:rPr>
              <a:t>SQL&gt; connect sys@pdb1 as </a:t>
            </a:r>
            <a:r>
              <a:rPr lang="en-US" sz="1400" b="1" dirty="0" err="1">
                <a:solidFill>
                  <a:prstClr val="white"/>
                </a:solidFill>
              </a:rPr>
              <a:t>sysdba</a:t>
            </a:r>
            <a:endParaRPr lang="en-US" sz="1400" b="1" dirty="0">
              <a:solidFill>
                <a:prstClr val="white"/>
              </a:solidFill>
            </a:endParaRPr>
          </a:p>
          <a:p>
            <a:endParaRPr lang="en-US" sz="1400" b="1" dirty="0">
              <a:solidFill>
                <a:prstClr val="white"/>
              </a:solidFill>
            </a:endParaRPr>
          </a:p>
          <a:p>
            <a:r>
              <a:rPr lang="en-US" sz="1400" b="1" dirty="0">
                <a:solidFill>
                  <a:prstClr val="white"/>
                </a:solidFill>
              </a:rPr>
              <a:t>Enter password: </a:t>
            </a:r>
          </a:p>
          <a:p>
            <a:r>
              <a:rPr lang="en-US" sz="1400" b="1" dirty="0">
                <a:solidFill>
                  <a:prstClr val="white"/>
                </a:solidFill>
              </a:rPr>
              <a:t>Connected.</a:t>
            </a:r>
          </a:p>
          <a:p>
            <a:endParaRPr lang="en-US" sz="1400" b="1" dirty="0">
              <a:solidFill>
                <a:prstClr val="white"/>
              </a:solidFill>
            </a:endParaRPr>
          </a:p>
          <a:p>
            <a:r>
              <a:rPr lang="en-US" sz="1400" b="1" dirty="0">
                <a:solidFill>
                  <a:prstClr val="white"/>
                </a:solidFill>
              </a:rPr>
              <a:t>SQL&gt; UPDATE OE.ORDERS SET ORDER_MODE = 'TEST' WHERE ORDER_ID &lt; 3000;</a:t>
            </a:r>
          </a:p>
          <a:p>
            <a:endParaRPr lang="en-US" sz="1400" b="1" dirty="0">
              <a:solidFill>
                <a:prstClr val="white"/>
              </a:solidFill>
            </a:endParaRPr>
          </a:p>
          <a:p>
            <a:r>
              <a:rPr lang="en-US" sz="1400" b="1" dirty="0">
                <a:solidFill>
                  <a:prstClr val="white"/>
                </a:solidFill>
              </a:rPr>
              <a:t>UPDATE OE.ORDERS SET ORDER_MODE = 'TEST' WHERE ORDER_ID &lt; 3000</a:t>
            </a:r>
          </a:p>
          <a:p>
            <a:r>
              <a:rPr lang="en-US" sz="1400" b="1" dirty="0">
                <a:solidFill>
                  <a:prstClr val="white"/>
                </a:solidFill>
              </a:rPr>
              <a:t>          *</a:t>
            </a:r>
          </a:p>
          <a:p>
            <a:r>
              <a:rPr lang="en-US" sz="1400" b="1" dirty="0">
                <a:solidFill>
                  <a:prstClr val="white"/>
                </a:solidFill>
              </a:rPr>
              <a:t>ERROR at line 1:</a:t>
            </a:r>
          </a:p>
          <a:p>
            <a:r>
              <a:rPr lang="en-US" sz="1400" b="1" dirty="0">
                <a:solidFill>
                  <a:prstClr val="white"/>
                </a:solidFill>
              </a:rPr>
              <a:t>ORA-01031: insufficient </a:t>
            </a:r>
            <a:r>
              <a:rPr lang="en-US" sz="1400" b="1" dirty="0" smtClean="0">
                <a:solidFill>
                  <a:prstClr val="white"/>
                </a:solidFill>
              </a:rPr>
              <a:t>privileges</a:t>
            </a:r>
            <a:endParaRPr lang="en-US" sz="1400" b="1" dirty="0">
              <a:solidFill>
                <a:prstClr val="white"/>
              </a:solidFill>
            </a:endParaRPr>
          </a:p>
        </p:txBody>
      </p:sp>
    </p:spTree>
    <p:extLst>
      <p:ext uri="{BB962C8B-B14F-4D97-AF65-F5344CB8AC3E}">
        <p14:creationId xmlns:p14="http://schemas.microsoft.com/office/powerpoint/2010/main" val="1562273135"/>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a:xfrm>
            <a:off x="331303" y="1504950"/>
            <a:ext cx="11516139" cy="4769726"/>
          </a:xfrm>
        </p:spPr>
        <p:txBody>
          <a:bodyPr>
            <a:normAutofit fontScale="92500" lnSpcReduction="10000"/>
          </a:bodyPr>
          <a:lstStyle/>
          <a:p>
            <a:r>
              <a:rPr lang="en-US" dirty="0"/>
              <a:t>A rule set is a group of rules, which will be evaluated as a whole, using </a:t>
            </a:r>
            <a:r>
              <a:rPr lang="en-US" dirty="0" smtClean="0"/>
              <a:t>only </a:t>
            </a:r>
            <a:r>
              <a:rPr lang="en-US" dirty="0" smtClean="0">
                <a:solidFill>
                  <a:srgbClr val="F7941D"/>
                </a:solidFill>
              </a:rPr>
              <a:t>AND</a:t>
            </a:r>
            <a:r>
              <a:rPr lang="en-US" dirty="0" smtClean="0"/>
              <a:t> or only </a:t>
            </a:r>
            <a:r>
              <a:rPr lang="en-US" dirty="0" smtClean="0">
                <a:solidFill>
                  <a:srgbClr val="F7941D"/>
                </a:solidFill>
              </a:rPr>
              <a:t>OR</a:t>
            </a:r>
            <a:r>
              <a:rPr lang="en-US" dirty="0" smtClean="0"/>
              <a:t> </a:t>
            </a:r>
            <a:r>
              <a:rPr lang="en-US" dirty="0"/>
              <a:t>operator. </a:t>
            </a:r>
            <a:endParaRPr lang="en-US" dirty="0" smtClean="0"/>
          </a:p>
          <a:p>
            <a:endParaRPr lang="en-US" dirty="0"/>
          </a:p>
          <a:p>
            <a:r>
              <a:rPr lang="en-US" dirty="0" smtClean="0"/>
              <a:t>The </a:t>
            </a:r>
            <a:r>
              <a:rPr lang="en-US" dirty="0"/>
              <a:t>Boolean result of logical evaluation is used in other Oracle Database Vault components to grant or deny certain actions (for example, deleting data from a table). </a:t>
            </a:r>
            <a:endParaRPr lang="en-US" dirty="0" smtClean="0"/>
          </a:p>
          <a:p>
            <a:endParaRPr lang="en-US" dirty="0"/>
          </a:p>
          <a:p>
            <a:r>
              <a:rPr lang="en-US" dirty="0" smtClean="0"/>
              <a:t>You'll </a:t>
            </a:r>
            <a:r>
              <a:rPr lang="en-US" dirty="0"/>
              <a:t>learn to create rules and rule sets</a:t>
            </a:r>
            <a:r>
              <a:rPr lang="en-US" dirty="0" smtClean="0"/>
              <a:t>.</a:t>
            </a:r>
          </a:p>
          <a:p>
            <a:endParaRPr lang="en-US" dirty="0"/>
          </a:p>
          <a:p>
            <a:r>
              <a:rPr lang="en-US" dirty="0"/>
              <a:t>You are going to use Enterprise Manager Cloud Control 12c</a:t>
            </a:r>
            <a:r>
              <a:rPr lang="en-US" dirty="0" smtClean="0"/>
              <a:t>.</a:t>
            </a:r>
            <a:endParaRPr lang="es-VE" dirty="0"/>
          </a:p>
        </p:txBody>
      </p:sp>
      <p:sp>
        <p:nvSpPr>
          <p:cNvPr id="3" name="Título 2"/>
          <p:cNvSpPr>
            <a:spLocks noGrp="1"/>
          </p:cNvSpPr>
          <p:nvPr>
            <p:ph type="title"/>
          </p:nvPr>
        </p:nvSpPr>
        <p:spPr/>
        <p:txBody>
          <a:bodyPr/>
          <a:lstStyle/>
          <a:p>
            <a:r>
              <a:rPr lang="es-VE" dirty="0" err="1"/>
              <a:t>Creating</a:t>
            </a:r>
            <a:r>
              <a:rPr lang="es-VE" dirty="0"/>
              <a:t> a rule set</a:t>
            </a:r>
          </a:p>
        </p:txBody>
      </p:sp>
      <p:sp>
        <p:nvSpPr>
          <p:cNvPr id="4" name="Marcador de número de diapositiva 3"/>
          <p:cNvSpPr>
            <a:spLocks noGrp="1"/>
          </p:cNvSpPr>
          <p:nvPr>
            <p:ph type="sldNum" sz="quarter" idx="12"/>
          </p:nvPr>
        </p:nvSpPr>
        <p:spPr/>
        <p:txBody>
          <a:bodyPr/>
          <a:lstStyle/>
          <a:p>
            <a:fld id="{5C6DB8CB-8B72-460F-B4E4-6A15EEC341A1}" type="slidenum">
              <a:rPr lang="es-VE" smtClean="0">
                <a:solidFill>
                  <a:prstClr val="white"/>
                </a:solidFill>
              </a:rPr>
              <a:pPr/>
              <a:t>238</a:t>
            </a:fld>
            <a:endParaRPr lang="es-VE" dirty="0">
              <a:solidFill>
                <a:prstClr val="white"/>
              </a:solidFill>
            </a:endParaRPr>
          </a:p>
        </p:txBody>
      </p:sp>
    </p:spTree>
    <p:extLst>
      <p:ext uri="{BB962C8B-B14F-4D97-AF65-F5344CB8AC3E}">
        <p14:creationId xmlns:p14="http://schemas.microsoft.com/office/powerpoint/2010/main" val="1403144671"/>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lstStyle/>
          <a:p>
            <a:r>
              <a:rPr lang="en-US" dirty="0"/>
              <a:t>To use rule set you have created in </a:t>
            </a:r>
            <a:r>
              <a:rPr lang="en-US" dirty="0" smtClean="0"/>
              <a:t>this, </a:t>
            </a:r>
            <a:r>
              <a:rPr lang="en-US" dirty="0"/>
              <a:t>create command rule </a:t>
            </a:r>
            <a:r>
              <a:rPr lang="en-US" dirty="0" smtClean="0"/>
              <a:t>for </a:t>
            </a:r>
            <a:r>
              <a:rPr lang="en-US" dirty="0" smtClean="0">
                <a:solidFill>
                  <a:srgbClr val="F7941D"/>
                </a:solidFill>
              </a:rPr>
              <a:t>UPDATE</a:t>
            </a:r>
            <a:r>
              <a:rPr lang="en-US" dirty="0" smtClean="0"/>
              <a:t> </a:t>
            </a:r>
            <a:r>
              <a:rPr lang="es-VE" dirty="0" err="1"/>
              <a:t>operation</a:t>
            </a:r>
            <a:r>
              <a:rPr lang="es-VE" dirty="0"/>
              <a:t> </a:t>
            </a:r>
            <a:r>
              <a:rPr lang="es-VE" dirty="0" err="1"/>
              <a:t>on</a:t>
            </a:r>
            <a:r>
              <a:rPr lang="es-VE" dirty="0"/>
              <a:t> </a:t>
            </a:r>
            <a:r>
              <a:rPr lang="es-VE" dirty="0" err="1" smtClean="0"/>
              <a:t>schema</a:t>
            </a:r>
            <a:r>
              <a:rPr lang="es-VE" dirty="0" smtClean="0"/>
              <a:t> </a:t>
            </a:r>
            <a:r>
              <a:rPr lang="es-VE" dirty="0" smtClean="0">
                <a:solidFill>
                  <a:srgbClr val="F7941D"/>
                </a:solidFill>
              </a:rPr>
              <a:t>SCOTT</a:t>
            </a:r>
            <a:r>
              <a:rPr lang="es-VE" dirty="0" smtClean="0"/>
              <a:t>, </a:t>
            </a:r>
            <a:r>
              <a:rPr lang="es-VE" dirty="0" err="1" smtClean="0"/>
              <a:t>table</a:t>
            </a:r>
            <a:r>
              <a:rPr lang="es-VE" dirty="0" smtClean="0"/>
              <a:t> </a:t>
            </a:r>
            <a:r>
              <a:rPr lang="es-VE" dirty="0" smtClean="0">
                <a:solidFill>
                  <a:srgbClr val="F7941D"/>
                </a:solidFill>
              </a:rPr>
              <a:t>EMP</a:t>
            </a:r>
            <a:r>
              <a:rPr lang="es-VE" dirty="0" smtClean="0"/>
              <a:t>.</a:t>
            </a:r>
          </a:p>
          <a:p>
            <a:endParaRPr lang="es-VE" dirty="0" smtClean="0"/>
          </a:p>
          <a:p>
            <a:r>
              <a:rPr lang="es-VE" dirty="0" smtClean="0"/>
              <a:t>A</a:t>
            </a:r>
            <a:r>
              <a:rPr lang="en-US" dirty="0" err="1" smtClean="0"/>
              <a:t>nd</a:t>
            </a:r>
            <a:r>
              <a:rPr lang="en-US" dirty="0" smtClean="0"/>
              <a:t> </a:t>
            </a:r>
            <a:r>
              <a:rPr lang="en-US" dirty="0"/>
              <a:t>choose that condition for evaluation whether update operation will be executed is defined by rule </a:t>
            </a:r>
            <a:r>
              <a:rPr lang="en-US" dirty="0" smtClean="0"/>
              <a:t>set </a:t>
            </a:r>
            <a:r>
              <a:rPr lang="es-VE" dirty="0" err="1">
                <a:solidFill>
                  <a:srgbClr val="F7941D"/>
                </a:solidFill>
              </a:rPr>
              <a:t>Working</a:t>
            </a:r>
            <a:r>
              <a:rPr lang="es-VE" dirty="0">
                <a:solidFill>
                  <a:srgbClr val="F7941D"/>
                </a:solidFill>
              </a:rPr>
              <a:t> </a:t>
            </a:r>
            <a:r>
              <a:rPr lang="es-VE" dirty="0" err="1" smtClean="0">
                <a:solidFill>
                  <a:srgbClr val="F7941D"/>
                </a:solidFill>
              </a:rPr>
              <a:t>Hours</a:t>
            </a:r>
            <a:r>
              <a:rPr lang="es-VE" dirty="0" smtClean="0"/>
              <a:t>.</a:t>
            </a:r>
            <a:endParaRPr lang="es-VE" dirty="0"/>
          </a:p>
        </p:txBody>
      </p:sp>
      <p:sp>
        <p:nvSpPr>
          <p:cNvPr id="3" name="Título 2"/>
          <p:cNvSpPr>
            <a:spLocks noGrp="1"/>
          </p:cNvSpPr>
          <p:nvPr>
            <p:ph type="title"/>
          </p:nvPr>
        </p:nvSpPr>
        <p:spPr/>
        <p:txBody>
          <a:bodyPr/>
          <a:lstStyle/>
          <a:p>
            <a:r>
              <a:rPr lang="es-VE" dirty="0" err="1"/>
              <a:t>Creating</a:t>
            </a:r>
            <a:r>
              <a:rPr lang="es-VE" dirty="0"/>
              <a:t> a rule set</a:t>
            </a:r>
          </a:p>
        </p:txBody>
      </p:sp>
      <p:sp>
        <p:nvSpPr>
          <p:cNvPr id="4" name="Marcador de número de diapositiva 3"/>
          <p:cNvSpPr>
            <a:spLocks noGrp="1"/>
          </p:cNvSpPr>
          <p:nvPr>
            <p:ph type="sldNum" sz="quarter" idx="12"/>
          </p:nvPr>
        </p:nvSpPr>
        <p:spPr/>
        <p:txBody>
          <a:bodyPr/>
          <a:lstStyle/>
          <a:p>
            <a:fld id="{5C6DB8CB-8B72-460F-B4E4-6A15EEC341A1}" type="slidenum">
              <a:rPr lang="es-VE" smtClean="0">
                <a:solidFill>
                  <a:prstClr val="white"/>
                </a:solidFill>
              </a:rPr>
              <a:pPr/>
              <a:t>239</a:t>
            </a:fld>
            <a:endParaRPr lang="es-VE" dirty="0">
              <a:solidFill>
                <a:prstClr val="white"/>
              </a:solidFill>
            </a:endParaRPr>
          </a:p>
        </p:txBody>
      </p:sp>
    </p:spTree>
    <p:extLst>
      <p:ext uri="{BB962C8B-B14F-4D97-AF65-F5344CB8AC3E}">
        <p14:creationId xmlns:p14="http://schemas.microsoft.com/office/powerpoint/2010/main" val="11345577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lnSpcReduction="10000"/>
          </a:bodyPr>
          <a:lstStyle/>
          <a:p>
            <a:r>
              <a:rPr lang="en-US" dirty="0"/>
              <a:t>Black List Policy </a:t>
            </a:r>
            <a:r>
              <a:rPr lang="en-US" dirty="0" smtClean="0"/>
              <a:t>Enforcement</a:t>
            </a:r>
          </a:p>
          <a:p>
            <a:pPr lvl="1"/>
            <a:r>
              <a:rPr lang="en-US" dirty="0"/>
              <a:t>A</a:t>
            </a:r>
            <a:r>
              <a:rPr lang="en-US" dirty="0" smtClean="0"/>
              <a:t> </a:t>
            </a:r>
            <a:r>
              <a:rPr lang="en-US" dirty="0"/>
              <a:t>black list model that blocks specific SQL </a:t>
            </a:r>
            <a:r>
              <a:rPr lang="en-US" dirty="0" smtClean="0"/>
              <a:t>statements</a:t>
            </a:r>
          </a:p>
          <a:p>
            <a:pPr lvl="1"/>
            <a:r>
              <a:rPr lang="en-US" dirty="0"/>
              <a:t>E</a:t>
            </a:r>
            <a:r>
              <a:rPr lang="en-US" dirty="0" smtClean="0"/>
              <a:t>valuate </a:t>
            </a:r>
            <a:r>
              <a:rPr lang="en-US" dirty="0"/>
              <a:t>various factors such as username, IP address, time of day and program, before making the </a:t>
            </a:r>
            <a:r>
              <a:rPr lang="en-US" dirty="0" smtClean="0"/>
              <a:t>decision</a:t>
            </a:r>
          </a:p>
          <a:p>
            <a:r>
              <a:rPr lang="en-US" dirty="0"/>
              <a:t>Exception List Policy </a:t>
            </a:r>
            <a:r>
              <a:rPr lang="en-US" dirty="0" smtClean="0"/>
              <a:t>Enforcement</a:t>
            </a:r>
          </a:p>
          <a:p>
            <a:pPr lvl="1"/>
            <a:r>
              <a:rPr lang="en-US" dirty="0"/>
              <a:t>Exception lists policies override white list and black list policies by allowing custom bypass policies to be created for specific </a:t>
            </a:r>
            <a:r>
              <a:rPr lang="en-US" dirty="0" smtClean="0"/>
              <a:t>activities</a:t>
            </a:r>
          </a:p>
          <a:p>
            <a:pPr lvl="1"/>
            <a:r>
              <a:rPr lang="en-US" dirty="0"/>
              <a:t>E</a:t>
            </a:r>
            <a:r>
              <a:rPr lang="en-US" dirty="0" smtClean="0"/>
              <a:t>xception </a:t>
            </a:r>
            <a:r>
              <a:rPr lang="en-US" dirty="0"/>
              <a:t>list policies could be used to enable a specific remote administrator coming from a predetermined IP address to diagnose a particular application performance issue without being bound by the white list or the blacklist</a:t>
            </a:r>
            <a:endParaRPr lang="en-US" dirty="0" smtClean="0"/>
          </a:p>
        </p:txBody>
      </p:sp>
      <p:sp>
        <p:nvSpPr>
          <p:cNvPr id="3" name="Title 2"/>
          <p:cNvSpPr>
            <a:spLocks noGrp="1"/>
          </p:cNvSpPr>
          <p:nvPr>
            <p:ph type="title"/>
          </p:nvPr>
        </p:nvSpPr>
        <p:spPr/>
        <p:txBody>
          <a:bodyPr/>
          <a:lstStyle/>
          <a:p>
            <a:r>
              <a:rPr lang="en-US" dirty="0" smtClean="0"/>
              <a:t>Database Firewall</a:t>
            </a:r>
            <a:endParaRPr lang="en-US" dirty="0"/>
          </a:p>
        </p:txBody>
      </p:sp>
      <p:sp>
        <p:nvSpPr>
          <p:cNvPr id="4" name="Slide Number Placeholder 3"/>
          <p:cNvSpPr>
            <a:spLocks noGrp="1"/>
          </p:cNvSpPr>
          <p:nvPr>
            <p:ph type="sldNum" sz="quarter" idx="12"/>
          </p:nvPr>
        </p:nvSpPr>
        <p:spPr/>
        <p:txBody>
          <a:bodyPr/>
          <a:lstStyle/>
          <a:p>
            <a:fld id="{5C6DB8CB-8B72-460F-B4E4-6A15EEC341A1}" type="slidenum">
              <a:rPr lang="es-VE" smtClean="0"/>
              <a:pPr/>
              <a:t>24</a:t>
            </a:fld>
            <a:endParaRPr lang="es-VE" dirty="0"/>
          </a:p>
        </p:txBody>
      </p:sp>
    </p:spTree>
    <p:extLst>
      <p:ext uri="{BB962C8B-B14F-4D97-AF65-F5344CB8AC3E}">
        <p14:creationId xmlns:p14="http://schemas.microsoft.com/office/powerpoint/2010/main" val="300920375"/>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contenido 4"/>
          <p:cNvPicPr>
            <a:picLocks noGrp="1" noChangeAspect="1"/>
          </p:cNvPicPr>
          <p:nvPr>
            <p:ph idx="1"/>
          </p:nvPr>
        </p:nvPicPr>
        <p:blipFill rotWithShape="1">
          <a:blip r:embed="rId2"/>
          <a:srcRect l="5690" t="33358" r="56491" b="48758"/>
          <a:stretch/>
        </p:blipFill>
        <p:spPr>
          <a:xfrm>
            <a:off x="669470" y="2238703"/>
            <a:ext cx="10858501" cy="2888468"/>
          </a:xfrm>
          <a:prstGeom prst="rect">
            <a:avLst/>
          </a:prstGeom>
          <a:ln>
            <a:solidFill>
              <a:srgbClr val="FC971D"/>
            </a:solidFill>
          </a:ln>
          <a:effectLst>
            <a:outerShdw blurRad="50800" dist="38100" dir="2700000" algn="tl" rotWithShape="0">
              <a:prstClr val="black">
                <a:alpha val="40000"/>
              </a:prstClr>
            </a:outerShdw>
          </a:effectLst>
        </p:spPr>
      </p:pic>
      <p:sp>
        <p:nvSpPr>
          <p:cNvPr id="6" name="Marcador de contenido 1"/>
          <p:cNvSpPr txBox="1">
            <a:spLocks/>
          </p:cNvSpPr>
          <p:nvPr/>
        </p:nvSpPr>
        <p:spPr>
          <a:xfrm>
            <a:off x="331303" y="1504950"/>
            <a:ext cx="1151613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prstClr val="black"/>
                </a:solidFill>
              </a:rPr>
              <a:t>Create command rule using your rule set</a:t>
            </a:r>
            <a:endParaRPr lang="es-ES" dirty="0" smtClean="0">
              <a:solidFill>
                <a:prstClr val="black"/>
              </a:solidFill>
            </a:endParaRPr>
          </a:p>
        </p:txBody>
      </p:sp>
      <p:sp>
        <p:nvSpPr>
          <p:cNvPr id="3" name="Título 2"/>
          <p:cNvSpPr>
            <a:spLocks noGrp="1"/>
          </p:cNvSpPr>
          <p:nvPr>
            <p:ph type="title"/>
          </p:nvPr>
        </p:nvSpPr>
        <p:spPr/>
        <p:txBody>
          <a:bodyPr/>
          <a:lstStyle/>
          <a:p>
            <a:r>
              <a:rPr lang="es-VE" dirty="0" err="1"/>
              <a:t>Creating</a:t>
            </a:r>
            <a:r>
              <a:rPr lang="es-VE" dirty="0"/>
              <a:t> a rule set</a:t>
            </a:r>
          </a:p>
        </p:txBody>
      </p:sp>
      <p:sp>
        <p:nvSpPr>
          <p:cNvPr id="4" name="Marcador de número de diapositiva 3"/>
          <p:cNvSpPr>
            <a:spLocks noGrp="1"/>
          </p:cNvSpPr>
          <p:nvPr>
            <p:ph type="sldNum" sz="quarter" idx="12"/>
          </p:nvPr>
        </p:nvSpPr>
        <p:spPr/>
        <p:txBody>
          <a:bodyPr/>
          <a:lstStyle/>
          <a:p>
            <a:fld id="{5C6DB8CB-8B72-460F-B4E4-6A15EEC341A1}" type="slidenum">
              <a:rPr lang="es-VE" smtClean="0">
                <a:solidFill>
                  <a:prstClr val="white"/>
                </a:solidFill>
              </a:rPr>
              <a:pPr/>
              <a:t>240</a:t>
            </a:fld>
            <a:endParaRPr lang="es-VE" dirty="0">
              <a:solidFill>
                <a:prstClr val="white"/>
              </a:solidFill>
            </a:endParaRPr>
          </a:p>
        </p:txBody>
      </p:sp>
    </p:spTree>
    <p:extLst>
      <p:ext uri="{BB962C8B-B14F-4D97-AF65-F5344CB8AC3E}">
        <p14:creationId xmlns:p14="http://schemas.microsoft.com/office/powerpoint/2010/main" val="1005474817"/>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contenido 1"/>
          <p:cNvSpPr txBox="1">
            <a:spLocks/>
          </p:cNvSpPr>
          <p:nvPr/>
        </p:nvSpPr>
        <p:spPr>
          <a:xfrm>
            <a:off x="331303" y="1504950"/>
            <a:ext cx="1151613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prstClr val="black"/>
                </a:solidFill>
              </a:rPr>
              <a:t>Check time and day (your result will be different). </a:t>
            </a:r>
            <a:endParaRPr lang="en-US" dirty="0" smtClean="0">
              <a:solidFill>
                <a:prstClr val="black"/>
              </a:solidFill>
            </a:endParaRPr>
          </a:p>
          <a:p>
            <a:endParaRPr lang="en-US" dirty="0">
              <a:solidFill>
                <a:prstClr val="black"/>
              </a:solidFill>
            </a:endParaRPr>
          </a:p>
          <a:p>
            <a:r>
              <a:rPr lang="en-US" dirty="0" smtClean="0">
                <a:solidFill>
                  <a:prstClr val="black"/>
                </a:solidFill>
              </a:rPr>
              <a:t>In </a:t>
            </a:r>
            <a:r>
              <a:rPr lang="en-US" dirty="0">
                <a:solidFill>
                  <a:prstClr val="black"/>
                </a:solidFill>
              </a:rPr>
              <a:t>this case, it's </a:t>
            </a:r>
            <a:r>
              <a:rPr lang="en-US" b="1" dirty="0">
                <a:solidFill>
                  <a:prstClr val="black"/>
                </a:solidFill>
              </a:rPr>
              <a:t>NOT</a:t>
            </a:r>
            <a:r>
              <a:rPr lang="en-US" dirty="0">
                <a:solidFill>
                  <a:prstClr val="black"/>
                </a:solidFill>
              </a:rPr>
              <a:t> a work day, so rule set will evaluate </a:t>
            </a:r>
            <a:r>
              <a:rPr lang="en-US" dirty="0" smtClean="0">
                <a:solidFill>
                  <a:prstClr val="black"/>
                </a:solidFill>
              </a:rPr>
              <a:t>to </a:t>
            </a:r>
            <a:r>
              <a:rPr lang="en-US" dirty="0" smtClean="0">
                <a:solidFill>
                  <a:srgbClr val="F7941D"/>
                </a:solidFill>
              </a:rPr>
              <a:t>false</a:t>
            </a:r>
            <a:r>
              <a:rPr lang="en-US" dirty="0" smtClean="0">
                <a:solidFill>
                  <a:prstClr val="black"/>
                </a:solidFill>
              </a:rPr>
              <a:t>.</a:t>
            </a:r>
            <a:endParaRPr lang="es-ES" dirty="0" smtClean="0">
              <a:solidFill>
                <a:prstClr val="black"/>
              </a:solidFill>
            </a:endParaRPr>
          </a:p>
        </p:txBody>
      </p:sp>
      <p:sp>
        <p:nvSpPr>
          <p:cNvPr id="3" name="Título 2"/>
          <p:cNvSpPr>
            <a:spLocks noGrp="1"/>
          </p:cNvSpPr>
          <p:nvPr>
            <p:ph type="title"/>
          </p:nvPr>
        </p:nvSpPr>
        <p:spPr/>
        <p:txBody>
          <a:bodyPr/>
          <a:lstStyle/>
          <a:p>
            <a:r>
              <a:rPr lang="es-VE" dirty="0" err="1"/>
              <a:t>Creating</a:t>
            </a:r>
            <a:r>
              <a:rPr lang="es-VE" dirty="0"/>
              <a:t> a rule set</a:t>
            </a:r>
          </a:p>
        </p:txBody>
      </p:sp>
      <p:sp>
        <p:nvSpPr>
          <p:cNvPr id="4" name="Marcador de número de diapositiva 3"/>
          <p:cNvSpPr>
            <a:spLocks noGrp="1"/>
          </p:cNvSpPr>
          <p:nvPr>
            <p:ph type="sldNum" sz="quarter" idx="12"/>
          </p:nvPr>
        </p:nvSpPr>
        <p:spPr/>
        <p:txBody>
          <a:bodyPr/>
          <a:lstStyle/>
          <a:p>
            <a:fld id="{5C6DB8CB-8B72-460F-B4E4-6A15EEC341A1}" type="slidenum">
              <a:rPr lang="es-VE" smtClean="0">
                <a:solidFill>
                  <a:prstClr val="white"/>
                </a:solidFill>
              </a:rPr>
              <a:pPr/>
              <a:t>241</a:t>
            </a:fld>
            <a:endParaRPr lang="es-VE" dirty="0">
              <a:solidFill>
                <a:prstClr val="white"/>
              </a:solidFill>
            </a:endParaRPr>
          </a:p>
        </p:txBody>
      </p:sp>
      <p:sp>
        <p:nvSpPr>
          <p:cNvPr id="7" name="Rectángulo 6"/>
          <p:cNvSpPr/>
          <p:nvPr/>
        </p:nvSpPr>
        <p:spPr>
          <a:xfrm>
            <a:off x="982663" y="3941380"/>
            <a:ext cx="10153650" cy="914399"/>
          </a:xfrm>
          <a:prstGeom prst="rect">
            <a:avLst/>
          </a:prstGeom>
          <a:solidFill>
            <a:srgbClr val="F794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smtClean="0">
                <a:solidFill>
                  <a:prstClr val="white"/>
                </a:solidFill>
              </a:rPr>
              <a:t>SQL</a:t>
            </a:r>
            <a:r>
              <a:rPr lang="fr-FR" b="1" dirty="0">
                <a:solidFill>
                  <a:prstClr val="white"/>
                </a:solidFill>
              </a:rPr>
              <a:t>SQL&gt; !date</a:t>
            </a:r>
          </a:p>
          <a:p>
            <a:endParaRPr lang="fr-FR" b="1" dirty="0">
              <a:solidFill>
                <a:prstClr val="white"/>
              </a:solidFill>
            </a:endParaRPr>
          </a:p>
          <a:p>
            <a:r>
              <a:rPr lang="fr-FR" b="1" dirty="0">
                <a:solidFill>
                  <a:prstClr val="white"/>
                </a:solidFill>
              </a:rPr>
              <a:t>Sun Jun 14 02:12:02 CEST </a:t>
            </a:r>
            <a:r>
              <a:rPr lang="fr-FR" b="1" dirty="0" smtClean="0">
                <a:solidFill>
                  <a:prstClr val="white"/>
                </a:solidFill>
              </a:rPr>
              <a:t>2015</a:t>
            </a:r>
            <a:endParaRPr lang="fr-FR" b="1" dirty="0">
              <a:solidFill>
                <a:prstClr val="white"/>
              </a:solidFill>
            </a:endParaRPr>
          </a:p>
        </p:txBody>
      </p:sp>
    </p:spTree>
    <p:extLst>
      <p:ext uri="{BB962C8B-B14F-4D97-AF65-F5344CB8AC3E}">
        <p14:creationId xmlns:p14="http://schemas.microsoft.com/office/powerpoint/2010/main" val="466431076"/>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contenido 1"/>
          <p:cNvSpPr txBox="1">
            <a:spLocks/>
          </p:cNvSpPr>
          <p:nvPr/>
        </p:nvSpPr>
        <p:spPr>
          <a:xfrm>
            <a:off x="331303" y="1504950"/>
            <a:ext cx="1151613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prstClr val="black"/>
                </a:solidFill>
              </a:rPr>
              <a:t>Try to increase salary </a:t>
            </a:r>
            <a:r>
              <a:rPr lang="en-US" dirty="0" smtClean="0">
                <a:solidFill>
                  <a:prstClr val="black"/>
                </a:solidFill>
              </a:rPr>
              <a:t>by </a:t>
            </a:r>
            <a:r>
              <a:rPr lang="en-US" dirty="0" smtClean="0">
                <a:solidFill>
                  <a:srgbClr val="F7941D"/>
                </a:solidFill>
              </a:rPr>
              <a:t>300</a:t>
            </a:r>
            <a:r>
              <a:rPr lang="en-US" dirty="0" smtClean="0">
                <a:solidFill>
                  <a:prstClr val="black"/>
                </a:solidFill>
              </a:rPr>
              <a:t> </a:t>
            </a:r>
            <a:r>
              <a:rPr lang="es-VE" dirty="0">
                <a:solidFill>
                  <a:prstClr val="black"/>
                </a:solidFill>
              </a:rPr>
              <a:t> </a:t>
            </a:r>
            <a:r>
              <a:rPr lang="es-VE" dirty="0" err="1">
                <a:solidFill>
                  <a:prstClr val="black"/>
                </a:solidFill>
              </a:rPr>
              <a:t>for</a:t>
            </a:r>
            <a:r>
              <a:rPr lang="es-VE" dirty="0">
                <a:solidFill>
                  <a:prstClr val="black"/>
                </a:solidFill>
              </a:rPr>
              <a:t> </a:t>
            </a:r>
            <a:r>
              <a:rPr lang="es-VE" dirty="0" err="1">
                <a:solidFill>
                  <a:prstClr val="black"/>
                </a:solidFill>
              </a:rPr>
              <a:t>the</a:t>
            </a:r>
            <a:r>
              <a:rPr lang="es-VE" dirty="0">
                <a:solidFill>
                  <a:prstClr val="black"/>
                </a:solidFill>
              </a:rPr>
              <a:t> </a:t>
            </a:r>
            <a:r>
              <a:rPr lang="es-VE" dirty="0" err="1">
                <a:solidFill>
                  <a:prstClr val="black"/>
                </a:solidFill>
              </a:rPr>
              <a:t>employee</a:t>
            </a:r>
            <a:r>
              <a:rPr lang="es-VE" dirty="0">
                <a:solidFill>
                  <a:prstClr val="black"/>
                </a:solidFill>
              </a:rPr>
              <a:t> </a:t>
            </a:r>
            <a:r>
              <a:rPr lang="es-VE" dirty="0" err="1">
                <a:solidFill>
                  <a:prstClr val="black"/>
                </a:solidFill>
              </a:rPr>
              <a:t>whose</a:t>
            </a:r>
            <a:r>
              <a:rPr lang="es-VE" dirty="0">
                <a:solidFill>
                  <a:prstClr val="black"/>
                </a:solidFill>
              </a:rPr>
              <a:t> </a:t>
            </a:r>
            <a:r>
              <a:rPr lang="es-VE" dirty="0" err="1" smtClean="0">
                <a:solidFill>
                  <a:srgbClr val="F7941D"/>
                </a:solidFill>
              </a:rPr>
              <a:t>empno</a:t>
            </a:r>
            <a:r>
              <a:rPr lang="es-VE" dirty="0" smtClean="0">
                <a:solidFill>
                  <a:srgbClr val="F7941D"/>
                </a:solidFill>
              </a:rPr>
              <a:t> </a:t>
            </a:r>
            <a:r>
              <a:rPr lang="es-VE" dirty="0" err="1" smtClean="0">
                <a:solidFill>
                  <a:prstClr val="black"/>
                </a:solidFill>
              </a:rPr>
              <a:t>is</a:t>
            </a:r>
            <a:r>
              <a:rPr lang="es-VE" dirty="0" smtClean="0">
                <a:solidFill>
                  <a:prstClr val="black"/>
                </a:solidFill>
              </a:rPr>
              <a:t> </a:t>
            </a:r>
            <a:r>
              <a:rPr lang="es-VE" dirty="0" smtClean="0">
                <a:solidFill>
                  <a:srgbClr val="F7941D"/>
                </a:solidFill>
              </a:rPr>
              <a:t>7902</a:t>
            </a:r>
            <a:endParaRPr lang="es-ES" dirty="0" smtClean="0">
              <a:solidFill>
                <a:srgbClr val="F7941D"/>
              </a:solidFill>
            </a:endParaRPr>
          </a:p>
        </p:txBody>
      </p:sp>
      <p:sp>
        <p:nvSpPr>
          <p:cNvPr id="3" name="Título 2"/>
          <p:cNvSpPr>
            <a:spLocks noGrp="1"/>
          </p:cNvSpPr>
          <p:nvPr>
            <p:ph type="title"/>
          </p:nvPr>
        </p:nvSpPr>
        <p:spPr/>
        <p:txBody>
          <a:bodyPr/>
          <a:lstStyle/>
          <a:p>
            <a:r>
              <a:rPr lang="es-VE" dirty="0" err="1"/>
              <a:t>Creating</a:t>
            </a:r>
            <a:r>
              <a:rPr lang="es-VE" dirty="0"/>
              <a:t> a rule set</a:t>
            </a:r>
          </a:p>
        </p:txBody>
      </p:sp>
      <p:sp>
        <p:nvSpPr>
          <p:cNvPr id="4" name="Marcador de número de diapositiva 3"/>
          <p:cNvSpPr>
            <a:spLocks noGrp="1"/>
          </p:cNvSpPr>
          <p:nvPr>
            <p:ph type="sldNum" sz="quarter" idx="12"/>
          </p:nvPr>
        </p:nvSpPr>
        <p:spPr/>
        <p:txBody>
          <a:bodyPr/>
          <a:lstStyle/>
          <a:p>
            <a:fld id="{5C6DB8CB-8B72-460F-B4E4-6A15EEC341A1}" type="slidenum">
              <a:rPr lang="es-VE" smtClean="0">
                <a:solidFill>
                  <a:prstClr val="white"/>
                </a:solidFill>
              </a:rPr>
              <a:pPr/>
              <a:t>242</a:t>
            </a:fld>
            <a:endParaRPr lang="es-VE" dirty="0">
              <a:solidFill>
                <a:prstClr val="white"/>
              </a:solidFill>
            </a:endParaRPr>
          </a:p>
        </p:txBody>
      </p:sp>
      <p:sp>
        <p:nvSpPr>
          <p:cNvPr id="7" name="Rectángulo 6"/>
          <p:cNvSpPr/>
          <p:nvPr/>
        </p:nvSpPr>
        <p:spPr>
          <a:xfrm>
            <a:off x="1019174" y="2885090"/>
            <a:ext cx="10153650" cy="2001636"/>
          </a:xfrm>
          <a:prstGeom prst="rect">
            <a:avLst/>
          </a:prstGeom>
          <a:solidFill>
            <a:srgbClr val="F794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prstClr val="white"/>
                </a:solidFill>
              </a:rPr>
              <a:t>SQL&gt; UPDATE SCOTT.EMP SET SAL = SAL + 300 WHERE EMPNO = 7902;</a:t>
            </a:r>
          </a:p>
          <a:p>
            <a:endParaRPr lang="en-US" b="1" dirty="0">
              <a:solidFill>
                <a:prstClr val="white"/>
              </a:solidFill>
            </a:endParaRPr>
          </a:p>
          <a:p>
            <a:r>
              <a:rPr lang="en-US" b="1" dirty="0">
                <a:solidFill>
                  <a:prstClr val="white"/>
                </a:solidFill>
              </a:rPr>
              <a:t>UPDATE SCOTT.EMP SET SAL = SAL + 300 WHERE EMPNO = 7902</a:t>
            </a:r>
          </a:p>
          <a:p>
            <a:r>
              <a:rPr lang="en-US" b="1" dirty="0">
                <a:solidFill>
                  <a:prstClr val="white"/>
                </a:solidFill>
              </a:rPr>
              <a:t>             *</a:t>
            </a:r>
          </a:p>
          <a:p>
            <a:r>
              <a:rPr lang="en-US" b="1" dirty="0">
                <a:solidFill>
                  <a:prstClr val="white"/>
                </a:solidFill>
              </a:rPr>
              <a:t>ERROR at line 1:</a:t>
            </a:r>
          </a:p>
          <a:p>
            <a:r>
              <a:rPr lang="en-US" b="1" dirty="0">
                <a:solidFill>
                  <a:prstClr val="white"/>
                </a:solidFill>
              </a:rPr>
              <a:t>ORA-01031: insufficient privileges</a:t>
            </a:r>
          </a:p>
          <a:p>
            <a:endParaRPr lang="en-US" b="1" dirty="0">
              <a:solidFill>
                <a:prstClr val="white"/>
              </a:solidFill>
            </a:endParaRPr>
          </a:p>
        </p:txBody>
      </p:sp>
    </p:spTree>
    <p:extLst>
      <p:ext uri="{BB962C8B-B14F-4D97-AF65-F5344CB8AC3E}">
        <p14:creationId xmlns:p14="http://schemas.microsoft.com/office/powerpoint/2010/main" val="991782782"/>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contenido 1"/>
          <p:cNvSpPr txBox="1">
            <a:spLocks/>
          </p:cNvSpPr>
          <p:nvPr/>
        </p:nvSpPr>
        <p:spPr>
          <a:xfrm>
            <a:off x="331303" y="1504950"/>
            <a:ext cx="1151613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prstClr val="black"/>
                </a:solidFill>
              </a:rPr>
              <a:t>Check time and day (your result will be different). </a:t>
            </a:r>
            <a:endParaRPr lang="en-US" dirty="0" smtClean="0">
              <a:solidFill>
                <a:prstClr val="black"/>
              </a:solidFill>
            </a:endParaRPr>
          </a:p>
          <a:p>
            <a:endParaRPr lang="en-US" dirty="0">
              <a:solidFill>
                <a:prstClr val="black"/>
              </a:solidFill>
            </a:endParaRPr>
          </a:p>
          <a:p>
            <a:r>
              <a:rPr lang="en-US" dirty="0" smtClean="0">
                <a:solidFill>
                  <a:prstClr val="black"/>
                </a:solidFill>
              </a:rPr>
              <a:t>In </a:t>
            </a:r>
            <a:r>
              <a:rPr lang="en-US" dirty="0">
                <a:solidFill>
                  <a:prstClr val="black"/>
                </a:solidFill>
              </a:rPr>
              <a:t>this case, it is a work day and it is during working hours, so rule set will evaluate to </a:t>
            </a:r>
            <a:r>
              <a:rPr lang="en-US" dirty="0" smtClean="0">
                <a:solidFill>
                  <a:srgbClr val="F7941D"/>
                </a:solidFill>
              </a:rPr>
              <a:t>true</a:t>
            </a:r>
            <a:endParaRPr lang="es-ES" dirty="0" smtClean="0">
              <a:solidFill>
                <a:srgbClr val="F7941D"/>
              </a:solidFill>
            </a:endParaRPr>
          </a:p>
        </p:txBody>
      </p:sp>
      <p:sp>
        <p:nvSpPr>
          <p:cNvPr id="3" name="Título 2"/>
          <p:cNvSpPr>
            <a:spLocks noGrp="1"/>
          </p:cNvSpPr>
          <p:nvPr>
            <p:ph type="title"/>
          </p:nvPr>
        </p:nvSpPr>
        <p:spPr/>
        <p:txBody>
          <a:bodyPr/>
          <a:lstStyle/>
          <a:p>
            <a:r>
              <a:rPr lang="es-VE" dirty="0" err="1"/>
              <a:t>Creating</a:t>
            </a:r>
            <a:r>
              <a:rPr lang="es-VE" dirty="0"/>
              <a:t> a rule set</a:t>
            </a:r>
          </a:p>
        </p:txBody>
      </p:sp>
      <p:sp>
        <p:nvSpPr>
          <p:cNvPr id="4" name="Marcador de número de diapositiva 3"/>
          <p:cNvSpPr>
            <a:spLocks noGrp="1"/>
          </p:cNvSpPr>
          <p:nvPr>
            <p:ph type="sldNum" sz="quarter" idx="12"/>
          </p:nvPr>
        </p:nvSpPr>
        <p:spPr/>
        <p:txBody>
          <a:bodyPr/>
          <a:lstStyle/>
          <a:p>
            <a:fld id="{5C6DB8CB-8B72-460F-B4E4-6A15EEC341A1}" type="slidenum">
              <a:rPr lang="es-VE" smtClean="0">
                <a:solidFill>
                  <a:prstClr val="white"/>
                </a:solidFill>
              </a:rPr>
              <a:pPr/>
              <a:t>243</a:t>
            </a:fld>
            <a:endParaRPr lang="es-VE" dirty="0">
              <a:solidFill>
                <a:prstClr val="white"/>
              </a:solidFill>
            </a:endParaRPr>
          </a:p>
        </p:txBody>
      </p:sp>
      <p:sp>
        <p:nvSpPr>
          <p:cNvPr id="7" name="Rectángulo 6"/>
          <p:cNvSpPr/>
          <p:nvPr/>
        </p:nvSpPr>
        <p:spPr>
          <a:xfrm>
            <a:off x="982663" y="3957145"/>
            <a:ext cx="10153650" cy="2025267"/>
          </a:xfrm>
          <a:prstGeom prst="rect">
            <a:avLst/>
          </a:prstGeom>
          <a:solidFill>
            <a:srgbClr val="F794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prstClr val="white"/>
                </a:solidFill>
              </a:rPr>
              <a:t>SQL&gt; !date</a:t>
            </a:r>
          </a:p>
          <a:p>
            <a:r>
              <a:rPr lang="en-US" b="1" dirty="0">
                <a:solidFill>
                  <a:prstClr val="white"/>
                </a:solidFill>
              </a:rPr>
              <a:t>Mon Jun 15 14:27:24 CEST 2015</a:t>
            </a:r>
          </a:p>
          <a:p>
            <a:endParaRPr lang="en-US" b="1" dirty="0">
              <a:solidFill>
                <a:prstClr val="white"/>
              </a:solidFill>
            </a:endParaRPr>
          </a:p>
          <a:p>
            <a:r>
              <a:rPr lang="en-US" b="1" dirty="0">
                <a:solidFill>
                  <a:prstClr val="white"/>
                </a:solidFill>
              </a:rPr>
              <a:t>SQL&gt; UPDATE SCOTT.EMP SET SAL = SAL + 300 WHERE EMPNO = 7902;</a:t>
            </a:r>
          </a:p>
          <a:p>
            <a:endParaRPr lang="en-US" b="1" dirty="0">
              <a:solidFill>
                <a:prstClr val="white"/>
              </a:solidFill>
            </a:endParaRPr>
          </a:p>
          <a:p>
            <a:r>
              <a:rPr lang="en-US" b="1" dirty="0">
                <a:solidFill>
                  <a:prstClr val="white"/>
                </a:solidFill>
              </a:rPr>
              <a:t>1 row updated</a:t>
            </a:r>
            <a:r>
              <a:rPr lang="en-US" b="1" dirty="0" smtClean="0">
                <a:solidFill>
                  <a:prstClr val="white"/>
                </a:solidFill>
              </a:rPr>
              <a:t>.</a:t>
            </a:r>
            <a:endParaRPr lang="en-US" b="1" dirty="0">
              <a:solidFill>
                <a:prstClr val="white"/>
              </a:solidFill>
            </a:endParaRPr>
          </a:p>
        </p:txBody>
      </p:sp>
    </p:spTree>
    <p:extLst>
      <p:ext uri="{BB962C8B-B14F-4D97-AF65-F5344CB8AC3E}">
        <p14:creationId xmlns:p14="http://schemas.microsoft.com/office/powerpoint/2010/main" val="125149060"/>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normAutofit fontScale="92500"/>
          </a:bodyPr>
          <a:lstStyle/>
          <a:p>
            <a:r>
              <a:rPr lang="en-US" dirty="0"/>
              <a:t>A secure application role is a database role whose enablement depends on the evaluation of a specified condition</a:t>
            </a:r>
            <a:r>
              <a:rPr lang="en-US" dirty="0" smtClean="0"/>
              <a:t>.</a:t>
            </a:r>
          </a:p>
          <a:p>
            <a:endParaRPr lang="en-US" dirty="0"/>
          </a:p>
          <a:p>
            <a:r>
              <a:rPr lang="en-US" dirty="0" smtClean="0"/>
              <a:t>You'll </a:t>
            </a:r>
            <a:r>
              <a:rPr lang="en-US" dirty="0"/>
              <a:t>learn to create secure application role using Oracle Database Vault. </a:t>
            </a:r>
            <a:endParaRPr lang="en-US" dirty="0" smtClean="0"/>
          </a:p>
          <a:p>
            <a:endParaRPr lang="en-US" dirty="0"/>
          </a:p>
          <a:p>
            <a:r>
              <a:rPr lang="en-US" dirty="0" smtClean="0"/>
              <a:t>The </a:t>
            </a:r>
            <a:r>
              <a:rPr lang="en-US" dirty="0"/>
              <a:t>condition that determines whether the role will be enabled is specified by rule set (you can use built-in rule set or create your own).</a:t>
            </a:r>
            <a:endParaRPr lang="es-VE" dirty="0"/>
          </a:p>
        </p:txBody>
      </p:sp>
      <p:sp>
        <p:nvSpPr>
          <p:cNvPr id="3" name="Título 2"/>
          <p:cNvSpPr>
            <a:spLocks noGrp="1"/>
          </p:cNvSpPr>
          <p:nvPr>
            <p:ph type="title"/>
          </p:nvPr>
        </p:nvSpPr>
        <p:spPr/>
        <p:txBody>
          <a:bodyPr/>
          <a:lstStyle/>
          <a:p>
            <a:r>
              <a:rPr lang="es-VE" dirty="0" err="1"/>
              <a:t>Creating</a:t>
            </a:r>
            <a:r>
              <a:rPr lang="es-VE" dirty="0"/>
              <a:t> a </a:t>
            </a:r>
            <a:r>
              <a:rPr lang="es-VE" dirty="0" err="1"/>
              <a:t>secure</a:t>
            </a:r>
            <a:r>
              <a:rPr lang="es-VE" dirty="0"/>
              <a:t> </a:t>
            </a:r>
            <a:r>
              <a:rPr lang="es-VE" dirty="0" err="1"/>
              <a:t>application</a:t>
            </a:r>
            <a:r>
              <a:rPr lang="es-VE" dirty="0"/>
              <a:t> </a:t>
            </a:r>
            <a:r>
              <a:rPr lang="es-VE" dirty="0" smtClean="0"/>
              <a:t>role</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solidFill>
                  <a:prstClr val="white"/>
                </a:solidFill>
              </a:rPr>
              <a:pPr/>
              <a:t>244</a:t>
            </a:fld>
            <a:endParaRPr lang="es-VE" dirty="0">
              <a:solidFill>
                <a:prstClr val="white"/>
              </a:solidFill>
            </a:endParaRPr>
          </a:p>
        </p:txBody>
      </p:sp>
    </p:spTree>
    <p:extLst>
      <p:ext uri="{BB962C8B-B14F-4D97-AF65-F5344CB8AC3E}">
        <p14:creationId xmlns:p14="http://schemas.microsoft.com/office/powerpoint/2010/main" val="993761007"/>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normAutofit/>
          </a:bodyPr>
          <a:lstStyle/>
          <a:p>
            <a:r>
              <a:rPr lang="en-US" dirty="0" smtClean="0"/>
              <a:t>You </a:t>
            </a:r>
            <a:r>
              <a:rPr lang="en-US" dirty="0"/>
              <a:t>are going to test behavior of the secure application role.</a:t>
            </a:r>
          </a:p>
          <a:p>
            <a:endParaRPr lang="en-US" dirty="0" smtClean="0"/>
          </a:p>
          <a:p>
            <a:r>
              <a:rPr lang="en-US" dirty="0" smtClean="0"/>
              <a:t>Connect </a:t>
            </a:r>
            <a:r>
              <a:rPr lang="en-US" dirty="0"/>
              <a:t>to pluggable database pdb1 as a user who has the Oracle Database Vault Account Manager role and create the user </a:t>
            </a:r>
            <a:r>
              <a:rPr lang="en-US" dirty="0" smtClean="0">
                <a:solidFill>
                  <a:srgbClr val="F7941D"/>
                </a:solidFill>
              </a:rPr>
              <a:t>usr2</a:t>
            </a:r>
            <a:r>
              <a:rPr lang="en-US" dirty="0" smtClean="0"/>
              <a:t>.</a:t>
            </a:r>
            <a:endParaRPr lang="en-US" dirty="0"/>
          </a:p>
        </p:txBody>
      </p:sp>
      <p:sp>
        <p:nvSpPr>
          <p:cNvPr id="3" name="Título 2"/>
          <p:cNvSpPr>
            <a:spLocks noGrp="1"/>
          </p:cNvSpPr>
          <p:nvPr>
            <p:ph type="title"/>
          </p:nvPr>
        </p:nvSpPr>
        <p:spPr/>
        <p:txBody>
          <a:bodyPr/>
          <a:lstStyle/>
          <a:p>
            <a:r>
              <a:rPr lang="es-VE" dirty="0" err="1"/>
              <a:t>Creating</a:t>
            </a:r>
            <a:r>
              <a:rPr lang="es-VE" dirty="0"/>
              <a:t> a </a:t>
            </a:r>
            <a:r>
              <a:rPr lang="es-VE" dirty="0" err="1"/>
              <a:t>secure</a:t>
            </a:r>
            <a:r>
              <a:rPr lang="es-VE" dirty="0"/>
              <a:t> </a:t>
            </a:r>
            <a:r>
              <a:rPr lang="es-VE" dirty="0" err="1"/>
              <a:t>application</a:t>
            </a:r>
            <a:r>
              <a:rPr lang="es-VE" dirty="0"/>
              <a:t> </a:t>
            </a:r>
            <a:r>
              <a:rPr lang="es-VE" dirty="0" smtClean="0"/>
              <a:t>role</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solidFill>
                  <a:prstClr val="white"/>
                </a:solidFill>
              </a:rPr>
              <a:pPr/>
              <a:t>245</a:t>
            </a:fld>
            <a:endParaRPr lang="es-VE" dirty="0">
              <a:solidFill>
                <a:prstClr val="white"/>
              </a:solidFill>
            </a:endParaRPr>
          </a:p>
        </p:txBody>
      </p:sp>
      <p:sp>
        <p:nvSpPr>
          <p:cNvPr id="5" name="Rectángulo 4"/>
          <p:cNvSpPr/>
          <p:nvPr/>
        </p:nvSpPr>
        <p:spPr>
          <a:xfrm>
            <a:off x="982663" y="4168089"/>
            <a:ext cx="10153650" cy="2003351"/>
          </a:xfrm>
          <a:prstGeom prst="rect">
            <a:avLst/>
          </a:prstGeom>
          <a:solidFill>
            <a:srgbClr val="F794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prstClr val="white"/>
                </a:solidFill>
              </a:rPr>
              <a:t>SQL&gt; connect c##</a:t>
            </a:r>
            <a:r>
              <a:rPr lang="en-US" b="1" dirty="0" err="1">
                <a:solidFill>
                  <a:prstClr val="white"/>
                </a:solidFill>
              </a:rPr>
              <a:t>dbv_acctmgr</a:t>
            </a:r>
            <a:r>
              <a:rPr lang="en-US" b="1" dirty="0">
                <a:solidFill>
                  <a:prstClr val="white"/>
                </a:solidFill>
              </a:rPr>
              <a:t>/oraDVA123@pdb1</a:t>
            </a:r>
          </a:p>
          <a:p>
            <a:endParaRPr lang="en-US" b="1" dirty="0">
              <a:solidFill>
                <a:prstClr val="white"/>
              </a:solidFill>
            </a:endParaRPr>
          </a:p>
          <a:p>
            <a:r>
              <a:rPr lang="en-US" b="1" dirty="0">
                <a:solidFill>
                  <a:prstClr val="white"/>
                </a:solidFill>
              </a:rPr>
              <a:t>Connected.</a:t>
            </a:r>
          </a:p>
          <a:p>
            <a:endParaRPr lang="en-US" b="1" dirty="0">
              <a:solidFill>
                <a:prstClr val="white"/>
              </a:solidFill>
            </a:endParaRPr>
          </a:p>
          <a:p>
            <a:r>
              <a:rPr lang="en-US" b="1" dirty="0">
                <a:solidFill>
                  <a:prstClr val="white"/>
                </a:solidFill>
              </a:rPr>
              <a:t>SQL&gt; create user usr2 identified by oracle1;</a:t>
            </a:r>
          </a:p>
          <a:p>
            <a:endParaRPr lang="en-US" b="1" dirty="0">
              <a:solidFill>
                <a:prstClr val="white"/>
              </a:solidFill>
            </a:endParaRPr>
          </a:p>
          <a:p>
            <a:r>
              <a:rPr lang="en-US" b="1" dirty="0">
                <a:solidFill>
                  <a:prstClr val="white"/>
                </a:solidFill>
              </a:rPr>
              <a:t>User created</a:t>
            </a:r>
            <a:r>
              <a:rPr lang="en-US" b="1" dirty="0" smtClean="0">
                <a:solidFill>
                  <a:prstClr val="white"/>
                </a:solidFill>
              </a:rPr>
              <a:t>.</a:t>
            </a:r>
            <a:endParaRPr lang="en-US" b="1" dirty="0">
              <a:solidFill>
                <a:prstClr val="white"/>
              </a:solidFill>
            </a:endParaRPr>
          </a:p>
        </p:txBody>
      </p:sp>
    </p:spTree>
    <p:extLst>
      <p:ext uri="{BB962C8B-B14F-4D97-AF65-F5344CB8AC3E}">
        <p14:creationId xmlns:p14="http://schemas.microsoft.com/office/powerpoint/2010/main" val="1160921930"/>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normAutofit/>
          </a:bodyPr>
          <a:lstStyle/>
          <a:p>
            <a:r>
              <a:rPr lang="en-US" dirty="0"/>
              <a:t>Connect to the pluggable database </a:t>
            </a:r>
            <a:r>
              <a:rPr lang="en-US" dirty="0" smtClean="0">
                <a:solidFill>
                  <a:srgbClr val="F7941D"/>
                </a:solidFill>
              </a:rPr>
              <a:t>pdb1</a:t>
            </a:r>
            <a:r>
              <a:rPr lang="en-US" dirty="0" smtClean="0"/>
              <a:t> as a </a:t>
            </a:r>
            <a:r>
              <a:rPr lang="en-US" dirty="0" smtClean="0">
                <a:solidFill>
                  <a:srgbClr val="F7941D"/>
                </a:solidFill>
              </a:rPr>
              <a:t>SYS</a:t>
            </a:r>
            <a:r>
              <a:rPr lang="en-US" dirty="0" smtClean="0"/>
              <a:t> </a:t>
            </a:r>
            <a:r>
              <a:rPr lang="es-VE" dirty="0" err="1"/>
              <a:t>user</a:t>
            </a:r>
            <a:r>
              <a:rPr lang="es-VE" dirty="0"/>
              <a:t> and </a:t>
            </a:r>
            <a:r>
              <a:rPr lang="es-VE" dirty="0" err="1"/>
              <a:t>grant</a:t>
            </a:r>
            <a:r>
              <a:rPr lang="es-VE" dirty="0"/>
              <a:t> a </a:t>
            </a:r>
            <a:r>
              <a:rPr lang="es-VE" dirty="0" err="1">
                <a:solidFill>
                  <a:srgbClr val="F7941D"/>
                </a:solidFill>
              </a:rPr>
              <a:t>create</a:t>
            </a:r>
            <a:r>
              <a:rPr lang="es-VE" dirty="0">
                <a:solidFill>
                  <a:srgbClr val="F7941D"/>
                </a:solidFill>
              </a:rPr>
              <a:t> </a:t>
            </a:r>
            <a:r>
              <a:rPr lang="es-VE" dirty="0" err="1" smtClean="0">
                <a:solidFill>
                  <a:srgbClr val="F7941D"/>
                </a:solidFill>
              </a:rPr>
              <a:t>session</a:t>
            </a:r>
            <a:r>
              <a:rPr lang="es-VE" dirty="0" smtClean="0">
                <a:solidFill>
                  <a:srgbClr val="F7941D"/>
                </a:solidFill>
              </a:rPr>
              <a:t> </a:t>
            </a:r>
            <a:r>
              <a:rPr lang="es-VE" dirty="0" err="1" smtClean="0"/>
              <a:t>privilege</a:t>
            </a:r>
            <a:r>
              <a:rPr lang="es-VE" dirty="0" smtClean="0"/>
              <a:t> </a:t>
            </a:r>
            <a:r>
              <a:rPr lang="es-VE" dirty="0"/>
              <a:t>to </a:t>
            </a:r>
            <a:r>
              <a:rPr lang="es-VE" dirty="0" smtClean="0">
                <a:solidFill>
                  <a:srgbClr val="F7941D"/>
                </a:solidFill>
              </a:rPr>
              <a:t>usr2</a:t>
            </a:r>
            <a:r>
              <a:rPr lang="es-VE" dirty="0" smtClean="0"/>
              <a:t> </a:t>
            </a:r>
            <a:r>
              <a:rPr lang="en-US" dirty="0"/>
              <a:t> and select and update privileges to the </a:t>
            </a:r>
            <a:r>
              <a:rPr lang="en-US" dirty="0" smtClean="0"/>
              <a:t>role </a:t>
            </a:r>
            <a:r>
              <a:rPr lang="es-VE" dirty="0" err="1">
                <a:solidFill>
                  <a:srgbClr val="F7941D"/>
                </a:solidFill>
              </a:rPr>
              <a:t>cust_role</a:t>
            </a:r>
            <a:endParaRPr lang="en-US" dirty="0">
              <a:solidFill>
                <a:srgbClr val="F7941D"/>
              </a:solidFill>
            </a:endParaRPr>
          </a:p>
        </p:txBody>
      </p:sp>
      <p:sp>
        <p:nvSpPr>
          <p:cNvPr id="3" name="Título 2"/>
          <p:cNvSpPr>
            <a:spLocks noGrp="1"/>
          </p:cNvSpPr>
          <p:nvPr>
            <p:ph type="title"/>
          </p:nvPr>
        </p:nvSpPr>
        <p:spPr/>
        <p:txBody>
          <a:bodyPr/>
          <a:lstStyle/>
          <a:p>
            <a:r>
              <a:rPr lang="es-VE" dirty="0" err="1"/>
              <a:t>Creating</a:t>
            </a:r>
            <a:r>
              <a:rPr lang="es-VE" dirty="0"/>
              <a:t> a </a:t>
            </a:r>
            <a:r>
              <a:rPr lang="es-VE" dirty="0" err="1"/>
              <a:t>secure</a:t>
            </a:r>
            <a:r>
              <a:rPr lang="es-VE" dirty="0"/>
              <a:t> </a:t>
            </a:r>
            <a:r>
              <a:rPr lang="es-VE" dirty="0" err="1"/>
              <a:t>application</a:t>
            </a:r>
            <a:r>
              <a:rPr lang="es-VE" dirty="0"/>
              <a:t> </a:t>
            </a:r>
            <a:r>
              <a:rPr lang="es-VE" dirty="0" smtClean="0"/>
              <a:t>role</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solidFill>
                  <a:prstClr val="white"/>
                </a:solidFill>
              </a:rPr>
              <a:pPr/>
              <a:t>246</a:t>
            </a:fld>
            <a:endParaRPr lang="es-VE" dirty="0">
              <a:solidFill>
                <a:prstClr val="white"/>
              </a:solidFill>
            </a:endParaRPr>
          </a:p>
        </p:txBody>
      </p:sp>
      <p:sp>
        <p:nvSpPr>
          <p:cNvPr id="5" name="Rectángulo 4"/>
          <p:cNvSpPr/>
          <p:nvPr/>
        </p:nvSpPr>
        <p:spPr>
          <a:xfrm>
            <a:off x="982663" y="3222947"/>
            <a:ext cx="10153650" cy="2948493"/>
          </a:xfrm>
          <a:prstGeom prst="rect">
            <a:avLst/>
          </a:prstGeom>
          <a:solidFill>
            <a:srgbClr val="F794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dirty="0">
                <a:solidFill>
                  <a:prstClr val="white"/>
                </a:solidFill>
              </a:rPr>
              <a:t>SQL&gt; connect sys/oracle@pdb1 as </a:t>
            </a:r>
            <a:r>
              <a:rPr lang="en-US" sz="1200" b="1" dirty="0" err="1">
                <a:solidFill>
                  <a:prstClr val="white"/>
                </a:solidFill>
              </a:rPr>
              <a:t>sysdba</a:t>
            </a:r>
            <a:endParaRPr lang="en-US" sz="1200" b="1" dirty="0">
              <a:solidFill>
                <a:prstClr val="white"/>
              </a:solidFill>
            </a:endParaRPr>
          </a:p>
          <a:p>
            <a:endParaRPr lang="en-US" sz="1200" b="1" dirty="0">
              <a:solidFill>
                <a:prstClr val="white"/>
              </a:solidFill>
            </a:endParaRPr>
          </a:p>
          <a:p>
            <a:r>
              <a:rPr lang="en-US" sz="1200" b="1" dirty="0">
                <a:solidFill>
                  <a:prstClr val="white"/>
                </a:solidFill>
              </a:rPr>
              <a:t>Connected.</a:t>
            </a:r>
          </a:p>
          <a:p>
            <a:endParaRPr lang="en-US" sz="1200" b="1" dirty="0">
              <a:solidFill>
                <a:prstClr val="white"/>
              </a:solidFill>
            </a:endParaRPr>
          </a:p>
          <a:p>
            <a:r>
              <a:rPr lang="en-US" sz="1200" b="1" dirty="0">
                <a:solidFill>
                  <a:prstClr val="white"/>
                </a:solidFill>
              </a:rPr>
              <a:t>SQL&gt; grant create session to usr2.</a:t>
            </a:r>
          </a:p>
          <a:p>
            <a:endParaRPr lang="en-US" sz="1200" b="1" dirty="0">
              <a:solidFill>
                <a:prstClr val="white"/>
              </a:solidFill>
            </a:endParaRPr>
          </a:p>
          <a:p>
            <a:r>
              <a:rPr lang="en-US" sz="1200" b="1" dirty="0">
                <a:solidFill>
                  <a:prstClr val="white"/>
                </a:solidFill>
              </a:rPr>
              <a:t>Grant succeeded.</a:t>
            </a:r>
          </a:p>
          <a:p>
            <a:endParaRPr lang="en-US" sz="1200" b="1" dirty="0">
              <a:solidFill>
                <a:prstClr val="white"/>
              </a:solidFill>
            </a:endParaRPr>
          </a:p>
          <a:p>
            <a:r>
              <a:rPr lang="en-US" sz="1200" b="1" dirty="0">
                <a:solidFill>
                  <a:prstClr val="white"/>
                </a:solidFill>
              </a:rPr>
              <a:t>SQL&gt; grant select on </a:t>
            </a:r>
            <a:r>
              <a:rPr lang="en-US" sz="1200" b="1" dirty="0" err="1">
                <a:solidFill>
                  <a:prstClr val="white"/>
                </a:solidFill>
              </a:rPr>
              <a:t>oe.customers</a:t>
            </a:r>
            <a:r>
              <a:rPr lang="en-US" sz="1200" b="1" dirty="0">
                <a:solidFill>
                  <a:prstClr val="white"/>
                </a:solidFill>
              </a:rPr>
              <a:t> to </a:t>
            </a:r>
            <a:r>
              <a:rPr lang="en-US" sz="1200" b="1" dirty="0" err="1">
                <a:solidFill>
                  <a:prstClr val="white"/>
                </a:solidFill>
              </a:rPr>
              <a:t>cust_role</a:t>
            </a:r>
            <a:r>
              <a:rPr lang="en-US" sz="1200" b="1" dirty="0">
                <a:solidFill>
                  <a:prstClr val="white"/>
                </a:solidFill>
              </a:rPr>
              <a:t>;</a:t>
            </a:r>
          </a:p>
          <a:p>
            <a:endParaRPr lang="en-US" sz="1200" b="1" dirty="0">
              <a:solidFill>
                <a:prstClr val="white"/>
              </a:solidFill>
            </a:endParaRPr>
          </a:p>
          <a:p>
            <a:r>
              <a:rPr lang="en-US" sz="1200" b="1" dirty="0">
                <a:solidFill>
                  <a:prstClr val="white"/>
                </a:solidFill>
              </a:rPr>
              <a:t>Grant succeeded.</a:t>
            </a:r>
          </a:p>
          <a:p>
            <a:endParaRPr lang="en-US" sz="1200" b="1" dirty="0">
              <a:solidFill>
                <a:prstClr val="white"/>
              </a:solidFill>
            </a:endParaRPr>
          </a:p>
          <a:p>
            <a:r>
              <a:rPr lang="en-US" sz="1200" b="1" dirty="0">
                <a:solidFill>
                  <a:prstClr val="white"/>
                </a:solidFill>
              </a:rPr>
              <a:t>SQL&gt; grant update on </a:t>
            </a:r>
            <a:r>
              <a:rPr lang="en-US" sz="1200" b="1" dirty="0" err="1">
                <a:solidFill>
                  <a:prstClr val="white"/>
                </a:solidFill>
              </a:rPr>
              <a:t>oe.customers</a:t>
            </a:r>
            <a:r>
              <a:rPr lang="en-US" sz="1200" b="1" dirty="0">
                <a:solidFill>
                  <a:prstClr val="white"/>
                </a:solidFill>
              </a:rPr>
              <a:t> to </a:t>
            </a:r>
            <a:r>
              <a:rPr lang="en-US" sz="1200" b="1" dirty="0" err="1">
                <a:solidFill>
                  <a:prstClr val="white"/>
                </a:solidFill>
              </a:rPr>
              <a:t>cust_role</a:t>
            </a:r>
            <a:r>
              <a:rPr lang="en-US" sz="1200" b="1" dirty="0">
                <a:solidFill>
                  <a:prstClr val="white"/>
                </a:solidFill>
              </a:rPr>
              <a:t>;</a:t>
            </a:r>
          </a:p>
          <a:p>
            <a:endParaRPr lang="en-US" sz="1200" b="1" dirty="0">
              <a:solidFill>
                <a:prstClr val="white"/>
              </a:solidFill>
            </a:endParaRPr>
          </a:p>
          <a:p>
            <a:r>
              <a:rPr lang="en-US" sz="1200" b="1" dirty="0">
                <a:solidFill>
                  <a:prstClr val="white"/>
                </a:solidFill>
              </a:rPr>
              <a:t>Grant succeeded.</a:t>
            </a:r>
          </a:p>
        </p:txBody>
      </p:sp>
    </p:spTree>
    <p:extLst>
      <p:ext uri="{BB962C8B-B14F-4D97-AF65-F5344CB8AC3E}">
        <p14:creationId xmlns:p14="http://schemas.microsoft.com/office/powerpoint/2010/main" val="1725944515"/>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normAutofit/>
          </a:bodyPr>
          <a:lstStyle/>
          <a:p>
            <a:r>
              <a:rPr lang="es-VE" sz="2800" dirty="0" err="1"/>
              <a:t>Connect</a:t>
            </a:r>
            <a:r>
              <a:rPr lang="es-VE" sz="2800" dirty="0"/>
              <a:t> to </a:t>
            </a:r>
            <a:r>
              <a:rPr lang="es-VE" sz="2800" dirty="0" err="1"/>
              <a:t>pluggable</a:t>
            </a:r>
            <a:r>
              <a:rPr lang="es-VE" sz="2800" dirty="0"/>
              <a:t> </a:t>
            </a:r>
            <a:r>
              <a:rPr lang="es-VE" sz="2800" dirty="0" err="1" smtClean="0"/>
              <a:t>database</a:t>
            </a:r>
            <a:r>
              <a:rPr lang="es-VE" sz="2800" dirty="0" smtClean="0"/>
              <a:t> </a:t>
            </a:r>
            <a:r>
              <a:rPr lang="es-VE" sz="2800" dirty="0" smtClean="0">
                <a:solidFill>
                  <a:srgbClr val="F7941D"/>
                </a:solidFill>
              </a:rPr>
              <a:t>pdb1</a:t>
            </a:r>
            <a:r>
              <a:rPr lang="es-VE" sz="2800" dirty="0" smtClean="0"/>
              <a:t> as </a:t>
            </a:r>
            <a:r>
              <a:rPr lang="es-VE" sz="2800" dirty="0" smtClean="0">
                <a:solidFill>
                  <a:srgbClr val="F7941D"/>
                </a:solidFill>
              </a:rPr>
              <a:t>usr2</a:t>
            </a:r>
            <a:r>
              <a:rPr lang="es-VE" sz="2800" dirty="0" smtClean="0"/>
              <a:t> </a:t>
            </a:r>
            <a:r>
              <a:rPr lang="en-US" sz="2800" dirty="0"/>
              <a:t> and view information about machine you are accessing the database from. </a:t>
            </a:r>
            <a:endParaRPr lang="en-US" sz="2800" dirty="0" smtClean="0"/>
          </a:p>
          <a:p>
            <a:endParaRPr lang="en-US" sz="2800" dirty="0"/>
          </a:p>
          <a:p>
            <a:r>
              <a:rPr lang="en-US" sz="2800" dirty="0" smtClean="0"/>
              <a:t>In </a:t>
            </a:r>
            <a:r>
              <a:rPr lang="en-US" sz="2800" dirty="0"/>
              <a:t>this example, we are using a built-in factor to get that information. </a:t>
            </a:r>
          </a:p>
        </p:txBody>
      </p:sp>
      <p:sp>
        <p:nvSpPr>
          <p:cNvPr id="3" name="Título 2"/>
          <p:cNvSpPr>
            <a:spLocks noGrp="1"/>
          </p:cNvSpPr>
          <p:nvPr>
            <p:ph type="title"/>
          </p:nvPr>
        </p:nvSpPr>
        <p:spPr/>
        <p:txBody>
          <a:bodyPr/>
          <a:lstStyle/>
          <a:p>
            <a:r>
              <a:rPr lang="es-VE" dirty="0" err="1"/>
              <a:t>Creating</a:t>
            </a:r>
            <a:r>
              <a:rPr lang="es-VE" dirty="0"/>
              <a:t> a </a:t>
            </a:r>
            <a:r>
              <a:rPr lang="es-VE" dirty="0" err="1"/>
              <a:t>secure</a:t>
            </a:r>
            <a:r>
              <a:rPr lang="es-VE" dirty="0"/>
              <a:t> </a:t>
            </a:r>
            <a:r>
              <a:rPr lang="es-VE" dirty="0" err="1"/>
              <a:t>application</a:t>
            </a:r>
            <a:r>
              <a:rPr lang="es-VE" dirty="0"/>
              <a:t> </a:t>
            </a:r>
            <a:r>
              <a:rPr lang="es-VE" dirty="0" smtClean="0"/>
              <a:t>role</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solidFill>
                  <a:prstClr val="white"/>
                </a:solidFill>
              </a:rPr>
              <a:pPr/>
              <a:t>247</a:t>
            </a:fld>
            <a:endParaRPr lang="es-VE" dirty="0">
              <a:solidFill>
                <a:prstClr val="white"/>
              </a:solidFill>
            </a:endParaRPr>
          </a:p>
        </p:txBody>
      </p:sp>
      <p:sp>
        <p:nvSpPr>
          <p:cNvPr id="5" name="Rectángulo 4"/>
          <p:cNvSpPr/>
          <p:nvPr/>
        </p:nvSpPr>
        <p:spPr>
          <a:xfrm>
            <a:off x="1019174" y="3686177"/>
            <a:ext cx="10153650" cy="2170111"/>
          </a:xfrm>
          <a:prstGeom prst="rect">
            <a:avLst/>
          </a:prstGeom>
          <a:solidFill>
            <a:srgbClr val="F794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dirty="0">
                <a:solidFill>
                  <a:prstClr val="white"/>
                </a:solidFill>
              </a:rPr>
              <a:t>SQL&gt; connect usr2/oracle1@pdb1</a:t>
            </a:r>
          </a:p>
          <a:p>
            <a:endParaRPr lang="en-US" sz="1600" b="1" dirty="0">
              <a:solidFill>
                <a:prstClr val="white"/>
              </a:solidFill>
            </a:endParaRPr>
          </a:p>
          <a:p>
            <a:r>
              <a:rPr lang="en-US" sz="1600" b="1" dirty="0">
                <a:solidFill>
                  <a:prstClr val="white"/>
                </a:solidFill>
              </a:rPr>
              <a:t>SQL&gt; select </a:t>
            </a:r>
            <a:r>
              <a:rPr lang="en-US" sz="1600" b="1" dirty="0" err="1">
                <a:solidFill>
                  <a:prstClr val="white"/>
                </a:solidFill>
              </a:rPr>
              <a:t>dvf.f$machine</a:t>
            </a:r>
            <a:r>
              <a:rPr lang="en-US" sz="1600" b="1" dirty="0">
                <a:solidFill>
                  <a:prstClr val="white"/>
                </a:solidFill>
              </a:rPr>
              <a:t> from dual;</a:t>
            </a:r>
          </a:p>
          <a:p>
            <a:endParaRPr lang="en-US" sz="1600" b="1" dirty="0">
              <a:solidFill>
                <a:prstClr val="white"/>
              </a:solidFill>
            </a:endParaRPr>
          </a:p>
          <a:p>
            <a:r>
              <a:rPr lang="en-US" sz="1600" b="1" dirty="0">
                <a:solidFill>
                  <a:prstClr val="white"/>
                </a:solidFill>
              </a:rPr>
              <a:t>F$MACHINE</a:t>
            </a:r>
          </a:p>
          <a:p>
            <a:r>
              <a:rPr lang="en-US" sz="1600" b="1" dirty="0">
                <a:solidFill>
                  <a:prstClr val="white"/>
                </a:solidFill>
              </a:rPr>
              <a:t>------------------------------------------------</a:t>
            </a:r>
          </a:p>
          <a:p>
            <a:r>
              <a:rPr lang="en-US" sz="1600" b="1" dirty="0" smtClean="0">
                <a:solidFill>
                  <a:prstClr val="white"/>
                </a:solidFill>
              </a:rPr>
              <a:t>host01.challengeernesto.com </a:t>
            </a:r>
            <a:endParaRPr lang="en-US" sz="1600" b="1" dirty="0">
              <a:solidFill>
                <a:prstClr val="white"/>
              </a:solidFill>
            </a:endParaRPr>
          </a:p>
        </p:txBody>
      </p:sp>
    </p:spTree>
    <p:extLst>
      <p:ext uri="{BB962C8B-B14F-4D97-AF65-F5344CB8AC3E}">
        <p14:creationId xmlns:p14="http://schemas.microsoft.com/office/powerpoint/2010/main" val="1887843576"/>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lstStyle/>
          <a:p>
            <a:r>
              <a:rPr lang="es-ES" dirty="0" smtClean="0"/>
              <a:t>Set </a:t>
            </a:r>
            <a:r>
              <a:rPr lang="es-VE" dirty="0" err="1" smtClean="0">
                <a:solidFill>
                  <a:srgbClr val="F7941D"/>
                </a:solidFill>
              </a:rPr>
              <a:t>cust_role</a:t>
            </a:r>
            <a:r>
              <a:rPr lang="es-VE" dirty="0" smtClean="0">
                <a:solidFill>
                  <a:srgbClr val="F7941D"/>
                </a:solidFill>
              </a:rPr>
              <a:t> </a:t>
            </a:r>
            <a:r>
              <a:rPr lang="en-US" dirty="0"/>
              <a:t>by using the PL/SQL </a:t>
            </a:r>
            <a:r>
              <a:rPr lang="en-US" dirty="0" smtClean="0"/>
              <a:t>package </a:t>
            </a:r>
            <a:r>
              <a:rPr lang="es-VE" dirty="0" smtClean="0">
                <a:solidFill>
                  <a:srgbClr val="F7941D"/>
                </a:solidFill>
              </a:rPr>
              <a:t>DBMS_MACSEC_ROLES</a:t>
            </a:r>
            <a:r>
              <a:rPr lang="es-VE" dirty="0" smtClean="0"/>
              <a:t>:</a:t>
            </a:r>
            <a:endParaRPr lang="es-VE" dirty="0"/>
          </a:p>
        </p:txBody>
      </p:sp>
      <p:sp>
        <p:nvSpPr>
          <p:cNvPr id="3" name="Título 2"/>
          <p:cNvSpPr>
            <a:spLocks noGrp="1"/>
          </p:cNvSpPr>
          <p:nvPr>
            <p:ph type="title"/>
          </p:nvPr>
        </p:nvSpPr>
        <p:spPr/>
        <p:txBody>
          <a:bodyPr/>
          <a:lstStyle/>
          <a:p>
            <a:r>
              <a:rPr lang="es-VE" dirty="0" err="1"/>
              <a:t>Creating</a:t>
            </a:r>
            <a:r>
              <a:rPr lang="es-VE" dirty="0"/>
              <a:t> a </a:t>
            </a:r>
            <a:r>
              <a:rPr lang="es-VE" dirty="0" err="1"/>
              <a:t>secure</a:t>
            </a:r>
            <a:r>
              <a:rPr lang="es-VE" dirty="0"/>
              <a:t> </a:t>
            </a:r>
            <a:r>
              <a:rPr lang="es-VE" dirty="0" err="1"/>
              <a:t>application</a:t>
            </a:r>
            <a:r>
              <a:rPr lang="es-VE" dirty="0"/>
              <a:t> role</a:t>
            </a:r>
          </a:p>
        </p:txBody>
      </p:sp>
      <p:sp>
        <p:nvSpPr>
          <p:cNvPr id="4" name="Marcador de número de diapositiva 3"/>
          <p:cNvSpPr>
            <a:spLocks noGrp="1"/>
          </p:cNvSpPr>
          <p:nvPr>
            <p:ph type="sldNum" sz="quarter" idx="12"/>
          </p:nvPr>
        </p:nvSpPr>
        <p:spPr/>
        <p:txBody>
          <a:bodyPr/>
          <a:lstStyle/>
          <a:p>
            <a:fld id="{5C6DB8CB-8B72-460F-B4E4-6A15EEC341A1}" type="slidenum">
              <a:rPr lang="es-VE" smtClean="0">
                <a:solidFill>
                  <a:prstClr val="white"/>
                </a:solidFill>
              </a:rPr>
              <a:pPr/>
              <a:t>248</a:t>
            </a:fld>
            <a:endParaRPr lang="es-VE" dirty="0">
              <a:solidFill>
                <a:prstClr val="white"/>
              </a:solidFill>
            </a:endParaRPr>
          </a:p>
        </p:txBody>
      </p:sp>
      <p:sp>
        <p:nvSpPr>
          <p:cNvPr id="7" name="Rectángulo 6"/>
          <p:cNvSpPr/>
          <p:nvPr/>
        </p:nvSpPr>
        <p:spPr>
          <a:xfrm>
            <a:off x="982663" y="2791301"/>
            <a:ext cx="10153650" cy="1418274"/>
          </a:xfrm>
          <a:prstGeom prst="rect">
            <a:avLst/>
          </a:prstGeom>
          <a:solidFill>
            <a:srgbClr val="F794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prstClr val="white"/>
                </a:solidFill>
              </a:rPr>
              <a:t>SQL&gt; EXEC DBMS_MACSEC_ROLES.SET_ROLE('CUST_ROLE');</a:t>
            </a:r>
          </a:p>
          <a:p>
            <a:endParaRPr lang="en-US" b="1" dirty="0">
              <a:solidFill>
                <a:prstClr val="white"/>
              </a:solidFill>
            </a:endParaRPr>
          </a:p>
          <a:p>
            <a:r>
              <a:rPr lang="en-US" b="1" dirty="0">
                <a:solidFill>
                  <a:prstClr val="white"/>
                </a:solidFill>
              </a:rPr>
              <a:t>PL/SQL procedure successfully completed.</a:t>
            </a:r>
          </a:p>
        </p:txBody>
      </p:sp>
    </p:spTree>
    <p:extLst>
      <p:ext uri="{BB962C8B-B14F-4D97-AF65-F5344CB8AC3E}">
        <p14:creationId xmlns:p14="http://schemas.microsoft.com/office/powerpoint/2010/main" val="745875528"/>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a:xfrm>
            <a:off x="331303" y="1504949"/>
            <a:ext cx="11516139" cy="4811184"/>
          </a:xfrm>
        </p:spPr>
        <p:txBody>
          <a:bodyPr>
            <a:normAutofit/>
          </a:bodyPr>
          <a:lstStyle/>
          <a:p>
            <a:r>
              <a:rPr lang="en-US" dirty="0"/>
              <a:t>View number of rows in the </a:t>
            </a:r>
            <a:r>
              <a:rPr lang="en-US" dirty="0" smtClean="0"/>
              <a:t>table </a:t>
            </a:r>
            <a:r>
              <a:rPr lang="es-VE" dirty="0" smtClean="0">
                <a:solidFill>
                  <a:srgbClr val="F7941D"/>
                </a:solidFill>
              </a:rPr>
              <a:t>OE.CUSTOMERS</a:t>
            </a:r>
            <a:r>
              <a:rPr lang="es-VE" dirty="0" smtClean="0"/>
              <a:t>:</a:t>
            </a:r>
          </a:p>
          <a:p>
            <a:endParaRPr lang="es-VE" dirty="0"/>
          </a:p>
          <a:p>
            <a:endParaRPr lang="es-VE" dirty="0" smtClean="0"/>
          </a:p>
          <a:p>
            <a:endParaRPr lang="es-VE" dirty="0"/>
          </a:p>
          <a:p>
            <a:endParaRPr lang="es-VE" dirty="0" smtClean="0"/>
          </a:p>
          <a:p>
            <a:r>
              <a:rPr lang="en-US" dirty="0"/>
              <a:t>When the same user tries to connect from another machine, he or she won't be able to set the role, which in turn means that he or she won't be able to view data in the table </a:t>
            </a:r>
            <a:r>
              <a:rPr lang="es-VE" dirty="0" smtClean="0">
                <a:solidFill>
                  <a:srgbClr val="F7941D"/>
                </a:solidFill>
              </a:rPr>
              <a:t>OE.CUSTOMERS</a:t>
            </a:r>
            <a:r>
              <a:rPr lang="es-VE" dirty="0" smtClean="0"/>
              <a:t>: </a:t>
            </a:r>
            <a:endParaRPr lang="es-VE" dirty="0"/>
          </a:p>
        </p:txBody>
      </p:sp>
      <p:sp>
        <p:nvSpPr>
          <p:cNvPr id="3" name="Título 2"/>
          <p:cNvSpPr>
            <a:spLocks noGrp="1"/>
          </p:cNvSpPr>
          <p:nvPr>
            <p:ph type="title"/>
          </p:nvPr>
        </p:nvSpPr>
        <p:spPr/>
        <p:txBody>
          <a:bodyPr/>
          <a:lstStyle/>
          <a:p>
            <a:r>
              <a:rPr lang="es-VE" dirty="0" err="1"/>
              <a:t>Creating</a:t>
            </a:r>
            <a:r>
              <a:rPr lang="es-VE" dirty="0"/>
              <a:t> a </a:t>
            </a:r>
            <a:r>
              <a:rPr lang="es-VE" dirty="0" err="1"/>
              <a:t>secure</a:t>
            </a:r>
            <a:r>
              <a:rPr lang="es-VE" dirty="0"/>
              <a:t> </a:t>
            </a:r>
            <a:r>
              <a:rPr lang="es-VE" dirty="0" err="1"/>
              <a:t>application</a:t>
            </a:r>
            <a:r>
              <a:rPr lang="es-VE" dirty="0"/>
              <a:t> role</a:t>
            </a:r>
          </a:p>
        </p:txBody>
      </p:sp>
      <p:sp>
        <p:nvSpPr>
          <p:cNvPr id="4" name="Marcador de número de diapositiva 3"/>
          <p:cNvSpPr>
            <a:spLocks noGrp="1"/>
          </p:cNvSpPr>
          <p:nvPr>
            <p:ph type="sldNum" sz="quarter" idx="12"/>
          </p:nvPr>
        </p:nvSpPr>
        <p:spPr/>
        <p:txBody>
          <a:bodyPr/>
          <a:lstStyle/>
          <a:p>
            <a:fld id="{5C6DB8CB-8B72-460F-B4E4-6A15EEC341A1}" type="slidenum">
              <a:rPr lang="es-VE" smtClean="0">
                <a:solidFill>
                  <a:prstClr val="white"/>
                </a:solidFill>
              </a:rPr>
              <a:pPr/>
              <a:t>249</a:t>
            </a:fld>
            <a:endParaRPr lang="es-VE" dirty="0">
              <a:solidFill>
                <a:prstClr val="white"/>
              </a:solidFill>
            </a:endParaRPr>
          </a:p>
        </p:txBody>
      </p:sp>
      <p:sp>
        <p:nvSpPr>
          <p:cNvPr id="5" name="Rectángulo 4"/>
          <p:cNvSpPr/>
          <p:nvPr/>
        </p:nvSpPr>
        <p:spPr>
          <a:xfrm>
            <a:off x="1019174" y="2262345"/>
            <a:ext cx="10153650" cy="1733922"/>
          </a:xfrm>
          <a:prstGeom prst="rect">
            <a:avLst/>
          </a:prstGeom>
          <a:solidFill>
            <a:srgbClr val="F794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prstClr val="white"/>
                </a:solidFill>
              </a:rPr>
              <a:t>SQL&gt; select count(*) from </a:t>
            </a:r>
            <a:r>
              <a:rPr lang="en-US" b="1" dirty="0" err="1">
                <a:solidFill>
                  <a:prstClr val="white"/>
                </a:solidFill>
              </a:rPr>
              <a:t>oe.customers</a:t>
            </a:r>
            <a:r>
              <a:rPr lang="en-US" b="1" dirty="0">
                <a:solidFill>
                  <a:prstClr val="white"/>
                </a:solidFill>
              </a:rPr>
              <a:t>;</a:t>
            </a:r>
          </a:p>
          <a:p>
            <a:endParaRPr lang="en-US" b="1" dirty="0">
              <a:solidFill>
                <a:prstClr val="white"/>
              </a:solidFill>
            </a:endParaRPr>
          </a:p>
          <a:p>
            <a:r>
              <a:rPr lang="en-US" b="1" dirty="0">
                <a:solidFill>
                  <a:prstClr val="white"/>
                </a:solidFill>
              </a:rPr>
              <a:t>  COUNT(*)</a:t>
            </a:r>
          </a:p>
          <a:p>
            <a:r>
              <a:rPr lang="en-US" b="1" dirty="0">
                <a:solidFill>
                  <a:prstClr val="white"/>
                </a:solidFill>
              </a:rPr>
              <a:t>----------</a:t>
            </a:r>
          </a:p>
          <a:p>
            <a:r>
              <a:rPr lang="en-US" b="1" dirty="0">
                <a:solidFill>
                  <a:prstClr val="white"/>
                </a:solidFill>
              </a:rPr>
              <a:t>      319</a:t>
            </a:r>
          </a:p>
          <a:p>
            <a:endParaRPr lang="en-US" b="1" dirty="0">
              <a:solidFill>
                <a:prstClr val="white"/>
              </a:solidFill>
            </a:endParaRPr>
          </a:p>
        </p:txBody>
      </p:sp>
    </p:spTree>
    <p:extLst>
      <p:ext uri="{BB962C8B-B14F-4D97-AF65-F5344CB8AC3E}">
        <p14:creationId xmlns:p14="http://schemas.microsoft.com/office/powerpoint/2010/main" val="10679515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dirty="0" smtClean="0"/>
              <a:t>Unauthorized SQL is handled in different ways</a:t>
            </a:r>
          </a:p>
          <a:p>
            <a:pPr lvl="1"/>
            <a:r>
              <a:rPr lang="en-US" dirty="0" smtClean="0"/>
              <a:t>Terminates the connection/blocks all incoming traffic from that connection</a:t>
            </a:r>
          </a:p>
          <a:p>
            <a:pPr lvl="1"/>
            <a:r>
              <a:rPr lang="en-US" dirty="0" smtClean="0"/>
              <a:t>Blocks the SQL statement</a:t>
            </a:r>
          </a:p>
          <a:p>
            <a:pPr lvl="1"/>
            <a:r>
              <a:rPr lang="en-US" dirty="0" smtClean="0"/>
              <a:t>Modifies the request</a:t>
            </a:r>
          </a:p>
          <a:p>
            <a:pPr lvl="1"/>
            <a:r>
              <a:rPr lang="en-US" dirty="0" smtClean="0"/>
              <a:t>Alerts on out of policy SQL Statement</a:t>
            </a:r>
          </a:p>
          <a:p>
            <a:pPr lvl="1"/>
            <a:endParaRPr lang="en-US" dirty="0" smtClean="0"/>
          </a:p>
          <a:p>
            <a:pPr lvl="1"/>
            <a:endParaRPr lang="en-US" dirty="0" smtClean="0"/>
          </a:p>
        </p:txBody>
      </p:sp>
      <p:sp>
        <p:nvSpPr>
          <p:cNvPr id="3" name="Title 2"/>
          <p:cNvSpPr>
            <a:spLocks noGrp="1"/>
          </p:cNvSpPr>
          <p:nvPr>
            <p:ph type="title"/>
          </p:nvPr>
        </p:nvSpPr>
        <p:spPr/>
        <p:txBody>
          <a:bodyPr/>
          <a:lstStyle/>
          <a:p>
            <a:r>
              <a:rPr lang="en-US" dirty="0" smtClean="0"/>
              <a:t>Database Firewall</a:t>
            </a:r>
            <a:endParaRPr lang="en-US" dirty="0"/>
          </a:p>
        </p:txBody>
      </p:sp>
      <p:sp>
        <p:nvSpPr>
          <p:cNvPr id="4" name="Slide Number Placeholder 3"/>
          <p:cNvSpPr>
            <a:spLocks noGrp="1"/>
          </p:cNvSpPr>
          <p:nvPr>
            <p:ph type="sldNum" sz="quarter" idx="12"/>
          </p:nvPr>
        </p:nvSpPr>
        <p:spPr/>
        <p:txBody>
          <a:bodyPr/>
          <a:lstStyle/>
          <a:p>
            <a:fld id="{5C6DB8CB-8B72-460F-B4E4-6A15EEC341A1}" type="slidenum">
              <a:rPr lang="es-VE" smtClean="0"/>
              <a:pPr/>
              <a:t>25</a:t>
            </a:fld>
            <a:endParaRPr lang="es-VE" dirty="0"/>
          </a:p>
        </p:txBody>
      </p:sp>
    </p:spTree>
    <p:extLst>
      <p:ext uri="{BB962C8B-B14F-4D97-AF65-F5344CB8AC3E}">
        <p14:creationId xmlns:p14="http://schemas.microsoft.com/office/powerpoint/2010/main" val="1442801264"/>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r>
              <a:rPr lang="es-VE" dirty="0" err="1"/>
              <a:t>Creating</a:t>
            </a:r>
            <a:r>
              <a:rPr lang="es-VE" dirty="0"/>
              <a:t> a </a:t>
            </a:r>
            <a:r>
              <a:rPr lang="es-VE" dirty="0" err="1"/>
              <a:t>secure</a:t>
            </a:r>
            <a:r>
              <a:rPr lang="es-VE" dirty="0"/>
              <a:t> </a:t>
            </a:r>
            <a:r>
              <a:rPr lang="es-VE" dirty="0" err="1"/>
              <a:t>application</a:t>
            </a:r>
            <a:r>
              <a:rPr lang="es-VE" dirty="0"/>
              <a:t> role</a:t>
            </a:r>
          </a:p>
        </p:txBody>
      </p:sp>
      <p:sp>
        <p:nvSpPr>
          <p:cNvPr id="4" name="Marcador de número de diapositiva 3"/>
          <p:cNvSpPr>
            <a:spLocks noGrp="1"/>
          </p:cNvSpPr>
          <p:nvPr>
            <p:ph type="sldNum" sz="quarter" idx="12"/>
          </p:nvPr>
        </p:nvSpPr>
        <p:spPr/>
        <p:txBody>
          <a:bodyPr/>
          <a:lstStyle/>
          <a:p>
            <a:fld id="{5C6DB8CB-8B72-460F-B4E4-6A15EEC341A1}" type="slidenum">
              <a:rPr lang="es-VE" smtClean="0">
                <a:solidFill>
                  <a:prstClr val="white"/>
                </a:solidFill>
              </a:rPr>
              <a:pPr/>
              <a:t>250</a:t>
            </a:fld>
            <a:endParaRPr lang="es-VE" dirty="0">
              <a:solidFill>
                <a:prstClr val="white"/>
              </a:solidFill>
            </a:endParaRPr>
          </a:p>
        </p:txBody>
      </p:sp>
      <p:sp>
        <p:nvSpPr>
          <p:cNvPr id="5" name="Rectángulo 4"/>
          <p:cNvSpPr/>
          <p:nvPr/>
        </p:nvSpPr>
        <p:spPr>
          <a:xfrm>
            <a:off x="987642" y="1308538"/>
            <a:ext cx="10153650" cy="4997669"/>
          </a:xfrm>
          <a:prstGeom prst="rect">
            <a:avLst/>
          </a:prstGeom>
          <a:solidFill>
            <a:srgbClr val="F794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b="1" dirty="0">
                <a:solidFill>
                  <a:prstClr val="white"/>
                </a:solidFill>
              </a:rPr>
              <a:t>SQL&gt; connect usr2/oracle1@pdb1</a:t>
            </a:r>
          </a:p>
          <a:p>
            <a:endParaRPr lang="en-US" sz="1050" b="1" dirty="0">
              <a:solidFill>
                <a:prstClr val="white"/>
              </a:solidFill>
            </a:endParaRPr>
          </a:p>
          <a:p>
            <a:r>
              <a:rPr lang="en-US" sz="1050" b="1" dirty="0">
                <a:solidFill>
                  <a:prstClr val="white"/>
                </a:solidFill>
              </a:rPr>
              <a:t>Connected.</a:t>
            </a:r>
          </a:p>
          <a:p>
            <a:endParaRPr lang="en-US" sz="1050" b="1" dirty="0">
              <a:solidFill>
                <a:prstClr val="white"/>
              </a:solidFill>
            </a:endParaRPr>
          </a:p>
          <a:p>
            <a:r>
              <a:rPr lang="en-US" sz="1050" b="1" dirty="0">
                <a:solidFill>
                  <a:prstClr val="white"/>
                </a:solidFill>
              </a:rPr>
              <a:t>SQL&gt; select </a:t>
            </a:r>
            <a:r>
              <a:rPr lang="en-US" sz="1050" b="1" dirty="0" err="1">
                <a:solidFill>
                  <a:prstClr val="white"/>
                </a:solidFill>
              </a:rPr>
              <a:t>dvf.f$machine</a:t>
            </a:r>
            <a:r>
              <a:rPr lang="en-US" sz="1050" b="1" dirty="0">
                <a:solidFill>
                  <a:prstClr val="white"/>
                </a:solidFill>
              </a:rPr>
              <a:t> from dual;</a:t>
            </a:r>
          </a:p>
          <a:p>
            <a:endParaRPr lang="en-US" sz="1050" b="1" dirty="0">
              <a:solidFill>
                <a:prstClr val="white"/>
              </a:solidFill>
            </a:endParaRPr>
          </a:p>
          <a:p>
            <a:r>
              <a:rPr lang="en-US" sz="1050" b="1" dirty="0">
                <a:solidFill>
                  <a:prstClr val="white"/>
                </a:solidFill>
              </a:rPr>
              <a:t>F$MACHINE</a:t>
            </a:r>
          </a:p>
          <a:p>
            <a:r>
              <a:rPr lang="en-US" sz="1050" b="1" dirty="0">
                <a:solidFill>
                  <a:prstClr val="white"/>
                </a:solidFill>
              </a:rPr>
              <a:t>---------------------------------------------------</a:t>
            </a:r>
          </a:p>
          <a:p>
            <a:r>
              <a:rPr lang="en-US" sz="1050" b="1" dirty="0">
                <a:solidFill>
                  <a:prstClr val="white"/>
                </a:solidFill>
              </a:rPr>
              <a:t>host02.challengezoran.com</a:t>
            </a:r>
          </a:p>
          <a:p>
            <a:endParaRPr lang="en-US" sz="1050" b="1" dirty="0">
              <a:solidFill>
                <a:prstClr val="white"/>
              </a:solidFill>
            </a:endParaRPr>
          </a:p>
          <a:p>
            <a:r>
              <a:rPr lang="en-US" sz="1050" b="1" dirty="0">
                <a:solidFill>
                  <a:prstClr val="white"/>
                </a:solidFill>
              </a:rPr>
              <a:t>SQL&gt; EXEC DBMS_MACSEC_ROLES.SET_ROLE('CUST_ROLE');</a:t>
            </a:r>
          </a:p>
          <a:p>
            <a:endParaRPr lang="en-US" sz="1050" b="1" dirty="0">
              <a:solidFill>
                <a:prstClr val="white"/>
              </a:solidFill>
            </a:endParaRPr>
          </a:p>
          <a:p>
            <a:r>
              <a:rPr lang="en-US" sz="1050" b="1" dirty="0">
                <a:solidFill>
                  <a:prstClr val="white"/>
                </a:solidFill>
              </a:rPr>
              <a:t>BEGIN DBMS_MACSEC_ROLES.SET_ROLE('CUST_ROLE'); END;</a:t>
            </a:r>
          </a:p>
          <a:p>
            <a:endParaRPr lang="en-US" sz="1050" b="1" dirty="0">
              <a:solidFill>
                <a:prstClr val="white"/>
              </a:solidFill>
            </a:endParaRPr>
          </a:p>
          <a:p>
            <a:r>
              <a:rPr lang="en-US" sz="1050" b="1" dirty="0">
                <a:solidFill>
                  <a:prstClr val="white"/>
                </a:solidFill>
              </a:rPr>
              <a:t>*</a:t>
            </a:r>
          </a:p>
          <a:p>
            <a:r>
              <a:rPr lang="en-US" sz="1050" b="1" dirty="0">
                <a:solidFill>
                  <a:prstClr val="white"/>
                </a:solidFill>
              </a:rPr>
              <a:t>ERROR at line 1:</a:t>
            </a:r>
          </a:p>
          <a:p>
            <a:r>
              <a:rPr lang="en-US" sz="1050" b="1" dirty="0">
                <a:solidFill>
                  <a:prstClr val="white"/>
                </a:solidFill>
              </a:rPr>
              <a:t>ORA-47305: Rule Set violation on SET ROLE (CUST_ROLE)</a:t>
            </a:r>
          </a:p>
          <a:p>
            <a:r>
              <a:rPr lang="en-US" sz="1050" b="1" dirty="0">
                <a:solidFill>
                  <a:prstClr val="white"/>
                </a:solidFill>
              </a:rPr>
              <a:t>ORA-06512: at "DVSYS.DBMS_MACUTL", line 49</a:t>
            </a:r>
          </a:p>
          <a:p>
            <a:r>
              <a:rPr lang="en-US" sz="1050" b="1" dirty="0">
                <a:solidFill>
                  <a:prstClr val="white"/>
                </a:solidFill>
              </a:rPr>
              <a:t>ORA-06512: at "DVSYS.DBMS_MACUTL", line 398</a:t>
            </a:r>
          </a:p>
          <a:p>
            <a:r>
              <a:rPr lang="en-US" sz="1050" b="1" dirty="0">
                <a:solidFill>
                  <a:prstClr val="white"/>
                </a:solidFill>
              </a:rPr>
              <a:t>ORA-06512: at "DVSYS.DBMS_MACSEC", line 306</a:t>
            </a:r>
          </a:p>
          <a:p>
            <a:r>
              <a:rPr lang="en-US" sz="1050" b="1" dirty="0">
                <a:solidFill>
                  <a:prstClr val="white"/>
                </a:solidFill>
              </a:rPr>
              <a:t>ORA-06512: at "DVSYS.ROLE_IS_ENABLED", line 4</a:t>
            </a:r>
          </a:p>
          <a:p>
            <a:r>
              <a:rPr lang="en-US" sz="1050" b="1" dirty="0">
                <a:solidFill>
                  <a:prstClr val="white"/>
                </a:solidFill>
              </a:rPr>
              <a:t>ORA-06512: at "DVSYS.DBMS_MACSEC_ROLES", line 55</a:t>
            </a:r>
          </a:p>
          <a:p>
            <a:r>
              <a:rPr lang="en-US" sz="1050" b="1" dirty="0">
                <a:solidFill>
                  <a:prstClr val="white"/>
                </a:solidFill>
              </a:rPr>
              <a:t>ORA-06512: at line 1</a:t>
            </a:r>
          </a:p>
          <a:p>
            <a:endParaRPr lang="en-US" sz="1050" b="1" dirty="0">
              <a:solidFill>
                <a:prstClr val="white"/>
              </a:solidFill>
            </a:endParaRPr>
          </a:p>
          <a:p>
            <a:r>
              <a:rPr lang="en-US" sz="1050" b="1" dirty="0">
                <a:solidFill>
                  <a:prstClr val="white"/>
                </a:solidFill>
              </a:rPr>
              <a:t>SQL&gt; select count(*) from </a:t>
            </a:r>
            <a:r>
              <a:rPr lang="en-US" sz="1050" b="1" dirty="0" err="1">
                <a:solidFill>
                  <a:prstClr val="white"/>
                </a:solidFill>
              </a:rPr>
              <a:t>oe.customers</a:t>
            </a:r>
            <a:r>
              <a:rPr lang="en-US" sz="1050" b="1" dirty="0">
                <a:solidFill>
                  <a:prstClr val="white"/>
                </a:solidFill>
              </a:rPr>
              <a:t>;</a:t>
            </a:r>
          </a:p>
          <a:p>
            <a:endParaRPr lang="en-US" sz="1050" b="1" dirty="0">
              <a:solidFill>
                <a:prstClr val="white"/>
              </a:solidFill>
            </a:endParaRPr>
          </a:p>
          <a:p>
            <a:r>
              <a:rPr lang="en-US" sz="1050" b="1" dirty="0">
                <a:solidFill>
                  <a:prstClr val="white"/>
                </a:solidFill>
              </a:rPr>
              <a:t>select count(*) from </a:t>
            </a:r>
            <a:r>
              <a:rPr lang="en-US" sz="1050" b="1" dirty="0" err="1">
                <a:solidFill>
                  <a:prstClr val="white"/>
                </a:solidFill>
              </a:rPr>
              <a:t>oe.customers</a:t>
            </a:r>
            <a:endParaRPr lang="en-US" sz="1050" b="1" dirty="0">
              <a:solidFill>
                <a:prstClr val="white"/>
              </a:solidFill>
            </a:endParaRPr>
          </a:p>
          <a:p>
            <a:r>
              <a:rPr lang="en-US" sz="1050" b="1" dirty="0">
                <a:solidFill>
                  <a:prstClr val="white"/>
                </a:solidFill>
              </a:rPr>
              <a:t>                        *</a:t>
            </a:r>
          </a:p>
          <a:p>
            <a:r>
              <a:rPr lang="en-US" sz="1050" b="1" dirty="0">
                <a:solidFill>
                  <a:prstClr val="white"/>
                </a:solidFill>
              </a:rPr>
              <a:t>ERROR at line 1:</a:t>
            </a:r>
          </a:p>
          <a:p>
            <a:r>
              <a:rPr lang="en-US" sz="1050" b="1" dirty="0">
                <a:solidFill>
                  <a:prstClr val="white"/>
                </a:solidFill>
              </a:rPr>
              <a:t>ORA-00942: table or view does not </a:t>
            </a:r>
            <a:r>
              <a:rPr lang="en-US" sz="1050" b="1" dirty="0" smtClean="0">
                <a:solidFill>
                  <a:prstClr val="white"/>
                </a:solidFill>
              </a:rPr>
              <a:t>exist</a:t>
            </a:r>
            <a:endParaRPr lang="en-US" sz="1050" b="1" dirty="0">
              <a:solidFill>
                <a:prstClr val="white"/>
              </a:solidFill>
            </a:endParaRPr>
          </a:p>
        </p:txBody>
      </p:sp>
    </p:spTree>
    <p:extLst>
      <p:ext uri="{BB962C8B-B14F-4D97-AF65-F5344CB8AC3E}">
        <p14:creationId xmlns:p14="http://schemas.microsoft.com/office/powerpoint/2010/main" val="393496873"/>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lstStyle/>
          <a:p>
            <a:r>
              <a:rPr lang="en-US" dirty="0" smtClean="0"/>
              <a:t>You </a:t>
            </a:r>
            <a:r>
              <a:rPr lang="en-US" dirty="0"/>
              <a:t>will use multiple components (realms, command rules, and rule sets) to secure data in database from administrators.</a:t>
            </a:r>
            <a:endParaRPr lang="es-VE" dirty="0"/>
          </a:p>
        </p:txBody>
      </p:sp>
      <p:sp>
        <p:nvSpPr>
          <p:cNvPr id="3" name="Título 2"/>
          <p:cNvSpPr>
            <a:spLocks noGrp="1"/>
          </p:cNvSpPr>
          <p:nvPr>
            <p:ph type="title"/>
          </p:nvPr>
        </p:nvSpPr>
        <p:spPr>
          <a:xfrm>
            <a:off x="1343023" y="409566"/>
            <a:ext cx="10848977" cy="655430"/>
          </a:xfrm>
        </p:spPr>
        <p:txBody>
          <a:bodyPr/>
          <a:lstStyle/>
          <a:p>
            <a:r>
              <a:rPr lang="en-US" sz="2800" dirty="0"/>
              <a:t>Using Database Vault to implement that administrators cannot view </a:t>
            </a:r>
            <a:r>
              <a:rPr lang="en-US" sz="2800" dirty="0" smtClean="0"/>
              <a:t>data</a:t>
            </a:r>
            <a:endParaRPr lang="es-VE" sz="2800"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solidFill>
                  <a:prstClr val="white"/>
                </a:solidFill>
              </a:rPr>
              <a:pPr/>
              <a:t>251</a:t>
            </a:fld>
            <a:endParaRPr lang="es-VE" dirty="0">
              <a:solidFill>
                <a:prstClr val="white"/>
              </a:solidFill>
            </a:endParaRPr>
          </a:p>
        </p:txBody>
      </p:sp>
    </p:spTree>
    <p:extLst>
      <p:ext uri="{BB962C8B-B14F-4D97-AF65-F5344CB8AC3E}">
        <p14:creationId xmlns:p14="http://schemas.microsoft.com/office/powerpoint/2010/main" val="1399795398"/>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normAutofit/>
          </a:bodyPr>
          <a:lstStyle/>
          <a:p>
            <a:r>
              <a:rPr lang="en-US" sz="2800" dirty="0"/>
              <a:t>We can show that the </a:t>
            </a:r>
            <a:r>
              <a:rPr lang="en-US" sz="2800" dirty="0" smtClean="0"/>
              <a:t>user </a:t>
            </a:r>
            <a:r>
              <a:rPr lang="es-VE" sz="2800" dirty="0" err="1" smtClean="0">
                <a:solidFill>
                  <a:srgbClr val="F7941D"/>
                </a:solidFill>
              </a:rPr>
              <a:t>orders_dba</a:t>
            </a:r>
            <a:r>
              <a:rPr lang="es-VE" sz="2800" dirty="0" smtClean="0"/>
              <a:t> </a:t>
            </a:r>
            <a:r>
              <a:rPr lang="en-US" sz="2800" dirty="0" smtClean="0"/>
              <a:t>in </a:t>
            </a:r>
            <a:r>
              <a:rPr lang="en-US" sz="2800" dirty="0"/>
              <a:t>fact can manage objects in </a:t>
            </a:r>
            <a:r>
              <a:rPr lang="en-US" sz="2800" dirty="0" smtClean="0">
                <a:solidFill>
                  <a:srgbClr val="F7941D"/>
                </a:solidFill>
              </a:rPr>
              <a:t>OE</a:t>
            </a:r>
            <a:r>
              <a:rPr lang="en-US" sz="2800" dirty="0" smtClean="0"/>
              <a:t> </a:t>
            </a:r>
            <a:r>
              <a:rPr lang="en-US" sz="2800" dirty="0"/>
              <a:t>schema (for instance, he can create and drop a table </a:t>
            </a:r>
            <a:r>
              <a:rPr lang="en-US" sz="2800" dirty="0" smtClean="0"/>
              <a:t>test)</a:t>
            </a:r>
          </a:p>
          <a:p>
            <a:endParaRPr lang="en-US" sz="2800" dirty="0"/>
          </a:p>
          <a:p>
            <a:r>
              <a:rPr lang="en-US" sz="2800" dirty="0" smtClean="0"/>
              <a:t>This </a:t>
            </a:r>
            <a:r>
              <a:rPr lang="en-US" sz="2800" dirty="0"/>
              <a:t>is because he is authorized in realm that protects </a:t>
            </a:r>
            <a:r>
              <a:rPr lang="en-US" sz="2800" dirty="0" smtClean="0"/>
              <a:t> </a:t>
            </a:r>
            <a:r>
              <a:rPr lang="en-US" sz="2800" dirty="0" err="1" smtClean="0">
                <a:solidFill>
                  <a:srgbClr val="F7941D"/>
                </a:solidFill>
              </a:rPr>
              <a:t>oe</a:t>
            </a:r>
            <a:r>
              <a:rPr lang="en-US" sz="2800" dirty="0" smtClean="0"/>
              <a:t> </a:t>
            </a:r>
            <a:r>
              <a:rPr lang="es-VE" sz="2800" dirty="0" err="1"/>
              <a:t>schema</a:t>
            </a:r>
            <a:r>
              <a:rPr lang="es-VE" sz="2800" dirty="0"/>
              <a:t>:</a:t>
            </a:r>
          </a:p>
        </p:txBody>
      </p:sp>
      <p:sp>
        <p:nvSpPr>
          <p:cNvPr id="4" name="Marcador de número de diapositiva 3"/>
          <p:cNvSpPr>
            <a:spLocks noGrp="1"/>
          </p:cNvSpPr>
          <p:nvPr>
            <p:ph type="sldNum" sz="quarter" idx="12"/>
          </p:nvPr>
        </p:nvSpPr>
        <p:spPr/>
        <p:txBody>
          <a:bodyPr/>
          <a:lstStyle/>
          <a:p>
            <a:fld id="{5C6DB8CB-8B72-460F-B4E4-6A15EEC341A1}" type="slidenum">
              <a:rPr lang="es-VE" smtClean="0">
                <a:solidFill>
                  <a:prstClr val="white"/>
                </a:solidFill>
              </a:rPr>
              <a:pPr/>
              <a:t>252</a:t>
            </a:fld>
            <a:endParaRPr lang="es-VE" dirty="0">
              <a:solidFill>
                <a:prstClr val="white"/>
              </a:solidFill>
            </a:endParaRPr>
          </a:p>
        </p:txBody>
      </p:sp>
      <p:sp>
        <p:nvSpPr>
          <p:cNvPr id="6" name="Título 2"/>
          <p:cNvSpPr txBox="1">
            <a:spLocks/>
          </p:cNvSpPr>
          <p:nvPr/>
        </p:nvSpPr>
        <p:spPr>
          <a:xfrm>
            <a:off x="1343023" y="409566"/>
            <a:ext cx="10848977" cy="655430"/>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3600" b="1" i="1" kern="1200">
                <a:solidFill>
                  <a:schemeClr val="bg1"/>
                </a:solidFill>
                <a:latin typeface="+mj-lt"/>
                <a:ea typeface="+mj-ea"/>
                <a:cs typeface="+mj-cs"/>
              </a:defRPr>
            </a:lvl1pPr>
          </a:lstStyle>
          <a:p>
            <a:r>
              <a:rPr lang="en-US" sz="2800" smtClean="0">
                <a:solidFill>
                  <a:prstClr val="white"/>
                </a:solidFill>
              </a:rPr>
              <a:t>Using Database Vault to implement that administrators cannot view data</a:t>
            </a:r>
            <a:endParaRPr lang="es-VE" sz="2800" dirty="0">
              <a:solidFill>
                <a:prstClr val="white"/>
              </a:solidFill>
            </a:endParaRPr>
          </a:p>
        </p:txBody>
      </p:sp>
      <p:sp>
        <p:nvSpPr>
          <p:cNvPr id="7" name="Rectángulo 6"/>
          <p:cNvSpPr/>
          <p:nvPr/>
        </p:nvSpPr>
        <p:spPr>
          <a:xfrm>
            <a:off x="1012547" y="3391856"/>
            <a:ext cx="10153650" cy="3094737"/>
          </a:xfrm>
          <a:prstGeom prst="rect">
            <a:avLst/>
          </a:prstGeom>
          <a:solidFill>
            <a:srgbClr val="F794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dirty="0">
                <a:solidFill>
                  <a:prstClr val="white"/>
                </a:solidFill>
              </a:rPr>
              <a:t>SQL&gt; connect orders_dba@pdb1</a:t>
            </a:r>
          </a:p>
          <a:p>
            <a:endParaRPr lang="en-US" sz="1600" b="1" dirty="0">
              <a:solidFill>
                <a:prstClr val="white"/>
              </a:solidFill>
            </a:endParaRPr>
          </a:p>
          <a:p>
            <a:r>
              <a:rPr lang="en-US" sz="1600" b="1" dirty="0">
                <a:solidFill>
                  <a:prstClr val="white"/>
                </a:solidFill>
              </a:rPr>
              <a:t>Enter password: </a:t>
            </a:r>
          </a:p>
          <a:p>
            <a:r>
              <a:rPr lang="en-US" sz="1600" b="1" dirty="0">
                <a:solidFill>
                  <a:prstClr val="white"/>
                </a:solidFill>
              </a:rPr>
              <a:t>Connected.</a:t>
            </a:r>
          </a:p>
          <a:p>
            <a:endParaRPr lang="en-US" sz="1600" b="1" dirty="0">
              <a:solidFill>
                <a:prstClr val="white"/>
              </a:solidFill>
            </a:endParaRPr>
          </a:p>
          <a:p>
            <a:r>
              <a:rPr lang="en-US" sz="1600" b="1" dirty="0">
                <a:solidFill>
                  <a:prstClr val="white"/>
                </a:solidFill>
              </a:rPr>
              <a:t>SQL&gt; create table </a:t>
            </a:r>
            <a:r>
              <a:rPr lang="en-US" sz="1600" b="1" dirty="0" err="1">
                <a:solidFill>
                  <a:prstClr val="white"/>
                </a:solidFill>
              </a:rPr>
              <a:t>oe.test</a:t>
            </a:r>
            <a:r>
              <a:rPr lang="en-US" sz="1600" b="1" dirty="0">
                <a:solidFill>
                  <a:prstClr val="white"/>
                </a:solidFill>
              </a:rPr>
              <a:t>(a </a:t>
            </a:r>
            <a:r>
              <a:rPr lang="en-US" sz="1600" b="1" dirty="0" err="1">
                <a:solidFill>
                  <a:prstClr val="white"/>
                </a:solidFill>
              </a:rPr>
              <a:t>int</a:t>
            </a:r>
            <a:r>
              <a:rPr lang="en-US" sz="1600" b="1" dirty="0">
                <a:solidFill>
                  <a:prstClr val="white"/>
                </a:solidFill>
              </a:rPr>
              <a:t>);</a:t>
            </a:r>
          </a:p>
          <a:p>
            <a:endParaRPr lang="en-US" sz="1600" b="1" dirty="0">
              <a:solidFill>
                <a:prstClr val="white"/>
              </a:solidFill>
            </a:endParaRPr>
          </a:p>
          <a:p>
            <a:r>
              <a:rPr lang="en-US" sz="1600" b="1" dirty="0">
                <a:solidFill>
                  <a:prstClr val="white"/>
                </a:solidFill>
              </a:rPr>
              <a:t>Table created.</a:t>
            </a:r>
          </a:p>
          <a:p>
            <a:endParaRPr lang="en-US" sz="1600" b="1" dirty="0">
              <a:solidFill>
                <a:prstClr val="white"/>
              </a:solidFill>
            </a:endParaRPr>
          </a:p>
          <a:p>
            <a:r>
              <a:rPr lang="en-US" sz="1600" b="1" dirty="0">
                <a:solidFill>
                  <a:prstClr val="white"/>
                </a:solidFill>
              </a:rPr>
              <a:t>SQL&gt; drop table </a:t>
            </a:r>
            <a:r>
              <a:rPr lang="en-US" sz="1600" b="1" dirty="0" err="1">
                <a:solidFill>
                  <a:prstClr val="white"/>
                </a:solidFill>
              </a:rPr>
              <a:t>oe.test</a:t>
            </a:r>
            <a:r>
              <a:rPr lang="en-US" sz="1600" b="1" dirty="0">
                <a:solidFill>
                  <a:prstClr val="white"/>
                </a:solidFill>
              </a:rPr>
              <a:t>;</a:t>
            </a:r>
          </a:p>
          <a:p>
            <a:endParaRPr lang="en-US" sz="1600" b="1" dirty="0">
              <a:solidFill>
                <a:prstClr val="white"/>
              </a:solidFill>
            </a:endParaRPr>
          </a:p>
          <a:p>
            <a:r>
              <a:rPr lang="en-US" sz="1600" b="1" dirty="0">
                <a:solidFill>
                  <a:prstClr val="white"/>
                </a:solidFill>
              </a:rPr>
              <a:t>Table dropped</a:t>
            </a:r>
            <a:r>
              <a:rPr lang="en-US" sz="1600" b="1" dirty="0" smtClean="0">
                <a:solidFill>
                  <a:prstClr val="white"/>
                </a:solidFill>
              </a:rPr>
              <a:t>.</a:t>
            </a:r>
            <a:endParaRPr lang="en-US" sz="1600" b="1" dirty="0">
              <a:solidFill>
                <a:prstClr val="white"/>
              </a:solidFill>
            </a:endParaRPr>
          </a:p>
        </p:txBody>
      </p:sp>
    </p:spTree>
    <p:extLst>
      <p:ext uri="{BB962C8B-B14F-4D97-AF65-F5344CB8AC3E}">
        <p14:creationId xmlns:p14="http://schemas.microsoft.com/office/powerpoint/2010/main" val="677901301"/>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lstStyle/>
          <a:p>
            <a:r>
              <a:rPr lang="es-VE" dirty="0" err="1"/>
              <a:t>However</a:t>
            </a:r>
            <a:r>
              <a:rPr lang="es-VE" dirty="0"/>
              <a:t>, </a:t>
            </a:r>
            <a:r>
              <a:rPr lang="es-VE" dirty="0" err="1"/>
              <a:t>the</a:t>
            </a:r>
            <a:r>
              <a:rPr lang="es-VE" dirty="0"/>
              <a:t> </a:t>
            </a:r>
            <a:r>
              <a:rPr lang="es-VE" dirty="0" err="1"/>
              <a:t>user</a:t>
            </a:r>
            <a:r>
              <a:rPr lang="es-VE" dirty="0"/>
              <a:t> </a:t>
            </a:r>
            <a:r>
              <a:rPr lang="es-VE" dirty="0" err="1" smtClean="0">
                <a:solidFill>
                  <a:srgbClr val="F7941D"/>
                </a:solidFill>
              </a:rPr>
              <a:t>orders_dba</a:t>
            </a:r>
            <a:r>
              <a:rPr lang="es-VE" dirty="0" smtClean="0">
                <a:solidFill>
                  <a:srgbClr val="F7941D"/>
                </a:solidFill>
              </a:rPr>
              <a:t> </a:t>
            </a:r>
            <a:r>
              <a:rPr lang="en-US" dirty="0"/>
              <a:t> cannot view data that resides inside objects </a:t>
            </a:r>
            <a:r>
              <a:rPr lang="en-US" dirty="0" smtClean="0"/>
              <a:t>in </a:t>
            </a:r>
            <a:r>
              <a:rPr lang="en-US" dirty="0" smtClean="0">
                <a:solidFill>
                  <a:srgbClr val="F7941D"/>
                </a:solidFill>
              </a:rPr>
              <a:t>OE</a:t>
            </a:r>
            <a:r>
              <a:rPr lang="en-US" dirty="0" smtClean="0"/>
              <a:t> </a:t>
            </a:r>
            <a:r>
              <a:rPr lang="en-US" dirty="0"/>
              <a:t>schema </a:t>
            </a:r>
            <a:endParaRPr lang="en-US" dirty="0" smtClean="0"/>
          </a:p>
          <a:p>
            <a:endParaRPr lang="en-US" dirty="0" smtClean="0"/>
          </a:p>
          <a:p>
            <a:r>
              <a:rPr lang="en-US" dirty="0" smtClean="0"/>
              <a:t>Select </a:t>
            </a:r>
            <a:r>
              <a:rPr lang="en-US" dirty="0"/>
              <a:t>on objects in this schema is restricted to users that have the role </a:t>
            </a:r>
            <a:r>
              <a:rPr lang="es-VE" dirty="0" smtClean="0">
                <a:solidFill>
                  <a:srgbClr val="F7941D"/>
                </a:solidFill>
              </a:rPr>
              <a:t>ORD_USR_ROLE</a:t>
            </a:r>
            <a:r>
              <a:rPr lang="es-VE" dirty="0" smtClean="0"/>
              <a:t> </a:t>
            </a:r>
            <a:r>
              <a:rPr lang="es-VE" dirty="0"/>
              <a:t> </a:t>
            </a:r>
            <a:r>
              <a:rPr lang="es-VE" dirty="0" err="1"/>
              <a:t>using</a:t>
            </a:r>
            <a:r>
              <a:rPr lang="es-VE" dirty="0"/>
              <a:t> </a:t>
            </a:r>
            <a:r>
              <a:rPr lang="es-VE" dirty="0" err="1"/>
              <a:t>command</a:t>
            </a:r>
            <a:r>
              <a:rPr lang="es-VE" dirty="0"/>
              <a:t> rule:</a:t>
            </a:r>
          </a:p>
        </p:txBody>
      </p:sp>
      <p:sp>
        <p:nvSpPr>
          <p:cNvPr id="4" name="Marcador de número de diapositiva 3"/>
          <p:cNvSpPr>
            <a:spLocks noGrp="1"/>
          </p:cNvSpPr>
          <p:nvPr>
            <p:ph type="sldNum" sz="quarter" idx="12"/>
          </p:nvPr>
        </p:nvSpPr>
        <p:spPr/>
        <p:txBody>
          <a:bodyPr/>
          <a:lstStyle/>
          <a:p>
            <a:fld id="{5C6DB8CB-8B72-460F-B4E4-6A15EEC341A1}" type="slidenum">
              <a:rPr lang="es-VE" smtClean="0">
                <a:solidFill>
                  <a:prstClr val="white"/>
                </a:solidFill>
              </a:rPr>
              <a:pPr/>
              <a:t>253</a:t>
            </a:fld>
            <a:endParaRPr lang="es-VE" dirty="0">
              <a:solidFill>
                <a:prstClr val="white"/>
              </a:solidFill>
            </a:endParaRPr>
          </a:p>
        </p:txBody>
      </p:sp>
      <p:sp>
        <p:nvSpPr>
          <p:cNvPr id="5" name="Rectángulo 4"/>
          <p:cNvSpPr/>
          <p:nvPr/>
        </p:nvSpPr>
        <p:spPr>
          <a:xfrm>
            <a:off x="1012547" y="4131733"/>
            <a:ext cx="10153650" cy="2180274"/>
          </a:xfrm>
          <a:prstGeom prst="rect">
            <a:avLst/>
          </a:prstGeom>
          <a:solidFill>
            <a:srgbClr val="F794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prstClr val="white"/>
                </a:solidFill>
              </a:rPr>
              <a:t>SQL&gt; select count(*) from </a:t>
            </a:r>
            <a:r>
              <a:rPr lang="en-US" b="1" dirty="0" err="1">
                <a:solidFill>
                  <a:prstClr val="white"/>
                </a:solidFill>
              </a:rPr>
              <a:t>oe.orders</a:t>
            </a:r>
            <a:r>
              <a:rPr lang="en-US" b="1" dirty="0">
                <a:solidFill>
                  <a:prstClr val="white"/>
                </a:solidFill>
              </a:rPr>
              <a:t>;</a:t>
            </a:r>
          </a:p>
          <a:p>
            <a:endParaRPr lang="en-US" b="1" dirty="0">
              <a:solidFill>
                <a:prstClr val="white"/>
              </a:solidFill>
            </a:endParaRPr>
          </a:p>
          <a:p>
            <a:r>
              <a:rPr lang="en-US" b="1" dirty="0">
                <a:solidFill>
                  <a:prstClr val="white"/>
                </a:solidFill>
              </a:rPr>
              <a:t>select count(*) from </a:t>
            </a:r>
            <a:r>
              <a:rPr lang="en-US" b="1" dirty="0" err="1">
                <a:solidFill>
                  <a:prstClr val="white"/>
                </a:solidFill>
              </a:rPr>
              <a:t>oe.orders</a:t>
            </a:r>
            <a:endParaRPr lang="en-US" b="1" dirty="0">
              <a:solidFill>
                <a:prstClr val="white"/>
              </a:solidFill>
            </a:endParaRPr>
          </a:p>
          <a:p>
            <a:r>
              <a:rPr lang="en-US" b="1" dirty="0">
                <a:solidFill>
                  <a:prstClr val="white"/>
                </a:solidFill>
              </a:rPr>
              <a:t>                        *</a:t>
            </a:r>
          </a:p>
          <a:p>
            <a:r>
              <a:rPr lang="en-US" b="1" dirty="0">
                <a:solidFill>
                  <a:prstClr val="white"/>
                </a:solidFill>
              </a:rPr>
              <a:t>ERROR at line 1:</a:t>
            </a:r>
          </a:p>
          <a:p>
            <a:r>
              <a:rPr lang="en-US" b="1" dirty="0">
                <a:solidFill>
                  <a:prstClr val="white"/>
                </a:solidFill>
              </a:rPr>
              <a:t>ORA-01031: insufficient </a:t>
            </a:r>
            <a:r>
              <a:rPr lang="en-US" b="1" dirty="0" smtClean="0">
                <a:solidFill>
                  <a:prstClr val="white"/>
                </a:solidFill>
              </a:rPr>
              <a:t>privileges</a:t>
            </a:r>
            <a:endParaRPr lang="en-US" b="1" dirty="0">
              <a:solidFill>
                <a:prstClr val="white"/>
              </a:solidFill>
            </a:endParaRPr>
          </a:p>
        </p:txBody>
      </p:sp>
      <p:sp>
        <p:nvSpPr>
          <p:cNvPr id="7" name="Título 2"/>
          <p:cNvSpPr txBox="1">
            <a:spLocks/>
          </p:cNvSpPr>
          <p:nvPr/>
        </p:nvSpPr>
        <p:spPr>
          <a:xfrm>
            <a:off x="1343023" y="409566"/>
            <a:ext cx="10848977" cy="655430"/>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3600" b="1" i="1" kern="1200">
                <a:solidFill>
                  <a:schemeClr val="bg1"/>
                </a:solidFill>
                <a:latin typeface="+mj-lt"/>
                <a:ea typeface="+mj-ea"/>
                <a:cs typeface="+mj-cs"/>
              </a:defRPr>
            </a:lvl1pPr>
          </a:lstStyle>
          <a:p>
            <a:r>
              <a:rPr lang="en-US" sz="2800" dirty="0" smtClean="0">
                <a:solidFill>
                  <a:prstClr val="white"/>
                </a:solidFill>
              </a:rPr>
              <a:t>Using Database Vault to implement that administrators cannot view data</a:t>
            </a:r>
            <a:endParaRPr lang="es-VE" sz="2800" dirty="0">
              <a:solidFill>
                <a:prstClr val="white"/>
              </a:solidFill>
            </a:endParaRPr>
          </a:p>
        </p:txBody>
      </p:sp>
    </p:spTree>
    <p:extLst>
      <p:ext uri="{BB962C8B-B14F-4D97-AF65-F5344CB8AC3E}">
        <p14:creationId xmlns:p14="http://schemas.microsoft.com/office/powerpoint/2010/main" val="1086418572"/>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lstStyle/>
          <a:p>
            <a:r>
              <a:rPr lang="es-VE" dirty="0" err="1"/>
              <a:t>The</a:t>
            </a:r>
            <a:r>
              <a:rPr lang="es-VE" dirty="0"/>
              <a:t> </a:t>
            </a:r>
            <a:r>
              <a:rPr lang="es-VE" dirty="0" err="1" smtClean="0"/>
              <a:t>user</a:t>
            </a:r>
            <a:r>
              <a:rPr lang="es-VE" dirty="0" smtClean="0"/>
              <a:t> </a:t>
            </a:r>
            <a:r>
              <a:rPr lang="es-VE" dirty="0" err="1" smtClean="0">
                <a:solidFill>
                  <a:srgbClr val="F7941D"/>
                </a:solidFill>
              </a:rPr>
              <a:t>orders_user</a:t>
            </a:r>
            <a:r>
              <a:rPr lang="es-VE" dirty="0" smtClean="0">
                <a:solidFill>
                  <a:srgbClr val="F7941D"/>
                </a:solidFill>
              </a:rPr>
              <a:t> </a:t>
            </a:r>
            <a:r>
              <a:rPr lang="es-VE" dirty="0"/>
              <a:t>has </a:t>
            </a:r>
            <a:r>
              <a:rPr lang="es-VE" dirty="0" err="1"/>
              <a:t>the</a:t>
            </a:r>
            <a:r>
              <a:rPr lang="es-VE" dirty="0"/>
              <a:t> </a:t>
            </a:r>
            <a:r>
              <a:rPr lang="es-VE" dirty="0" smtClean="0"/>
              <a:t>role </a:t>
            </a:r>
            <a:r>
              <a:rPr lang="es-VE" dirty="0" smtClean="0">
                <a:solidFill>
                  <a:srgbClr val="F7941D"/>
                </a:solidFill>
              </a:rPr>
              <a:t>ORD_USER_ROLE</a:t>
            </a:r>
            <a:r>
              <a:rPr lang="es-VE" dirty="0" smtClean="0"/>
              <a:t> </a:t>
            </a:r>
            <a:r>
              <a:rPr lang="en-US" dirty="0"/>
              <a:t>and he or she can select data from table in </a:t>
            </a:r>
            <a:r>
              <a:rPr lang="en-US" dirty="0" smtClean="0">
                <a:solidFill>
                  <a:srgbClr val="F7941D"/>
                </a:solidFill>
              </a:rPr>
              <a:t>OE</a:t>
            </a:r>
            <a:r>
              <a:rPr lang="en-US" dirty="0" smtClean="0"/>
              <a:t> </a:t>
            </a:r>
            <a:r>
              <a:rPr lang="es-VE" dirty="0" err="1"/>
              <a:t>schema</a:t>
            </a:r>
            <a:r>
              <a:rPr lang="es-VE" dirty="0" smtClean="0"/>
              <a:t>: </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solidFill>
                  <a:prstClr val="white"/>
                </a:solidFill>
              </a:rPr>
              <a:pPr/>
              <a:t>254</a:t>
            </a:fld>
            <a:endParaRPr lang="es-VE" dirty="0">
              <a:solidFill>
                <a:prstClr val="white"/>
              </a:solidFill>
            </a:endParaRPr>
          </a:p>
        </p:txBody>
      </p:sp>
      <p:sp>
        <p:nvSpPr>
          <p:cNvPr id="5" name="Rectángulo 4"/>
          <p:cNvSpPr/>
          <p:nvPr/>
        </p:nvSpPr>
        <p:spPr>
          <a:xfrm>
            <a:off x="982663" y="2837950"/>
            <a:ext cx="10153650" cy="3018338"/>
          </a:xfrm>
          <a:prstGeom prst="rect">
            <a:avLst/>
          </a:prstGeom>
          <a:solidFill>
            <a:srgbClr val="F794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prstClr val="white"/>
                </a:solidFill>
              </a:rPr>
              <a:t>SQL&gt; connect orders_user@pdb1</a:t>
            </a:r>
          </a:p>
          <a:p>
            <a:endParaRPr lang="en-US" b="1" dirty="0">
              <a:solidFill>
                <a:prstClr val="white"/>
              </a:solidFill>
            </a:endParaRPr>
          </a:p>
          <a:p>
            <a:r>
              <a:rPr lang="en-US" b="1" dirty="0">
                <a:solidFill>
                  <a:prstClr val="white"/>
                </a:solidFill>
              </a:rPr>
              <a:t>Enter password: </a:t>
            </a:r>
          </a:p>
          <a:p>
            <a:r>
              <a:rPr lang="en-US" b="1" dirty="0">
                <a:solidFill>
                  <a:prstClr val="white"/>
                </a:solidFill>
              </a:rPr>
              <a:t>Connected.</a:t>
            </a:r>
          </a:p>
          <a:p>
            <a:endParaRPr lang="en-US" b="1" dirty="0">
              <a:solidFill>
                <a:prstClr val="white"/>
              </a:solidFill>
            </a:endParaRPr>
          </a:p>
          <a:p>
            <a:r>
              <a:rPr lang="en-US" b="1" dirty="0">
                <a:solidFill>
                  <a:prstClr val="white"/>
                </a:solidFill>
              </a:rPr>
              <a:t>SQL&gt; select count(*) from </a:t>
            </a:r>
            <a:r>
              <a:rPr lang="en-US" b="1" dirty="0" err="1">
                <a:solidFill>
                  <a:prstClr val="white"/>
                </a:solidFill>
              </a:rPr>
              <a:t>oe.orders</a:t>
            </a:r>
            <a:r>
              <a:rPr lang="en-US" b="1" dirty="0">
                <a:solidFill>
                  <a:prstClr val="white"/>
                </a:solidFill>
              </a:rPr>
              <a:t>;</a:t>
            </a:r>
          </a:p>
          <a:p>
            <a:endParaRPr lang="en-US" b="1" dirty="0">
              <a:solidFill>
                <a:prstClr val="white"/>
              </a:solidFill>
            </a:endParaRPr>
          </a:p>
          <a:p>
            <a:r>
              <a:rPr lang="en-US" b="1" dirty="0">
                <a:solidFill>
                  <a:prstClr val="white"/>
                </a:solidFill>
              </a:rPr>
              <a:t>  COUNT(*)</a:t>
            </a:r>
          </a:p>
          <a:p>
            <a:r>
              <a:rPr lang="en-US" b="1" dirty="0">
                <a:solidFill>
                  <a:prstClr val="white"/>
                </a:solidFill>
              </a:rPr>
              <a:t>----------</a:t>
            </a:r>
          </a:p>
          <a:p>
            <a:r>
              <a:rPr lang="en-US" b="1" dirty="0">
                <a:solidFill>
                  <a:prstClr val="white"/>
                </a:solidFill>
              </a:rPr>
              <a:t>       </a:t>
            </a:r>
            <a:r>
              <a:rPr lang="en-US" b="1" dirty="0" smtClean="0">
                <a:solidFill>
                  <a:prstClr val="white"/>
                </a:solidFill>
              </a:rPr>
              <a:t>105</a:t>
            </a:r>
            <a:endParaRPr lang="en-US" b="1" dirty="0">
              <a:solidFill>
                <a:prstClr val="white"/>
              </a:solidFill>
            </a:endParaRPr>
          </a:p>
        </p:txBody>
      </p:sp>
      <p:sp>
        <p:nvSpPr>
          <p:cNvPr id="7" name="Título 2"/>
          <p:cNvSpPr txBox="1">
            <a:spLocks/>
          </p:cNvSpPr>
          <p:nvPr/>
        </p:nvSpPr>
        <p:spPr>
          <a:xfrm>
            <a:off x="1343023" y="409566"/>
            <a:ext cx="10848977" cy="655430"/>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3600" b="1" i="1" kern="1200">
                <a:solidFill>
                  <a:schemeClr val="bg1"/>
                </a:solidFill>
                <a:latin typeface="+mj-lt"/>
                <a:ea typeface="+mj-ea"/>
                <a:cs typeface="+mj-cs"/>
              </a:defRPr>
            </a:lvl1pPr>
          </a:lstStyle>
          <a:p>
            <a:r>
              <a:rPr lang="en-US" sz="2800" dirty="0" smtClean="0">
                <a:solidFill>
                  <a:prstClr val="white"/>
                </a:solidFill>
              </a:rPr>
              <a:t>Using Database Vault to implement that administrators cannot view data</a:t>
            </a:r>
            <a:endParaRPr lang="es-VE" sz="2800" dirty="0">
              <a:solidFill>
                <a:prstClr val="white"/>
              </a:solidFill>
            </a:endParaRPr>
          </a:p>
        </p:txBody>
      </p:sp>
    </p:spTree>
    <p:extLst>
      <p:ext uri="{BB962C8B-B14F-4D97-AF65-F5344CB8AC3E}">
        <p14:creationId xmlns:p14="http://schemas.microsoft.com/office/powerpoint/2010/main" val="1530972810"/>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lstStyle/>
          <a:p>
            <a:r>
              <a:rPr lang="en-US" dirty="0"/>
              <a:t>An example of adding a new user to the system and authorizing him to access the data</a:t>
            </a:r>
            <a:r>
              <a:rPr lang="en-US" dirty="0" smtClean="0"/>
              <a:t>:</a:t>
            </a:r>
          </a:p>
          <a:p>
            <a:endParaRPr lang="en-US" dirty="0"/>
          </a:p>
          <a:p>
            <a:r>
              <a:rPr lang="en-US" dirty="0"/>
              <a:t>Because separation of duties is implemented, there are several users that need to grant certain privileges</a:t>
            </a:r>
            <a:r>
              <a:rPr lang="en-US" dirty="0" smtClean="0"/>
              <a:t>.</a:t>
            </a:r>
          </a:p>
          <a:p>
            <a:endParaRPr lang="en-US" dirty="0"/>
          </a:p>
          <a:p>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solidFill>
                  <a:prstClr val="white"/>
                </a:solidFill>
              </a:rPr>
              <a:pPr/>
              <a:t>255</a:t>
            </a:fld>
            <a:endParaRPr lang="es-VE" dirty="0">
              <a:solidFill>
                <a:prstClr val="white"/>
              </a:solidFill>
            </a:endParaRPr>
          </a:p>
        </p:txBody>
      </p:sp>
      <p:sp>
        <p:nvSpPr>
          <p:cNvPr id="6" name="Título 2"/>
          <p:cNvSpPr txBox="1">
            <a:spLocks/>
          </p:cNvSpPr>
          <p:nvPr/>
        </p:nvSpPr>
        <p:spPr>
          <a:xfrm>
            <a:off x="1343023" y="409566"/>
            <a:ext cx="10848977" cy="655430"/>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3600" b="1" i="1" kern="1200">
                <a:solidFill>
                  <a:schemeClr val="bg1"/>
                </a:solidFill>
                <a:latin typeface="+mj-lt"/>
                <a:ea typeface="+mj-ea"/>
                <a:cs typeface="+mj-cs"/>
              </a:defRPr>
            </a:lvl1pPr>
          </a:lstStyle>
          <a:p>
            <a:r>
              <a:rPr lang="en-US" sz="2800" dirty="0" smtClean="0">
                <a:solidFill>
                  <a:prstClr val="white"/>
                </a:solidFill>
              </a:rPr>
              <a:t>Using Database Vault to implement that administrators cannot view data</a:t>
            </a:r>
            <a:endParaRPr lang="es-VE" sz="2800" dirty="0">
              <a:solidFill>
                <a:prstClr val="white"/>
              </a:solidFill>
            </a:endParaRPr>
          </a:p>
        </p:txBody>
      </p:sp>
    </p:spTree>
    <p:extLst>
      <p:ext uri="{BB962C8B-B14F-4D97-AF65-F5344CB8AC3E}">
        <p14:creationId xmlns:p14="http://schemas.microsoft.com/office/powerpoint/2010/main" val="2058442963"/>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contenido 6"/>
          <p:cNvSpPr>
            <a:spLocks noGrp="1"/>
          </p:cNvSpPr>
          <p:nvPr>
            <p:ph idx="1"/>
          </p:nvPr>
        </p:nvSpPr>
        <p:spPr/>
        <p:txBody>
          <a:bodyPr/>
          <a:lstStyle/>
          <a:p>
            <a:r>
              <a:rPr lang="en-US" dirty="0"/>
              <a:t>Only account manager can create users in database:</a:t>
            </a:r>
          </a:p>
          <a:p>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solidFill>
                  <a:prstClr val="white"/>
                </a:solidFill>
              </a:rPr>
              <a:pPr/>
              <a:t>256</a:t>
            </a:fld>
            <a:endParaRPr lang="es-VE" dirty="0">
              <a:solidFill>
                <a:prstClr val="white"/>
              </a:solidFill>
            </a:endParaRPr>
          </a:p>
        </p:txBody>
      </p:sp>
      <p:sp>
        <p:nvSpPr>
          <p:cNvPr id="5" name="Rectángulo 4"/>
          <p:cNvSpPr/>
          <p:nvPr/>
        </p:nvSpPr>
        <p:spPr>
          <a:xfrm>
            <a:off x="982663" y="2443655"/>
            <a:ext cx="10153650" cy="2858748"/>
          </a:xfrm>
          <a:prstGeom prst="rect">
            <a:avLst/>
          </a:prstGeom>
          <a:solidFill>
            <a:srgbClr val="F794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prstClr val="white"/>
                </a:solidFill>
              </a:rPr>
              <a:t>SQL&gt; connect c##dbv_acctmgr@pdb1</a:t>
            </a:r>
          </a:p>
          <a:p>
            <a:endParaRPr lang="en-US" b="1" dirty="0">
              <a:solidFill>
                <a:prstClr val="white"/>
              </a:solidFill>
            </a:endParaRPr>
          </a:p>
          <a:p>
            <a:r>
              <a:rPr lang="en-US" b="1" dirty="0">
                <a:solidFill>
                  <a:prstClr val="white"/>
                </a:solidFill>
              </a:rPr>
              <a:t>Enter password: </a:t>
            </a:r>
          </a:p>
          <a:p>
            <a:r>
              <a:rPr lang="en-US" b="1" dirty="0">
                <a:solidFill>
                  <a:prstClr val="white"/>
                </a:solidFill>
              </a:rPr>
              <a:t>Connected.</a:t>
            </a:r>
          </a:p>
          <a:p>
            <a:endParaRPr lang="en-US" b="1" dirty="0">
              <a:solidFill>
                <a:prstClr val="white"/>
              </a:solidFill>
            </a:endParaRPr>
          </a:p>
          <a:p>
            <a:r>
              <a:rPr lang="en-US" b="1" dirty="0">
                <a:solidFill>
                  <a:prstClr val="white"/>
                </a:solidFill>
              </a:rPr>
              <a:t>SQL&gt; create user orders_user2 identified by oracle3;</a:t>
            </a:r>
          </a:p>
          <a:p>
            <a:endParaRPr lang="en-US" b="1" dirty="0">
              <a:solidFill>
                <a:prstClr val="white"/>
              </a:solidFill>
            </a:endParaRPr>
          </a:p>
          <a:p>
            <a:r>
              <a:rPr lang="en-US" b="1" dirty="0">
                <a:solidFill>
                  <a:prstClr val="white"/>
                </a:solidFill>
              </a:rPr>
              <a:t>User created.</a:t>
            </a:r>
          </a:p>
          <a:p>
            <a:endParaRPr lang="en-US" b="1" dirty="0">
              <a:solidFill>
                <a:prstClr val="white"/>
              </a:solidFill>
            </a:endParaRPr>
          </a:p>
        </p:txBody>
      </p:sp>
      <p:sp>
        <p:nvSpPr>
          <p:cNvPr id="9" name="Título 2"/>
          <p:cNvSpPr txBox="1">
            <a:spLocks/>
          </p:cNvSpPr>
          <p:nvPr/>
        </p:nvSpPr>
        <p:spPr>
          <a:xfrm>
            <a:off x="1343023" y="409566"/>
            <a:ext cx="10848977" cy="655430"/>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3600" b="1" i="1" kern="1200">
                <a:solidFill>
                  <a:schemeClr val="bg1"/>
                </a:solidFill>
                <a:latin typeface="+mj-lt"/>
                <a:ea typeface="+mj-ea"/>
                <a:cs typeface="+mj-cs"/>
              </a:defRPr>
            </a:lvl1pPr>
          </a:lstStyle>
          <a:p>
            <a:r>
              <a:rPr lang="en-US" sz="2800" dirty="0" smtClean="0">
                <a:solidFill>
                  <a:prstClr val="white"/>
                </a:solidFill>
              </a:rPr>
              <a:t>Using Database Vault to implement that administrators cannot view data</a:t>
            </a:r>
            <a:endParaRPr lang="es-VE" sz="2800" dirty="0">
              <a:solidFill>
                <a:prstClr val="white"/>
              </a:solidFill>
            </a:endParaRPr>
          </a:p>
        </p:txBody>
      </p:sp>
    </p:spTree>
    <p:extLst>
      <p:ext uri="{BB962C8B-B14F-4D97-AF65-F5344CB8AC3E}">
        <p14:creationId xmlns:p14="http://schemas.microsoft.com/office/powerpoint/2010/main" val="289325971"/>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contenido 1"/>
          <p:cNvSpPr>
            <a:spLocks noGrp="1"/>
          </p:cNvSpPr>
          <p:nvPr>
            <p:ph idx="1"/>
          </p:nvPr>
        </p:nvSpPr>
        <p:spPr>
          <a:xfrm>
            <a:off x="331303" y="1403352"/>
            <a:ext cx="11516139" cy="4351338"/>
          </a:xfrm>
        </p:spPr>
        <p:txBody>
          <a:bodyPr/>
          <a:lstStyle/>
          <a:p>
            <a:r>
              <a:rPr lang="en-US" dirty="0" smtClean="0"/>
              <a:t>The </a:t>
            </a:r>
            <a:r>
              <a:rPr lang="en-US" dirty="0" smtClean="0">
                <a:solidFill>
                  <a:srgbClr val="F7941D"/>
                </a:solidFill>
              </a:rPr>
              <a:t>SYS</a:t>
            </a:r>
            <a:r>
              <a:rPr lang="en-US" dirty="0" smtClean="0"/>
              <a:t> </a:t>
            </a:r>
            <a:r>
              <a:rPr lang="en-US" dirty="0"/>
              <a:t>user is one of the few users who are authorized to grant a </a:t>
            </a:r>
            <a:r>
              <a:rPr lang="es-VE" dirty="0" err="1">
                <a:solidFill>
                  <a:srgbClr val="F7941D"/>
                </a:solidFill>
              </a:rPr>
              <a:t>create</a:t>
            </a:r>
            <a:r>
              <a:rPr lang="es-VE" dirty="0">
                <a:solidFill>
                  <a:srgbClr val="F7941D"/>
                </a:solidFill>
              </a:rPr>
              <a:t> </a:t>
            </a:r>
            <a:r>
              <a:rPr lang="es-VE" dirty="0" err="1" smtClean="0">
                <a:solidFill>
                  <a:srgbClr val="F7941D"/>
                </a:solidFill>
              </a:rPr>
              <a:t>session</a:t>
            </a:r>
            <a:r>
              <a:rPr lang="es-VE" dirty="0" smtClean="0">
                <a:solidFill>
                  <a:srgbClr val="F7941D"/>
                </a:solidFill>
              </a:rPr>
              <a:t> </a:t>
            </a:r>
            <a:r>
              <a:rPr lang="en-US" dirty="0" smtClean="0"/>
              <a:t>privilege</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solidFill>
                  <a:prstClr val="white"/>
                </a:solidFill>
              </a:rPr>
              <a:pPr/>
              <a:t>257</a:t>
            </a:fld>
            <a:endParaRPr lang="es-VE" dirty="0">
              <a:solidFill>
                <a:prstClr val="white"/>
              </a:solidFill>
            </a:endParaRPr>
          </a:p>
        </p:txBody>
      </p:sp>
      <p:sp>
        <p:nvSpPr>
          <p:cNvPr id="5" name="Rectángulo 4"/>
          <p:cNvSpPr/>
          <p:nvPr/>
        </p:nvSpPr>
        <p:spPr>
          <a:xfrm>
            <a:off x="982663" y="3149265"/>
            <a:ext cx="10153650" cy="2605425"/>
          </a:xfrm>
          <a:prstGeom prst="rect">
            <a:avLst/>
          </a:prstGeom>
          <a:solidFill>
            <a:srgbClr val="F794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prstClr val="white"/>
                </a:solidFill>
              </a:rPr>
              <a:t>SQL&gt; connect sys@pdb1 as </a:t>
            </a:r>
            <a:r>
              <a:rPr lang="en-US" b="1" dirty="0" err="1">
                <a:solidFill>
                  <a:prstClr val="white"/>
                </a:solidFill>
              </a:rPr>
              <a:t>sysdba</a:t>
            </a:r>
            <a:endParaRPr lang="en-US" b="1" dirty="0">
              <a:solidFill>
                <a:prstClr val="white"/>
              </a:solidFill>
            </a:endParaRPr>
          </a:p>
          <a:p>
            <a:endParaRPr lang="en-US" b="1" dirty="0">
              <a:solidFill>
                <a:prstClr val="white"/>
              </a:solidFill>
            </a:endParaRPr>
          </a:p>
          <a:p>
            <a:r>
              <a:rPr lang="en-US" b="1" dirty="0">
                <a:solidFill>
                  <a:prstClr val="white"/>
                </a:solidFill>
              </a:rPr>
              <a:t>Enter password: </a:t>
            </a:r>
          </a:p>
          <a:p>
            <a:r>
              <a:rPr lang="en-US" b="1" dirty="0">
                <a:solidFill>
                  <a:prstClr val="white"/>
                </a:solidFill>
              </a:rPr>
              <a:t>Connected.</a:t>
            </a:r>
          </a:p>
          <a:p>
            <a:endParaRPr lang="en-US" b="1" dirty="0">
              <a:solidFill>
                <a:prstClr val="white"/>
              </a:solidFill>
            </a:endParaRPr>
          </a:p>
          <a:p>
            <a:r>
              <a:rPr lang="en-US" b="1" dirty="0">
                <a:solidFill>
                  <a:prstClr val="white"/>
                </a:solidFill>
              </a:rPr>
              <a:t>SQL&gt; grant create session to orders_user2;</a:t>
            </a:r>
          </a:p>
          <a:p>
            <a:endParaRPr lang="en-US" b="1" dirty="0">
              <a:solidFill>
                <a:prstClr val="white"/>
              </a:solidFill>
            </a:endParaRPr>
          </a:p>
          <a:p>
            <a:r>
              <a:rPr lang="en-US" b="1" dirty="0">
                <a:solidFill>
                  <a:prstClr val="white"/>
                </a:solidFill>
              </a:rPr>
              <a:t>Grant succeeded</a:t>
            </a:r>
            <a:r>
              <a:rPr lang="en-US" b="1" dirty="0" smtClean="0">
                <a:solidFill>
                  <a:prstClr val="white"/>
                </a:solidFill>
              </a:rPr>
              <a:t>.</a:t>
            </a:r>
            <a:endParaRPr lang="en-US" b="1" dirty="0">
              <a:solidFill>
                <a:prstClr val="white"/>
              </a:solidFill>
            </a:endParaRPr>
          </a:p>
        </p:txBody>
      </p:sp>
      <p:sp>
        <p:nvSpPr>
          <p:cNvPr id="7" name="Título 2"/>
          <p:cNvSpPr txBox="1">
            <a:spLocks/>
          </p:cNvSpPr>
          <p:nvPr/>
        </p:nvSpPr>
        <p:spPr>
          <a:xfrm>
            <a:off x="1343023" y="409566"/>
            <a:ext cx="10848977" cy="655430"/>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3600" b="1" i="1" kern="1200">
                <a:solidFill>
                  <a:schemeClr val="bg1"/>
                </a:solidFill>
                <a:latin typeface="+mj-lt"/>
                <a:ea typeface="+mj-ea"/>
                <a:cs typeface="+mj-cs"/>
              </a:defRPr>
            </a:lvl1pPr>
          </a:lstStyle>
          <a:p>
            <a:r>
              <a:rPr lang="en-US" sz="2800" dirty="0" smtClean="0">
                <a:solidFill>
                  <a:prstClr val="white"/>
                </a:solidFill>
              </a:rPr>
              <a:t>Using Database Vault to implement that administrators cannot view data</a:t>
            </a:r>
            <a:endParaRPr lang="es-VE" sz="2800" dirty="0">
              <a:solidFill>
                <a:prstClr val="white"/>
              </a:solidFill>
            </a:endParaRPr>
          </a:p>
        </p:txBody>
      </p:sp>
    </p:spTree>
    <p:extLst>
      <p:ext uri="{BB962C8B-B14F-4D97-AF65-F5344CB8AC3E}">
        <p14:creationId xmlns:p14="http://schemas.microsoft.com/office/powerpoint/2010/main" val="798617789"/>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contenido 1"/>
          <p:cNvSpPr>
            <a:spLocks noGrp="1"/>
          </p:cNvSpPr>
          <p:nvPr>
            <p:ph idx="1"/>
          </p:nvPr>
        </p:nvSpPr>
        <p:spPr>
          <a:xfrm>
            <a:off x="331303" y="1403352"/>
            <a:ext cx="11516139" cy="4351338"/>
          </a:xfrm>
        </p:spPr>
        <p:txBody>
          <a:bodyPr/>
          <a:lstStyle/>
          <a:p>
            <a:r>
              <a:rPr lang="es-VE" dirty="0" err="1" smtClean="0"/>
              <a:t>Because</a:t>
            </a:r>
            <a:r>
              <a:rPr lang="es-VE" dirty="0" smtClean="0"/>
              <a:t> </a:t>
            </a:r>
            <a:r>
              <a:rPr lang="es-VE" dirty="0">
                <a:solidFill>
                  <a:srgbClr val="F7941D"/>
                </a:solidFill>
              </a:rPr>
              <a:t>c</a:t>
            </a:r>
            <a:r>
              <a:rPr lang="es-VE" dirty="0" smtClean="0">
                <a:solidFill>
                  <a:srgbClr val="F7941D"/>
                </a:solidFill>
              </a:rPr>
              <a:t>##</a:t>
            </a:r>
            <a:r>
              <a:rPr lang="es-VE" dirty="0" err="1" smtClean="0">
                <a:solidFill>
                  <a:srgbClr val="F7941D"/>
                </a:solidFill>
              </a:rPr>
              <a:t>ernesto</a:t>
            </a:r>
            <a:r>
              <a:rPr lang="es-VE" dirty="0" smtClean="0">
                <a:solidFill>
                  <a:srgbClr val="F7941D"/>
                </a:solidFill>
              </a:rPr>
              <a:t> </a:t>
            </a:r>
            <a:r>
              <a:rPr lang="en-US" dirty="0"/>
              <a:t>is the only authorized user in realm that protects the role </a:t>
            </a:r>
            <a:r>
              <a:rPr lang="es-VE" dirty="0"/>
              <a:t> </a:t>
            </a:r>
            <a:r>
              <a:rPr lang="es-VE" dirty="0" smtClean="0">
                <a:solidFill>
                  <a:srgbClr val="F7941D"/>
                </a:solidFill>
              </a:rPr>
              <a:t>ORD_USR_ROLE</a:t>
            </a:r>
          </a:p>
          <a:p>
            <a:endParaRPr lang="es-ES" dirty="0"/>
          </a:p>
          <a:p>
            <a:r>
              <a:rPr lang="en-US" dirty="0" smtClean="0"/>
              <a:t>He </a:t>
            </a:r>
            <a:r>
              <a:rPr lang="en-US" dirty="0"/>
              <a:t>is the only user that can grant that role:</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solidFill>
                  <a:prstClr val="white"/>
                </a:solidFill>
              </a:rPr>
              <a:pPr/>
              <a:t>258</a:t>
            </a:fld>
            <a:endParaRPr lang="es-VE" dirty="0">
              <a:solidFill>
                <a:prstClr val="white"/>
              </a:solidFill>
            </a:endParaRPr>
          </a:p>
        </p:txBody>
      </p:sp>
      <p:sp>
        <p:nvSpPr>
          <p:cNvPr id="5" name="Rectángulo 4"/>
          <p:cNvSpPr/>
          <p:nvPr/>
        </p:nvSpPr>
        <p:spPr>
          <a:xfrm>
            <a:off x="1012547" y="3680619"/>
            <a:ext cx="10153650" cy="2605425"/>
          </a:xfrm>
          <a:prstGeom prst="rect">
            <a:avLst/>
          </a:prstGeom>
          <a:solidFill>
            <a:srgbClr val="F794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prstClr val="white"/>
                </a:solidFill>
              </a:rPr>
              <a:t>SQL&gt; connect c</a:t>
            </a:r>
            <a:r>
              <a:rPr lang="en-US" b="1" dirty="0" smtClean="0">
                <a:solidFill>
                  <a:prstClr val="white"/>
                </a:solidFill>
              </a:rPr>
              <a:t>##ernesto@pdb1</a:t>
            </a:r>
            <a:endParaRPr lang="en-US" b="1" dirty="0">
              <a:solidFill>
                <a:prstClr val="white"/>
              </a:solidFill>
            </a:endParaRPr>
          </a:p>
          <a:p>
            <a:endParaRPr lang="en-US" b="1" dirty="0">
              <a:solidFill>
                <a:prstClr val="white"/>
              </a:solidFill>
            </a:endParaRPr>
          </a:p>
          <a:p>
            <a:r>
              <a:rPr lang="en-US" b="1" dirty="0">
                <a:solidFill>
                  <a:prstClr val="white"/>
                </a:solidFill>
              </a:rPr>
              <a:t>Enter password: </a:t>
            </a:r>
          </a:p>
          <a:p>
            <a:r>
              <a:rPr lang="en-US" b="1" dirty="0">
                <a:solidFill>
                  <a:prstClr val="white"/>
                </a:solidFill>
              </a:rPr>
              <a:t>Connected.</a:t>
            </a:r>
          </a:p>
          <a:p>
            <a:endParaRPr lang="en-US" b="1" dirty="0">
              <a:solidFill>
                <a:prstClr val="white"/>
              </a:solidFill>
            </a:endParaRPr>
          </a:p>
          <a:p>
            <a:r>
              <a:rPr lang="en-US" b="1" dirty="0">
                <a:solidFill>
                  <a:prstClr val="white"/>
                </a:solidFill>
              </a:rPr>
              <a:t>SQL&gt; grant </a:t>
            </a:r>
            <a:r>
              <a:rPr lang="en-US" b="1" dirty="0" err="1">
                <a:solidFill>
                  <a:prstClr val="white"/>
                </a:solidFill>
              </a:rPr>
              <a:t>ord_usr_role</a:t>
            </a:r>
            <a:r>
              <a:rPr lang="en-US" b="1" dirty="0">
                <a:solidFill>
                  <a:prstClr val="white"/>
                </a:solidFill>
              </a:rPr>
              <a:t> to orders_user2;</a:t>
            </a:r>
          </a:p>
          <a:p>
            <a:endParaRPr lang="en-US" b="1" dirty="0">
              <a:solidFill>
                <a:prstClr val="white"/>
              </a:solidFill>
            </a:endParaRPr>
          </a:p>
          <a:p>
            <a:r>
              <a:rPr lang="en-US" b="1" dirty="0">
                <a:solidFill>
                  <a:prstClr val="white"/>
                </a:solidFill>
              </a:rPr>
              <a:t>Grant succeeded</a:t>
            </a:r>
            <a:r>
              <a:rPr lang="en-US" b="1" dirty="0" smtClean="0">
                <a:solidFill>
                  <a:prstClr val="white"/>
                </a:solidFill>
              </a:rPr>
              <a:t>.</a:t>
            </a:r>
            <a:endParaRPr lang="en-US" b="1" dirty="0">
              <a:solidFill>
                <a:prstClr val="white"/>
              </a:solidFill>
            </a:endParaRPr>
          </a:p>
        </p:txBody>
      </p:sp>
      <p:sp>
        <p:nvSpPr>
          <p:cNvPr id="7" name="Título 2"/>
          <p:cNvSpPr txBox="1">
            <a:spLocks/>
          </p:cNvSpPr>
          <p:nvPr/>
        </p:nvSpPr>
        <p:spPr>
          <a:xfrm>
            <a:off x="1343023" y="409566"/>
            <a:ext cx="10848977" cy="655430"/>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3600" b="1" i="1" kern="1200">
                <a:solidFill>
                  <a:schemeClr val="bg1"/>
                </a:solidFill>
                <a:latin typeface="+mj-lt"/>
                <a:ea typeface="+mj-ea"/>
                <a:cs typeface="+mj-cs"/>
              </a:defRPr>
            </a:lvl1pPr>
          </a:lstStyle>
          <a:p>
            <a:r>
              <a:rPr lang="en-US" sz="2800" dirty="0" smtClean="0">
                <a:solidFill>
                  <a:prstClr val="white"/>
                </a:solidFill>
              </a:rPr>
              <a:t>Using Database Vault to implement that administrators cannot view data</a:t>
            </a:r>
            <a:endParaRPr lang="es-VE" sz="2800" dirty="0">
              <a:solidFill>
                <a:prstClr val="white"/>
              </a:solidFill>
            </a:endParaRPr>
          </a:p>
        </p:txBody>
      </p:sp>
    </p:spTree>
    <p:extLst>
      <p:ext uri="{BB962C8B-B14F-4D97-AF65-F5344CB8AC3E}">
        <p14:creationId xmlns:p14="http://schemas.microsoft.com/office/powerpoint/2010/main" val="1152867662"/>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contenido 1"/>
          <p:cNvSpPr>
            <a:spLocks noGrp="1"/>
          </p:cNvSpPr>
          <p:nvPr>
            <p:ph idx="1"/>
          </p:nvPr>
        </p:nvSpPr>
        <p:spPr>
          <a:xfrm>
            <a:off x="331303" y="1267888"/>
            <a:ext cx="11516139" cy="4351338"/>
          </a:xfrm>
        </p:spPr>
        <p:txBody>
          <a:bodyPr/>
          <a:lstStyle/>
          <a:p>
            <a:r>
              <a:rPr lang="es-VE" dirty="0" err="1" smtClean="0">
                <a:solidFill>
                  <a:srgbClr val="F7941D"/>
                </a:solidFill>
              </a:rPr>
              <a:t>Orders_dba</a:t>
            </a:r>
            <a:r>
              <a:rPr lang="es-VE" dirty="0" smtClean="0"/>
              <a:t> </a:t>
            </a:r>
            <a:r>
              <a:rPr lang="en-US" dirty="0"/>
              <a:t>is the only user that is authorized in realm that protects </a:t>
            </a:r>
            <a:r>
              <a:rPr lang="en-US" dirty="0" smtClean="0">
                <a:solidFill>
                  <a:srgbClr val="F7941D"/>
                </a:solidFill>
              </a:rPr>
              <a:t>OE</a:t>
            </a:r>
            <a:r>
              <a:rPr lang="en-US" dirty="0" smtClean="0"/>
              <a:t> </a:t>
            </a:r>
            <a:r>
              <a:rPr lang="en-US" dirty="0"/>
              <a:t>schema, so he is the only user that can grant object privileges on objects </a:t>
            </a:r>
            <a:r>
              <a:rPr lang="en-US" dirty="0" smtClean="0"/>
              <a:t>in </a:t>
            </a:r>
            <a:r>
              <a:rPr lang="en-US" dirty="0" smtClean="0">
                <a:solidFill>
                  <a:srgbClr val="F7941D"/>
                </a:solidFill>
              </a:rPr>
              <a:t>OE</a:t>
            </a:r>
            <a:r>
              <a:rPr lang="en-US" dirty="0" smtClean="0"/>
              <a:t> </a:t>
            </a:r>
            <a:r>
              <a:rPr lang="es-VE" dirty="0" err="1"/>
              <a:t>schema</a:t>
            </a:r>
            <a:r>
              <a:rPr lang="es-VE" dirty="0"/>
              <a:t>.</a:t>
            </a:r>
          </a:p>
        </p:txBody>
      </p:sp>
      <p:sp>
        <p:nvSpPr>
          <p:cNvPr id="4" name="Marcador de número de diapositiva 3"/>
          <p:cNvSpPr>
            <a:spLocks noGrp="1"/>
          </p:cNvSpPr>
          <p:nvPr>
            <p:ph type="sldNum" sz="quarter" idx="12"/>
          </p:nvPr>
        </p:nvSpPr>
        <p:spPr/>
        <p:txBody>
          <a:bodyPr/>
          <a:lstStyle/>
          <a:p>
            <a:fld id="{5C6DB8CB-8B72-460F-B4E4-6A15EEC341A1}" type="slidenum">
              <a:rPr lang="es-VE" smtClean="0">
                <a:solidFill>
                  <a:prstClr val="white"/>
                </a:solidFill>
              </a:rPr>
              <a:pPr/>
              <a:t>259</a:t>
            </a:fld>
            <a:endParaRPr lang="es-VE" dirty="0">
              <a:solidFill>
                <a:prstClr val="white"/>
              </a:solidFill>
            </a:endParaRPr>
          </a:p>
        </p:txBody>
      </p:sp>
      <p:sp>
        <p:nvSpPr>
          <p:cNvPr id="5" name="Rectángulo 4"/>
          <p:cNvSpPr/>
          <p:nvPr/>
        </p:nvSpPr>
        <p:spPr>
          <a:xfrm>
            <a:off x="1012547" y="2916621"/>
            <a:ext cx="10153650" cy="3468374"/>
          </a:xfrm>
          <a:prstGeom prst="rect">
            <a:avLst/>
          </a:prstGeom>
          <a:solidFill>
            <a:srgbClr val="F794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prstClr val="white"/>
                </a:solidFill>
              </a:rPr>
              <a:t>SQL&gt; connect orders_dba@pdb1</a:t>
            </a:r>
          </a:p>
          <a:p>
            <a:endParaRPr lang="en-US" b="1" dirty="0">
              <a:solidFill>
                <a:prstClr val="white"/>
              </a:solidFill>
            </a:endParaRPr>
          </a:p>
          <a:p>
            <a:r>
              <a:rPr lang="en-US" b="1" dirty="0">
                <a:solidFill>
                  <a:prstClr val="white"/>
                </a:solidFill>
              </a:rPr>
              <a:t>Enter password: </a:t>
            </a:r>
          </a:p>
          <a:p>
            <a:r>
              <a:rPr lang="en-US" b="1" dirty="0">
                <a:solidFill>
                  <a:prstClr val="white"/>
                </a:solidFill>
              </a:rPr>
              <a:t>Connected.</a:t>
            </a:r>
          </a:p>
          <a:p>
            <a:endParaRPr lang="en-US" b="1" dirty="0">
              <a:solidFill>
                <a:prstClr val="white"/>
              </a:solidFill>
            </a:endParaRPr>
          </a:p>
          <a:p>
            <a:r>
              <a:rPr lang="en-US" b="1" dirty="0">
                <a:solidFill>
                  <a:prstClr val="white"/>
                </a:solidFill>
              </a:rPr>
              <a:t>SQL&gt; grant select on </a:t>
            </a:r>
            <a:r>
              <a:rPr lang="en-US" b="1" dirty="0" err="1">
                <a:solidFill>
                  <a:prstClr val="white"/>
                </a:solidFill>
              </a:rPr>
              <a:t>oe.orders</a:t>
            </a:r>
            <a:r>
              <a:rPr lang="en-US" b="1" dirty="0">
                <a:solidFill>
                  <a:prstClr val="white"/>
                </a:solidFill>
              </a:rPr>
              <a:t> to orders_user2;</a:t>
            </a:r>
          </a:p>
          <a:p>
            <a:endParaRPr lang="en-US" b="1" dirty="0">
              <a:solidFill>
                <a:prstClr val="white"/>
              </a:solidFill>
            </a:endParaRPr>
          </a:p>
          <a:p>
            <a:r>
              <a:rPr lang="en-US" b="1" dirty="0">
                <a:solidFill>
                  <a:prstClr val="white"/>
                </a:solidFill>
              </a:rPr>
              <a:t>Grant succeeded.</a:t>
            </a:r>
          </a:p>
          <a:p>
            <a:endParaRPr lang="en-US" b="1" dirty="0">
              <a:solidFill>
                <a:prstClr val="white"/>
              </a:solidFill>
            </a:endParaRPr>
          </a:p>
          <a:p>
            <a:r>
              <a:rPr lang="en-US" b="1" dirty="0">
                <a:solidFill>
                  <a:prstClr val="white"/>
                </a:solidFill>
              </a:rPr>
              <a:t>SQL&gt; grant update on </a:t>
            </a:r>
            <a:r>
              <a:rPr lang="en-US" b="1" dirty="0" err="1">
                <a:solidFill>
                  <a:prstClr val="white"/>
                </a:solidFill>
              </a:rPr>
              <a:t>oe.orders</a:t>
            </a:r>
            <a:r>
              <a:rPr lang="en-US" b="1" dirty="0">
                <a:solidFill>
                  <a:prstClr val="white"/>
                </a:solidFill>
              </a:rPr>
              <a:t> to orders_user2;</a:t>
            </a:r>
          </a:p>
          <a:p>
            <a:endParaRPr lang="en-US" b="1" dirty="0">
              <a:solidFill>
                <a:prstClr val="white"/>
              </a:solidFill>
            </a:endParaRPr>
          </a:p>
          <a:p>
            <a:r>
              <a:rPr lang="en-US" b="1" dirty="0">
                <a:solidFill>
                  <a:prstClr val="white"/>
                </a:solidFill>
              </a:rPr>
              <a:t>Grant succeeded</a:t>
            </a:r>
            <a:r>
              <a:rPr lang="en-US" b="1" dirty="0" smtClean="0">
                <a:solidFill>
                  <a:prstClr val="white"/>
                </a:solidFill>
              </a:rPr>
              <a:t>.</a:t>
            </a:r>
            <a:endParaRPr lang="en-US" b="1" dirty="0">
              <a:solidFill>
                <a:prstClr val="white"/>
              </a:solidFill>
            </a:endParaRPr>
          </a:p>
        </p:txBody>
      </p:sp>
      <p:sp>
        <p:nvSpPr>
          <p:cNvPr id="7" name="Título 2"/>
          <p:cNvSpPr txBox="1">
            <a:spLocks/>
          </p:cNvSpPr>
          <p:nvPr/>
        </p:nvSpPr>
        <p:spPr>
          <a:xfrm>
            <a:off x="1343023" y="409566"/>
            <a:ext cx="10848977" cy="655430"/>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3600" b="1" i="1" kern="1200">
                <a:solidFill>
                  <a:schemeClr val="bg1"/>
                </a:solidFill>
                <a:latin typeface="+mj-lt"/>
                <a:ea typeface="+mj-ea"/>
                <a:cs typeface="+mj-cs"/>
              </a:defRPr>
            </a:lvl1pPr>
          </a:lstStyle>
          <a:p>
            <a:r>
              <a:rPr lang="en-US" sz="2800" dirty="0" smtClean="0">
                <a:solidFill>
                  <a:prstClr val="white"/>
                </a:solidFill>
              </a:rPr>
              <a:t>Using Database Vault to implement that administrators cannot view data</a:t>
            </a:r>
            <a:endParaRPr lang="es-VE" sz="2800" dirty="0">
              <a:solidFill>
                <a:prstClr val="white"/>
              </a:solidFill>
            </a:endParaRPr>
          </a:p>
        </p:txBody>
      </p:sp>
    </p:spTree>
    <p:extLst>
      <p:ext uri="{BB962C8B-B14F-4D97-AF65-F5344CB8AC3E}">
        <p14:creationId xmlns:p14="http://schemas.microsoft.com/office/powerpoint/2010/main" val="16493320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Database Firewall</a:t>
            </a:r>
            <a:endParaRPr lang="en-US" dirty="0"/>
          </a:p>
        </p:txBody>
      </p:sp>
      <p:sp>
        <p:nvSpPr>
          <p:cNvPr id="4" name="Slide Number Placeholder 3"/>
          <p:cNvSpPr>
            <a:spLocks noGrp="1"/>
          </p:cNvSpPr>
          <p:nvPr>
            <p:ph type="sldNum" sz="quarter" idx="12"/>
          </p:nvPr>
        </p:nvSpPr>
        <p:spPr/>
        <p:txBody>
          <a:bodyPr/>
          <a:lstStyle/>
          <a:p>
            <a:fld id="{5C6DB8CB-8B72-460F-B4E4-6A15EEC341A1}" type="slidenum">
              <a:rPr lang="es-VE" smtClean="0"/>
              <a:pPr/>
              <a:t>26</a:t>
            </a:fld>
            <a:endParaRPr lang="es-VE"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31788" y="2156304"/>
            <a:ext cx="11515725" cy="3048630"/>
          </a:xfrm>
        </p:spPr>
      </p:pic>
    </p:spTree>
    <p:extLst>
      <p:ext uri="{BB962C8B-B14F-4D97-AF65-F5344CB8AC3E}">
        <p14:creationId xmlns:p14="http://schemas.microsoft.com/office/powerpoint/2010/main" val="162417025"/>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contenido 1"/>
          <p:cNvSpPr>
            <a:spLocks noGrp="1"/>
          </p:cNvSpPr>
          <p:nvPr>
            <p:ph idx="1"/>
          </p:nvPr>
        </p:nvSpPr>
        <p:spPr>
          <a:xfrm>
            <a:off x="331303" y="1403352"/>
            <a:ext cx="11516139" cy="4351338"/>
          </a:xfrm>
        </p:spPr>
        <p:txBody>
          <a:bodyPr/>
          <a:lstStyle/>
          <a:p>
            <a:r>
              <a:rPr lang="en-US" dirty="0"/>
              <a:t>After a user is granted all necessary privileges, he or she is able to connect to the database and select data from table in secured schema.</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solidFill>
                  <a:prstClr val="white"/>
                </a:solidFill>
              </a:rPr>
              <a:pPr/>
              <a:t>260</a:t>
            </a:fld>
            <a:endParaRPr lang="es-VE" dirty="0">
              <a:solidFill>
                <a:prstClr val="white"/>
              </a:solidFill>
            </a:endParaRPr>
          </a:p>
        </p:txBody>
      </p:sp>
      <p:sp>
        <p:nvSpPr>
          <p:cNvPr id="5" name="Rectángulo 4"/>
          <p:cNvSpPr/>
          <p:nvPr/>
        </p:nvSpPr>
        <p:spPr>
          <a:xfrm>
            <a:off x="1012547" y="2946400"/>
            <a:ext cx="10153650" cy="3269262"/>
          </a:xfrm>
          <a:prstGeom prst="rect">
            <a:avLst/>
          </a:prstGeom>
          <a:solidFill>
            <a:srgbClr val="F794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prstClr val="white"/>
                </a:solidFill>
              </a:rPr>
              <a:t>SQL&gt; connect orders_user2@pdb1</a:t>
            </a:r>
          </a:p>
          <a:p>
            <a:endParaRPr lang="en-US" b="1" dirty="0">
              <a:solidFill>
                <a:prstClr val="white"/>
              </a:solidFill>
            </a:endParaRPr>
          </a:p>
          <a:p>
            <a:r>
              <a:rPr lang="en-US" b="1" dirty="0">
                <a:solidFill>
                  <a:prstClr val="white"/>
                </a:solidFill>
              </a:rPr>
              <a:t>Enter password: </a:t>
            </a:r>
          </a:p>
          <a:p>
            <a:r>
              <a:rPr lang="en-US" b="1" dirty="0">
                <a:solidFill>
                  <a:prstClr val="white"/>
                </a:solidFill>
              </a:rPr>
              <a:t>Connected.</a:t>
            </a:r>
          </a:p>
          <a:p>
            <a:endParaRPr lang="en-US" b="1" dirty="0">
              <a:solidFill>
                <a:prstClr val="white"/>
              </a:solidFill>
            </a:endParaRPr>
          </a:p>
          <a:p>
            <a:r>
              <a:rPr lang="en-US" b="1" dirty="0">
                <a:solidFill>
                  <a:prstClr val="white"/>
                </a:solidFill>
              </a:rPr>
              <a:t>SQL&gt; select count(*) from </a:t>
            </a:r>
            <a:r>
              <a:rPr lang="en-US" b="1" dirty="0" err="1">
                <a:solidFill>
                  <a:prstClr val="white"/>
                </a:solidFill>
              </a:rPr>
              <a:t>oe.orders</a:t>
            </a:r>
            <a:r>
              <a:rPr lang="en-US" b="1" dirty="0">
                <a:solidFill>
                  <a:prstClr val="white"/>
                </a:solidFill>
              </a:rPr>
              <a:t>;</a:t>
            </a:r>
          </a:p>
          <a:p>
            <a:endParaRPr lang="en-US" b="1" dirty="0">
              <a:solidFill>
                <a:prstClr val="white"/>
              </a:solidFill>
            </a:endParaRPr>
          </a:p>
          <a:p>
            <a:r>
              <a:rPr lang="en-US" b="1" dirty="0">
                <a:solidFill>
                  <a:prstClr val="white"/>
                </a:solidFill>
              </a:rPr>
              <a:t>  COUNT(*)</a:t>
            </a:r>
          </a:p>
          <a:p>
            <a:r>
              <a:rPr lang="en-US" b="1" dirty="0">
                <a:solidFill>
                  <a:prstClr val="white"/>
                </a:solidFill>
              </a:rPr>
              <a:t> ---------</a:t>
            </a:r>
          </a:p>
          <a:p>
            <a:r>
              <a:rPr lang="en-US" b="1" dirty="0">
                <a:solidFill>
                  <a:prstClr val="white"/>
                </a:solidFill>
              </a:rPr>
              <a:t>       105</a:t>
            </a:r>
          </a:p>
        </p:txBody>
      </p:sp>
      <p:sp>
        <p:nvSpPr>
          <p:cNvPr id="7" name="Título 2"/>
          <p:cNvSpPr txBox="1">
            <a:spLocks/>
          </p:cNvSpPr>
          <p:nvPr/>
        </p:nvSpPr>
        <p:spPr>
          <a:xfrm>
            <a:off x="1343023" y="409566"/>
            <a:ext cx="10848977" cy="655430"/>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3600" b="1" i="1" kern="1200">
                <a:solidFill>
                  <a:schemeClr val="bg1"/>
                </a:solidFill>
                <a:latin typeface="+mj-lt"/>
                <a:ea typeface="+mj-ea"/>
                <a:cs typeface="+mj-cs"/>
              </a:defRPr>
            </a:lvl1pPr>
          </a:lstStyle>
          <a:p>
            <a:r>
              <a:rPr lang="en-US" sz="2800" dirty="0" smtClean="0">
                <a:solidFill>
                  <a:prstClr val="white"/>
                </a:solidFill>
              </a:rPr>
              <a:t>Using Database Vault to implement that administrators cannot view data</a:t>
            </a:r>
            <a:endParaRPr lang="es-VE" sz="2800" dirty="0">
              <a:solidFill>
                <a:prstClr val="white"/>
              </a:solidFill>
            </a:endParaRPr>
          </a:p>
        </p:txBody>
      </p:sp>
    </p:spTree>
    <p:extLst>
      <p:ext uri="{BB962C8B-B14F-4D97-AF65-F5344CB8AC3E}">
        <p14:creationId xmlns:p14="http://schemas.microsoft.com/office/powerpoint/2010/main" val="604008524"/>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lstStyle/>
          <a:p>
            <a:r>
              <a:rPr lang="en-US" dirty="0" smtClean="0"/>
              <a:t>You </a:t>
            </a:r>
            <a:r>
              <a:rPr lang="en-US" dirty="0"/>
              <a:t>will intentionally violate some security controls in order to have data for reports.</a:t>
            </a:r>
            <a:endParaRPr lang="es-VE" dirty="0"/>
          </a:p>
        </p:txBody>
      </p:sp>
      <p:sp>
        <p:nvSpPr>
          <p:cNvPr id="3" name="Título 2"/>
          <p:cNvSpPr>
            <a:spLocks noGrp="1"/>
          </p:cNvSpPr>
          <p:nvPr>
            <p:ph type="title"/>
          </p:nvPr>
        </p:nvSpPr>
        <p:spPr/>
        <p:txBody>
          <a:bodyPr/>
          <a:lstStyle/>
          <a:p>
            <a:r>
              <a:rPr lang="es-VE" dirty="0" err="1"/>
              <a:t>Running</a:t>
            </a:r>
            <a:r>
              <a:rPr lang="es-VE" dirty="0"/>
              <a:t> Oracle </a:t>
            </a:r>
            <a:r>
              <a:rPr lang="es-VE" dirty="0" err="1"/>
              <a:t>Database</a:t>
            </a:r>
            <a:r>
              <a:rPr lang="es-VE" dirty="0"/>
              <a:t> </a:t>
            </a:r>
            <a:r>
              <a:rPr lang="es-VE" dirty="0" err="1"/>
              <a:t>Vault</a:t>
            </a:r>
            <a:r>
              <a:rPr lang="es-VE" dirty="0"/>
              <a:t> </a:t>
            </a:r>
            <a:r>
              <a:rPr lang="es-VE" dirty="0" err="1" smtClean="0"/>
              <a:t>reports</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solidFill>
                  <a:prstClr val="white"/>
                </a:solidFill>
              </a:rPr>
              <a:pPr/>
              <a:t>261</a:t>
            </a:fld>
            <a:endParaRPr lang="es-VE" dirty="0">
              <a:solidFill>
                <a:prstClr val="white"/>
              </a:solidFill>
            </a:endParaRPr>
          </a:p>
        </p:txBody>
      </p:sp>
    </p:spTree>
    <p:extLst>
      <p:ext uri="{BB962C8B-B14F-4D97-AF65-F5344CB8AC3E}">
        <p14:creationId xmlns:p14="http://schemas.microsoft.com/office/powerpoint/2010/main" val="416063499"/>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lstStyle/>
          <a:p>
            <a:r>
              <a:rPr lang="en-US" dirty="0"/>
              <a:t>Y</a:t>
            </a:r>
            <a:r>
              <a:rPr lang="en-US" dirty="0" smtClean="0"/>
              <a:t>ou </a:t>
            </a:r>
            <a:r>
              <a:rPr lang="en-US" dirty="0"/>
              <a:t>will disable Database Vault in two ways: Using Enterprise Manager 12c Cloud Control and command line.</a:t>
            </a:r>
            <a:endParaRPr lang="es-VE" dirty="0"/>
          </a:p>
        </p:txBody>
      </p:sp>
      <p:sp>
        <p:nvSpPr>
          <p:cNvPr id="3" name="Título 2"/>
          <p:cNvSpPr>
            <a:spLocks noGrp="1"/>
          </p:cNvSpPr>
          <p:nvPr>
            <p:ph type="title"/>
          </p:nvPr>
        </p:nvSpPr>
        <p:spPr/>
        <p:txBody>
          <a:bodyPr/>
          <a:lstStyle/>
          <a:p>
            <a:r>
              <a:rPr lang="es-VE" dirty="0" err="1"/>
              <a:t>Disabling</a:t>
            </a:r>
            <a:r>
              <a:rPr lang="es-VE" dirty="0"/>
              <a:t> </a:t>
            </a:r>
            <a:r>
              <a:rPr lang="es-VE" dirty="0" err="1"/>
              <a:t>Database</a:t>
            </a:r>
            <a:r>
              <a:rPr lang="es-VE" dirty="0"/>
              <a:t> </a:t>
            </a:r>
            <a:r>
              <a:rPr lang="es-VE" dirty="0" err="1" smtClean="0"/>
              <a:t>Vault</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solidFill>
                  <a:prstClr val="white"/>
                </a:solidFill>
              </a:rPr>
              <a:pPr/>
              <a:t>262</a:t>
            </a:fld>
            <a:endParaRPr lang="es-VE" dirty="0">
              <a:solidFill>
                <a:prstClr val="white"/>
              </a:solidFill>
            </a:endParaRPr>
          </a:p>
        </p:txBody>
      </p:sp>
    </p:spTree>
    <p:extLst>
      <p:ext uri="{BB962C8B-B14F-4D97-AF65-F5344CB8AC3E}">
        <p14:creationId xmlns:p14="http://schemas.microsoft.com/office/powerpoint/2010/main" val="572473061"/>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lstStyle/>
          <a:p>
            <a:r>
              <a:rPr lang="es-ES" dirty="0" smtClean="0"/>
              <a:t>Y</a:t>
            </a:r>
            <a:r>
              <a:rPr lang="en-US" dirty="0" err="1" smtClean="0"/>
              <a:t>ou</a:t>
            </a:r>
            <a:r>
              <a:rPr lang="en-US" dirty="0" smtClean="0"/>
              <a:t> </a:t>
            </a:r>
            <a:r>
              <a:rPr lang="en-US" dirty="0"/>
              <a:t>will enable previously disabled Database Vault in two ways: Using Enterprise Manager 12c Cloud Control and command line.</a:t>
            </a:r>
            <a:endParaRPr lang="es-VE" dirty="0"/>
          </a:p>
        </p:txBody>
      </p:sp>
      <p:sp>
        <p:nvSpPr>
          <p:cNvPr id="3" name="Título 2"/>
          <p:cNvSpPr>
            <a:spLocks noGrp="1"/>
          </p:cNvSpPr>
          <p:nvPr>
            <p:ph type="title"/>
          </p:nvPr>
        </p:nvSpPr>
        <p:spPr/>
        <p:txBody>
          <a:bodyPr/>
          <a:lstStyle/>
          <a:p>
            <a:r>
              <a:rPr lang="es-VE" dirty="0"/>
              <a:t>Re-</a:t>
            </a:r>
            <a:r>
              <a:rPr lang="es-VE" dirty="0" err="1"/>
              <a:t>enabling</a:t>
            </a:r>
            <a:r>
              <a:rPr lang="es-VE" dirty="0"/>
              <a:t> </a:t>
            </a:r>
            <a:r>
              <a:rPr lang="es-VE" dirty="0" err="1"/>
              <a:t>Database</a:t>
            </a:r>
            <a:r>
              <a:rPr lang="es-VE" dirty="0"/>
              <a:t> </a:t>
            </a:r>
            <a:r>
              <a:rPr lang="es-VE" dirty="0" err="1" smtClean="0"/>
              <a:t>Vault</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solidFill>
                  <a:prstClr val="white"/>
                </a:solidFill>
              </a:rPr>
              <a:pPr/>
              <a:t>263</a:t>
            </a:fld>
            <a:endParaRPr lang="es-VE" dirty="0">
              <a:solidFill>
                <a:prstClr val="white"/>
              </a:solidFill>
            </a:endParaRPr>
          </a:p>
        </p:txBody>
      </p:sp>
    </p:spTree>
    <p:extLst>
      <p:ext uri="{BB962C8B-B14F-4D97-AF65-F5344CB8AC3E}">
        <p14:creationId xmlns:p14="http://schemas.microsoft.com/office/powerpoint/2010/main" val="827997667"/>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texto 3"/>
          <p:cNvSpPr>
            <a:spLocks noGrp="1"/>
          </p:cNvSpPr>
          <p:nvPr>
            <p:ph type="body" sz="quarter" idx="10"/>
          </p:nvPr>
        </p:nvSpPr>
        <p:spPr>
          <a:xfrm>
            <a:off x="5072163" y="4018613"/>
            <a:ext cx="7119837" cy="914400"/>
          </a:xfrm>
        </p:spPr>
        <p:txBody>
          <a:bodyPr anchor="ctr">
            <a:noAutofit/>
          </a:bodyPr>
          <a:lstStyle/>
          <a:p>
            <a:pPr algn="ctr"/>
            <a:r>
              <a:rPr lang="en-US" sz="4000" dirty="0" smtClean="0"/>
              <a:t>Oracle Database 12c Detective Controls</a:t>
            </a:r>
            <a:endParaRPr lang="en-US" sz="4000" dirty="0"/>
          </a:p>
        </p:txBody>
      </p:sp>
      <p:sp>
        <p:nvSpPr>
          <p:cNvPr id="5" name="Marcador de texto 4"/>
          <p:cNvSpPr>
            <a:spLocks noGrp="1"/>
          </p:cNvSpPr>
          <p:nvPr>
            <p:ph type="body" sz="quarter" idx="11"/>
          </p:nvPr>
        </p:nvSpPr>
        <p:spPr>
          <a:xfrm>
            <a:off x="4664765" y="4933013"/>
            <a:ext cx="7699513" cy="914400"/>
          </a:xfrm>
        </p:spPr>
        <p:txBody>
          <a:bodyPr anchor="ctr">
            <a:noAutofit/>
          </a:bodyPr>
          <a:lstStyle/>
          <a:p>
            <a:r>
              <a:rPr lang="es-VE" sz="4000" i="1" dirty="0" smtClean="0"/>
              <a:t>Database Vault and Data Pump</a:t>
            </a:r>
            <a:endParaRPr lang="es-VE" sz="4000" i="1" dirty="0"/>
          </a:p>
        </p:txBody>
      </p:sp>
    </p:spTree>
    <p:extLst>
      <p:ext uri="{BB962C8B-B14F-4D97-AF65-F5344CB8AC3E}">
        <p14:creationId xmlns:p14="http://schemas.microsoft.com/office/powerpoint/2010/main" val="1289866230"/>
      </p:ext>
    </p:extLst>
  </p:cSld>
  <p:clrMapOvr>
    <a:masterClrMapping/>
  </p:clrMapOvr>
  <p:timing>
    <p:tnLst>
      <p:par>
        <p:cTn id="1" dur="indefinite" restart="never" nodeType="tmRoot"/>
      </p:par>
    </p:tn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a:xfrm>
            <a:off x="331303" y="1504949"/>
            <a:ext cx="11516139" cy="4854907"/>
          </a:xfrm>
        </p:spPr>
        <p:txBody>
          <a:bodyPr>
            <a:noAutofit/>
          </a:bodyPr>
          <a:lstStyle/>
          <a:p>
            <a:pPr marL="0" indent="0">
              <a:buNone/>
            </a:pPr>
            <a:r>
              <a:rPr lang="en-US" b="1" dirty="0"/>
              <a:t>In this chapter, we will cover the following tasks:</a:t>
            </a:r>
          </a:p>
          <a:p>
            <a:r>
              <a:rPr lang="en-US" dirty="0"/>
              <a:t>Exporting data using Oracle Data Pump in the Oracle Database Vault </a:t>
            </a:r>
            <a:r>
              <a:rPr lang="en-US" dirty="0" smtClean="0"/>
              <a:t>environment</a:t>
            </a:r>
            <a:endParaRPr lang="en-US" dirty="0"/>
          </a:p>
          <a:p>
            <a:r>
              <a:rPr lang="en-US" dirty="0"/>
              <a:t>Creating factors in Oracle Database </a:t>
            </a:r>
            <a:r>
              <a:rPr lang="en-US" dirty="0" smtClean="0"/>
              <a:t>Vault</a:t>
            </a:r>
            <a:endParaRPr lang="en-US" dirty="0"/>
          </a:p>
          <a:p>
            <a:r>
              <a:rPr lang="en-US" dirty="0"/>
              <a:t>Using TDE in a multitenant environment</a:t>
            </a:r>
            <a:endParaRPr lang="es-VE" dirty="0"/>
          </a:p>
        </p:txBody>
      </p:sp>
      <p:sp>
        <p:nvSpPr>
          <p:cNvPr id="3" name="Título 2"/>
          <p:cNvSpPr>
            <a:spLocks noGrp="1"/>
          </p:cNvSpPr>
          <p:nvPr>
            <p:ph type="title"/>
          </p:nvPr>
        </p:nvSpPr>
        <p:spPr/>
        <p:txBody>
          <a:bodyPr/>
          <a:lstStyle/>
          <a:p>
            <a:r>
              <a:rPr lang="es-VE" dirty="0" err="1"/>
              <a:t>Introduction</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solidFill>
                  <a:prstClr val="white"/>
                </a:solidFill>
              </a:rPr>
              <a:pPr/>
              <a:t>265</a:t>
            </a:fld>
            <a:endParaRPr lang="es-VE" dirty="0">
              <a:solidFill>
                <a:prstClr val="white"/>
              </a:solidFill>
            </a:endParaRPr>
          </a:p>
        </p:txBody>
      </p:sp>
    </p:spTree>
    <p:extLst>
      <p:ext uri="{BB962C8B-B14F-4D97-AF65-F5344CB8AC3E}">
        <p14:creationId xmlns:p14="http://schemas.microsoft.com/office/powerpoint/2010/main" val="2203409876"/>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normAutofit/>
          </a:bodyPr>
          <a:lstStyle/>
          <a:p>
            <a:r>
              <a:rPr lang="en-US" dirty="0"/>
              <a:t>An Oracle Database Vault component </a:t>
            </a:r>
            <a:r>
              <a:rPr lang="en-US" b="1" dirty="0"/>
              <a:t>factor</a:t>
            </a:r>
            <a:r>
              <a:rPr lang="en-US" dirty="0"/>
              <a:t> is a named variable, which can have one or more values, assigned in several ways. </a:t>
            </a:r>
            <a:endParaRPr lang="en-US" dirty="0" smtClean="0"/>
          </a:p>
          <a:p>
            <a:endParaRPr lang="en-US" dirty="0"/>
          </a:p>
          <a:p>
            <a:r>
              <a:rPr lang="en-US" dirty="0" smtClean="0"/>
              <a:t>The </a:t>
            </a:r>
            <a:r>
              <a:rPr lang="en-US" dirty="0"/>
              <a:t>actual value of factor is named </a:t>
            </a:r>
            <a:r>
              <a:rPr lang="en-US" b="1" dirty="0"/>
              <a:t>identity</a:t>
            </a:r>
            <a:r>
              <a:rPr lang="en-US" dirty="0"/>
              <a:t>. </a:t>
            </a:r>
            <a:endParaRPr lang="en-US" dirty="0" smtClean="0"/>
          </a:p>
          <a:p>
            <a:endParaRPr lang="en-US" dirty="0"/>
          </a:p>
          <a:p>
            <a:r>
              <a:rPr lang="en-US" dirty="0" smtClean="0"/>
              <a:t>Each </a:t>
            </a:r>
            <a:r>
              <a:rPr lang="en-US" dirty="0"/>
              <a:t>factor has a </a:t>
            </a:r>
            <a:r>
              <a:rPr lang="en-US" b="1" dirty="0"/>
              <a:t>factor </a:t>
            </a:r>
            <a:r>
              <a:rPr lang="en-US" b="1" dirty="0" smtClean="0"/>
              <a:t>type</a:t>
            </a:r>
            <a:r>
              <a:rPr lang="en-US" dirty="0" smtClean="0"/>
              <a:t>. </a:t>
            </a:r>
            <a:endParaRPr lang="en-US" dirty="0"/>
          </a:p>
          <a:p>
            <a:endParaRPr lang="es-VE" dirty="0"/>
          </a:p>
        </p:txBody>
      </p:sp>
      <p:sp>
        <p:nvSpPr>
          <p:cNvPr id="3" name="Título 2"/>
          <p:cNvSpPr>
            <a:spLocks noGrp="1"/>
          </p:cNvSpPr>
          <p:nvPr>
            <p:ph type="title"/>
          </p:nvPr>
        </p:nvSpPr>
        <p:spPr/>
        <p:txBody>
          <a:bodyPr/>
          <a:lstStyle/>
          <a:p>
            <a:r>
              <a:rPr lang="es-VE" dirty="0" err="1"/>
              <a:t>Introduction</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solidFill>
                  <a:prstClr val="white"/>
                </a:solidFill>
              </a:rPr>
              <a:pPr/>
              <a:t>266</a:t>
            </a:fld>
            <a:endParaRPr lang="es-VE" dirty="0">
              <a:solidFill>
                <a:prstClr val="white"/>
              </a:solidFill>
            </a:endParaRPr>
          </a:p>
        </p:txBody>
      </p:sp>
    </p:spTree>
    <p:extLst>
      <p:ext uri="{BB962C8B-B14F-4D97-AF65-F5344CB8AC3E}">
        <p14:creationId xmlns:p14="http://schemas.microsoft.com/office/powerpoint/2010/main" val="1709700731"/>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a:xfrm>
            <a:off x="331303" y="1504949"/>
            <a:ext cx="11516139" cy="4981643"/>
          </a:xfrm>
        </p:spPr>
        <p:txBody>
          <a:bodyPr>
            <a:normAutofit/>
          </a:bodyPr>
          <a:lstStyle/>
          <a:p>
            <a:r>
              <a:rPr lang="en-US" dirty="0"/>
              <a:t>A factor type is used only for classification purposes. </a:t>
            </a:r>
            <a:endParaRPr lang="en-US" dirty="0" smtClean="0"/>
          </a:p>
          <a:p>
            <a:endParaRPr lang="en-US" dirty="0"/>
          </a:p>
          <a:p>
            <a:r>
              <a:rPr lang="en-US" dirty="0" smtClean="0"/>
              <a:t>Factors </a:t>
            </a:r>
            <a:r>
              <a:rPr lang="en-US" dirty="0"/>
              <a:t>are building blocks for configuring security policies</a:t>
            </a:r>
            <a:r>
              <a:rPr lang="en-US" dirty="0" smtClean="0"/>
              <a:t>.</a:t>
            </a:r>
          </a:p>
          <a:p>
            <a:endParaRPr lang="en-US" dirty="0"/>
          </a:p>
          <a:p>
            <a:r>
              <a:rPr lang="en-US" dirty="0" smtClean="0"/>
              <a:t> </a:t>
            </a:r>
            <a:r>
              <a:rPr lang="en-US" dirty="0"/>
              <a:t>They can be used in rules/rule sets. </a:t>
            </a:r>
            <a:endParaRPr lang="en-US" dirty="0" smtClean="0"/>
          </a:p>
          <a:p>
            <a:endParaRPr lang="en-US" dirty="0"/>
          </a:p>
          <a:p>
            <a:r>
              <a:rPr lang="en-US" dirty="0" smtClean="0"/>
              <a:t>You </a:t>
            </a:r>
            <a:r>
              <a:rPr lang="en-US" dirty="0"/>
              <a:t>can configure factors by using Oracle Enterprise Manager or the Database Vault API.</a:t>
            </a:r>
          </a:p>
          <a:p>
            <a:endParaRPr lang="es-VE" dirty="0"/>
          </a:p>
        </p:txBody>
      </p:sp>
      <p:sp>
        <p:nvSpPr>
          <p:cNvPr id="3" name="Título 2"/>
          <p:cNvSpPr>
            <a:spLocks noGrp="1"/>
          </p:cNvSpPr>
          <p:nvPr>
            <p:ph type="title"/>
          </p:nvPr>
        </p:nvSpPr>
        <p:spPr/>
        <p:txBody>
          <a:bodyPr/>
          <a:lstStyle/>
          <a:p>
            <a:r>
              <a:rPr lang="es-VE" dirty="0" err="1"/>
              <a:t>Introduction</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solidFill>
                  <a:prstClr val="white"/>
                </a:solidFill>
              </a:rPr>
              <a:pPr/>
              <a:t>267</a:t>
            </a:fld>
            <a:endParaRPr lang="es-VE" dirty="0">
              <a:solidFill>
                <a:prstClr val="white"/>
              </a:solidFill>
            </a:endParaRPr>
          </a:p>
        </p:txBody>
      </p:sp>
    </p:spTree>
    <p:extLst>
      <p:ext uri="{BB962C8B-B14F-4D97-AF65-F5344CB8AC3E}">
        <p14:creationId xmlns:p14="http://schemas.microsoft.com/office/powerpoint/2010/main" val="3326082570"/>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lstStyle/>
          <a:p>
            <a:r>
              <a:rPr lang="en-US" dirty="0"/>
              <a:t>In Oracle Database 12c, it is possible to perform Oracle Data Pump regular and transportable export and import operations in the Oracle Database Vault environment</a:t>
            </a:r>
            <a:r>
              <a:rPr lang="en-US" dirty="0" smtClean="0"/>
              <a:t>.</a:t>
            </a:r>
          </a:p>
          <a:p>
            <a:endParaRPr lang="en-US" dirty="0"/>
          </a:p>
          <a:p>
            <a:r>
              <a:rPr lang="en-US" dirty="0" smtClean="0"/>
              <a:t>You'll </a:t>
            </a:r>
            <a:r>
              <a:rPr lang="en-US" dirty="0"/>
              <a:t>export data that resides in a schema that is protected by a realm.</a:t>
            </a:r>
          </a:p>
          <a:p>
            <a:endParaRPr lang="en-US" dirty="0"/>
          </a:p>
          <a:p>
            <a:endParaRPr lang="en-US" dirty="0"/>
          </a:p>
          <a:p>
            <a:endParaRPr lang="en-US" dirty="0"/>
          </a:p>
          <a:p>
            <a:endParaRPr lang="es-VE" dirty="0"/>
          </a:p>
        </p:txBody>
      </p:sp>
      <p:sp>
        <p:nvSpPr>
          <p:cNvPr id="3" name="Título 2"/>
          <p:cNvSpPr>
            <a:spLocks noGrp="1"/>
          </p:cNvSpPr>
          <p:nvPr>
            <p:ph type="title"/>
          </p:nvPr>
        </p:nvSpPr>
        <p:spPr>
          <a:xfrm>
            <a:off x="1449191" y="552656"/>
            <a:ext cx="10848977" cy="655430"/>
          </a:xfrm>
        </p:spPr>
        <p:txBody>
          <a:bodyPr/>
          <a:lstStyle/>
          <a:p>
            <a:pPr>
              <a:lnSpc>
                <a:spcPct val="60000"/>
              </a:lnSpc>
            </a:pPr>
            <a:r>
              <a:rPr lang="es-VE" sz="2800" dirty="0" err="1"/>
              <a:t>Exporting</a:t>
            </a:r>
            <a:r>
              <a:rPr lang="es-VE" sz="2800" dirty="0"/>
              <a:t> data </a:t>
            </a:r>
            <a:r>
              <a:rPr lang="es-VE" sz="2800" dirty="0" err="1"/>
              <a:t>using</a:t>
            </a:r>
            <a:r>
              <a:rPr lang="es-VE" sz="2800" dirty="0"/>
              <a:t> Oracle Data </a:t>
            </a:r>
            <a:r>
              <a:rPr lang="es-VE" sz="2800" dirty="0" err="1"/>
              <a:t>Pump</a:t>
            </a:r>
            <a:r>
              <a:rPr lang="es-VE" sz="2800" dirty="0"/>
              <a:t> in Oracle </a:t>
            </a:r>
            <a:r>
              <a:rPr lang="es-VE" sz="2800" dirty="0" err="1"/>
              <a:t>Database</a:t>
            </a:r>
            <a:r>
              <a:rPr lang="es-VE" sz="2800" dirty="0"/>
              <a:t> </a:t>
            </a:r>
            <a:r>
              <a:rPr lang="es-VE" sz="2800" dirty="0" err="1"/>
              <a:t>Vault</a:t>
            </a:r>
            <a:r>
              <a:rPr lang="es-VE" sz="2800" dirty="0"/>
              <a:t> </a:t>
            </a:r>
            <a:r>
              <a:rPr lang="es-VE" sz="2800" dirty="0" err="1"/>
              <a:t>environment</a:t>
            </a:r>
            <a:r>
              <a:rPr lang="es-VE" sz="2800" dirty="0"/>
              <a:t/>
            </a:r>
            <a:br>
              <a:rPr lang="es-VE" sz="2800" dirty="0"/>
            </a:br>
            <a:endParaRPr lang="es-VE" sz="2800"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solidFill>
                  <a:prstClr val="white"/>
                </a:solidFill>
              </a:rPr>
              <a:pPr/>
              <a:t>268</a:t>
            </a:fld>
            <a:endParaRPr lang="es-VE" dirty="0">
              <a:solidFill>
                <a:prstClr val="white"/>
              </a:solidFill>
            </a:endParaRPr>
          </a:p>
        </p:txBody>
      </p:sp>
    </p:spTree>
    <p:extLst>
      <p:ext uri="{BB962C8B-B14F-4D97-AF65-F5344CB8AC3E}">
        <p14:creationId xmlns:p14="http://schemas.microsoft.com/office/powerpoint/2010/main" val="3036877102"/>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lstStyle/>
          <a:p>
            <a:r>
              <a:rPr lang="es-VE" dirty="0" err="1"/>
              <a:t>It</a:t>
            </a:r>
            <a:r>
              <a:rPr lang="es-VE" dirty="0"/>
              <a:t> </a:t>
            </a:r>
            <a:r>
              <a:rPr lang="es-VE" dirty="0" err="1"/>
              <a:t>is</a:t>
            </a:r>
            <a:r>
              <a:rPr lang="es-VE" dirty="0"/>
              <a:t> </a:t>
            </a:r>
            <a:r>
              <a:rPr lang="es-VE" dirty="0" err="1"/>
              <a:t>assumed</a:t>
            </a:r>
            <a:r>
              <a:rPr lang="es-VE" dirty="0"/>
              <a:t> </a:t>
            </a:r>
            <a:r>
              <a:rPr lang="es-VE" dirty="0" err="1"/>
              <a:t>that</a:t>
            </a:r>
            <a:r>
              <a:rPr lang="es-VE" dirty="0"/>
              <a:t>:</a:t>
            </a:r>
          </a:p>
          <a:p>
            <a:endParaRPr lang="es-VE" dirty="0"/>
          </a:p>
          <a:p>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solidFill>
                  <a:prstClr val="white"/>
                </a:solidFill>
              </a:rPr>
              <a:pPr/>
              <a:t>269</a:t>
            </a:fld>
            <a:endParaRPr lang="es-VE" dirty="0">
              <a:solidFill>
                <a:prstClr val="white"/>
              </a:solidFill>
            </a:endParaRPr>
          </a:p>
        </p:txBody>
      </p:sp>
      <p:sp>
        <p:nvSpPr>
          <p:cNvPr id="5" name="Título 2"/>
          <p:cNvSpPr>
            <a:spLocks noGrp="1"/>
          </p:cNvSpPr>
          <p:nvPr>
            <p:ph type="title"/>
          </p:nvPr>
        </p:nvSpPr>
        <p:spPr>
          <a:xfrm>
            <a:off x="1449191" y="552656"/>
            <a:ext cx="10848977" cy="655430"/>
          </a:xfrm>
        </p:spPr>
        <p:txBody>
          <a:bodyPr/>
          <a:lstStyle/>
          <a:p>
            <a:pPr>
              <a:lnSpc>
                <a:spcPct val="60000"/>
              </a:lnSpc>
            </a:pPr>
            <a:r>
              <a:rPr lang="es-VE" sz="2800" dirty="0" err="1"/>
              <a:t>Exporting</a:t>
            </a:r>
            <a:r>
              <a:rPr lang="es-VE" sz="2800" dirty="0"/>
              <a:t> data </a:t>
            </a:r>
            <a:r>
              <a:rPr lang="es-VE" sz="2800" dirty="0" err="1"/>
              <a:t>using</a:t>
            </a:r>
            <a:r>
              <a:rPr lang="es-VE" sz="2800" dirty="0"/>
              <a:t> Oracle Data </a:t>
            </a:r>
            <a:r>
              <a:rPr lang="es-VE" sz="2800" dirty="0" err="1"/>
              <a:t>Pump</a:t>
            </a:r>
            <a:r>
              <a:rPr lang="es-VE" sz="2800" dirty="0"/>
              <a:t> in Oracle </a:t>
            </a:r>
            <a:r>
              <a:rPr lang="es-VE" sz="2800" dirty="0" err="1"/>
              <a:t>Database</a:t>
            </a:r>
            <a:r>
              <a:rPr lang="es-VE" sz="2800" dirty="0"/>
              <a:t> </a:t>
            </a:r>
            <a:r>
              <a:rPr lang="es-VE" sz="2800" dirty="0" err="1"/>
              <a:t>Vault</a:t>
            </a:r>
            <a:r>
              <a:rPr lang="es-VE" sz="2800" dirty="0"/>
              <a:t> </a:t>
            </a:r>
            <a:r>
              <a:rPr lang="es-VE" sz="2800" dirty="0" err="1"/>
              <a:t>environment</a:t>
            </a:r>
            <a:r>
              <a:rPr lang="es-VE" sz="2800" dirty="0"/>
              <a:t/>
            </a:r>
            <a:br>
              <a:rPr lang="es-VE" sz="2800" dirty="0"/>
            </a:br>
            <a:endParaRPr lang="es-VE" sz="2800" dirty="0"/>
          </a:p>
        </p:txBody>
      </p:sp>
      <p:sp>
        <p:nvSpPr>
          <p:cNvPr id="6" name="Rectángulo 5"/>
          <p:cNvSpPr/>
          <p:nvPr/>
        </p:nvSpPr>
        <p:spPr>
          <a:xfrm>
            <a:off x="1012547" y="2510187"/>
            <a:ext cx="10153650" cy="2340864"/>
          </a:xfrm>
          <a:prstGeom prst="rect">
            <a:avLst/>
          </a:prstGeom>
          <a:solidFill>
            <a:srgbClr val="F794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2000" b="1" dirty="0" smtClean="0">
                <a:solidFill>
                  <a:prstClr val="white"/>
                </a:solidFill>
              </a:rPr>
              <a:t>You are using Oracle Database 12.1.0.2 (the traditional architecture) on Linux</a:t>
            </a:r>
          </a:p>
          <a:p>
            <a:pPr marL="285750" indent="-285750">
              <a:buFont typeface="Arial" panose="020B0604020202020204" pitchFamily="34" charset="0"/>
              <a:buChar char="•"/>
            </a:pPr>
            <a:endParaRPr lang="en-US" sz="2000" b="1" dirty="0" smtClean="0">
              <a:solidFill>
                <a:prstClr val="white"/>
              </a:solidFill>
            </a:endParaRPr>
          </a:p>
          <a:p>
            <a:pPr marL="285750" indent="-285750">
              <a:buFont typeface="Arial" panose="020B0604020202020204" pitchFamily="34" charset="0"/>
              <a:buChar char="•"/>
            </a:pPr>
            <a:r>
              <a:rPr lang="en-US" sz="2000" b="1" dirty="0" smtClean="0">
                <a:solidFill>
                  <a:prstClr val="white"/>
                </a:solidFill>
              </a:rPr>
              <a:t>Sample schemas are installed (you'll use HR schema in this recipe)</a:t>
            </a:r>
          </a:p>
          <a:p>
            <a:pPr marL="285750" indent="-285750">
              <a:buFont typeface="Arial" panose="020B0604020202020204" pitchFamily="34" charset="0"/>
              <a:buChar char="•"/>
            </a:pPr>
            <a:endParaRPr lang="en-US" sz="2000" b="1" dirty="0" smtClean="0">
              <a:solidFill>
                <a:prstClr val="white"/>
              </a:solidFill>
            </a:endParaRPr>
          </a:p>
          <a:p>
            <a:pPr marL="285750" indent="-285750">
              <a:buFont typeface="Arial" panose="020B0604020202020204" pitchFamily="34" charset="0"/>
              <a:buChar char="•"/>
            </a:pPr>
            <a:r>
              <a:rPr lang="en-US" sz="2000" b="1" dirty="0" smtClean="0">
                <a:solidFill>
                  <a:prstClr val="white"/>
                </a:solidFill>
              </a:rPr>
              <a:t>Database Vault is enabled and configured (a Database Vault owner is user </a:t>
            </a:r>
            <a:r>
              <a:rPr lang="en-US" sz="2000" b="1" dirty="0" err="1" smtClean="0">
                <a:solidFill>
                  <a:prstClr val="white"/>
                </a:solidFill>
              </a:rPr>
              <a:t>dbv_owner</a:t>
            </a:r>
            <a:r>
              <a:rPr lang="en-US" sz="2000" b="1" dirty="0" smtClean="0">
                <a:solidFill>
                  <a:prstClr val="white"/>
                </a:solidFill>
              </a:rPr>
              <a:t>, account manager is user </a:t>
            </a:r>
            <a:r>
              <a:rPr lang="en-US" sz="2000" b="1" dirty="0" err="1" smtClean="0">
                <a:solidFill>
                  <a:prstClr val="white"/>
                </a:solidFill>
              </a:rPr>
              <a:t>dbv_acctmgr</a:t>
            </a:r>
            <a:r>
              <a:rPr lang="en-US" sz="2000" b="1" dirty="0" smtClean="0">
                <a:solidFill>
                  <a:prstClr val="white"/>
                </a:solidFill>
              </a:rPr>
              <a:t>, and realm that protects HR schema is created).</a:t>
            </a:r>
          </a:p>
        </p:txBody>
      </p:sp>
    </p:spTree>
    <p:extLst>
      <p:ext uri="{BB962C8B-B14F-4D97-AF65-F5344CB8AC3E}">
        <p14:creationId xmlns:p14="http://schemas.microsoft.com/office/powerpoint/2010/main" val="17047485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dirty="0" smtClean="0"/>
              <a:t>Additional Audit Reporting</a:t>
            </a:r>
          </a:p>
          <a:p>
            <a:pPr lvl="1"/>
            <a:r>
              <a:rPr lang="en-US" dirty="0" smtClean="0"/>
              <a:t>Audit Vault and Database Firewall have predefined reports</a:t>
            </a:r>
          </a:p>
          <a:p>
            <a:pPr lvl="1"/>
            <a:r>
              <a:rPr lang="en-US" dirty="0"/>
              <a:t>Reports can display consolidated audit information from databases, operating systems, and directories, providing a holistic picture of activities across the </a:t>
            </a:r>
            <a:r>
              <a:rPr lang="en-US" dirty="0" smtClean="0"/>
              <a:t>enterprise</a:t>
            </a:r>
          </a:p>
          <a:p>
            <a:pPr lvl="1"/>
            <a:r>
              <a:rPr lang="en-US" dirty="0"/>
              <a:t>R</a:t>
            </a:r>
            <a:r>
              <a:rPr lang="en-US" dirty="0" smtClean="0"/>
              <a:t>eports </a:t>
            </a:r>
            <a:r>
              <a:rPr lang="en-US" dirty="0"/>
              <a:t>can include information on database account management, roles and privileges, object management, and stored procedure changes</a:t>
            </a:r>
            <a:endParaRPr lang="en-US" dirty="0" smtClean="0"/>
          </a:p>
          <a:p>
            <a:pPr lvl="1"/>
            <a:endParaRPr lang="en-US" dirty="0" smtClean="0"/>
          </a:p>
          <a:p>
            <a:pPr lvl="1"/>
            <a:endParaRPr lang="en-US" dirty="0" smtClean="0"/>
          </a:p>
        </p:txBody>
      </p:sp>
      <p:sp>
        <p:nvSpPr>
          <p:cNvPr id="3" name="Title 2"/>
          <p:cNvSpPr>
            <a:spLocks noGrp="1"/>
          </p:cNvSpPr>
          <p:nvPr>
            <p:ph type="title"/>
          </p:nvPr>
        </p:nvSpPr>
        <p:spPr/>
        <p:txBody>
          <a:bodyPr/>
          <a:lstStyle/>
          <a:p>
            <a:r>
              <a:rPr lang="en-US" dirty="0" smtClean="0"/>
              <a:t>Database Firewall</a:t>
            </a:r>
            <a:endParaRPr lang="en-US" dirty="0"/>
          </a:p>
        </p:txBody>
      </p:sp>
      <p:sp>
        <p:nvSpPr>
          <p:cNvPr id="4" name="Slide Number Placeholder 3"/>
          <p:cNvSpPr>
            <a:spLocks noGrp="1"/>
          </p:cNvSpPr>
          <p:nvPr>
            <p:ph type="sldNum" sz="quarter" idx="12"/>
          </p:nvPr>
        </p:nvSpPr>
        <p:spPr/>
        <p:txBody>
          <a:bodyPr/>
          <a:lstStyle/>
          <a:p>
            <a:fld id="{5C6DB8CB-8B72-460F-B4E4-6A15EEC341A1}" type="slidenum">
              <a:rPr lang="es-VE" smtClean="0"/>
              <a:pPr/>
              <a:t>27</a:t>
            </a:fld>
            <a:endParaRPr lang="es-VE" dirty="0"/>
          </a:p>
        </p:txBody>
      </p:sp>
    </p:spTree>
    <p:extLst>
      <p:ext uri="{BB962C8B-B14F-4D97-AF65-F5344CB8AC3E}">
        <p14:creationId xmlns:p14="http://schemas.microsoft.com/office/powerpoint/2010/main" val="1172343644"/>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lstStyle/>
          <a:p>
            <a:r>
              <a:rPr lang="en-US" dirty="0"/>
              <a:t>This is one way how you can create </a:t>
            </a:r>
            <a:r>
              <a:rPr lang="en-US" dirty="0">
                <a:solidFill>
                  <a:srgbClr val="FC971D"/>
                </a:solidFill>
              </a:rPr>
              <a:t>HR</a:t>
            </a:r>
            <a:r>
              <a:rPr lang="en-US" dirty="0"/>
              <a:t> realm:</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solidFill>
                  <a:prstClr val="white"/>
                </a:solidFill>
              </a:rPr>
              <a:pPr/>
              <a:t>270</a:t>
            </a:fld>
            <a:endParaRPr lang="es-VE" dirty="0">
              <a:solidFill>
                <a:prstClr val="white"/>
              </a:solidFill>
            </a:endParaRPr>
          </a:p>
        </p:txBody>
      </p:sp>
      <p:sp>
        <p:nvSpPr>
          <p:cNvPr id="5" name="Título 2"/>
          <p:cNvSpPr txBox="1">
            <a:spLocks/>
          </p:cNvSpPr>
          <p:nvPr/>
        </p:nvSpPr>
        <p:spPr>
          <a:xfrm>
            <a:off x="1449191" y="552656"/>
            <a:ext cx="10848977" cy="655430"/>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3600" b="1" i="1" kern="1200">
                <a:solidFill>
                  <a:schemeClr val="bg1"/>
                </a:solidFill>
                <a:latin typeface="+mj-lt"/>
                <a:ea typeface="+mj-ea"/>
                <a:cs typeface="+mj-cs"/>
              </a:defRPr>
            </a:lvl1pPr>
          </a:lstStyle>
          <a:p>
            <a:pPr>
              <a:lnSpc>
                <a:spcPct val="60000"/>
              </a:lnSpc>
            </a:pPr>
            <a:r>
              <a:rPr lang="es-VE" sz="2800" dirty="0" err="1" smtClean="0">
                <a:solidFill>
                  <a:prstClr val="white"/>
                </a:solidFill>
              </a:rPr>
              <a:t>Exporting</a:t>
            </a:r>
            <a:r>
              <a:rPr lang="es-VE" sz="2800" dirty="0" smtClean="0">
                <a:solidFill>
                  <a:prstClr val="white"/>
                </a:solidFill>
              </a:rPr>
              <a:t> data </a:t>
            </a:r>
            <a:r>
              <a:rPr lang="es-VE" sz="2800" dirty="0" err="1" smtClean="0">
                <a:solidFill>
                  <a:prstClr val="white"/>
                </a:solidFill>
              </a:rPr>
              <a:t>using</a:t>
            </a:r>
            <a:r>
              <a:rPr lang="es-VE" sz="2800" dirty="0" smtClean="0">
                <a:solidFill>
                  <a:prstClr val="white"/>
                </a:solidFill>
              </a:rPr>
              <a:t> Oracle Data </a:t>
            </a:r>
            <a:r>
              <a:rPr lang="es-VE" sz="2800" dirty="0" err="1" smtClean="0">
                <a:solidFill>
                  <a:prstClr val="white"/>
                </a:solidFill>
              </a:rPr>
              <a:t>Pump</a:t>
            </a:r>
            <a:r>
              <a:rPr lang="es-VE" sz="2800" dirty="0" smtClean="0">
                <a:solidFill>
                  <a:prstClr val="white"/>
                </a:solidFill>
              </a:rPr>
              <a:t> in Oracle </a:t>
            </a:r>
            <a:r>
              <a:rPr lang="es-VE" sz="2800" dirty="0" err="1" smtClean="0">
                <a:solidFill>
                  <a:prstClr val="white"/>
                </a:solidFill>
              </a:rPr>
              <a:t>Database</a:t>
            </a:r>
            <a:r>
              <a:rPr lang="es-VE" sz="2800" dirty="0" smtClean="0">
                <a:solidFill>
                  <a:prstClr val="white"/>
                </a:solidFill>
              </a:rPr>
              <a:t> </a:t>
            </a:r>
            <a:r>
              <a:rPr lang="es-VE" sz="2800" dirty="0" err="1" smtClean="0">
                <a:solidFill>
                  <a:prstClr val="white"/>
                </a:solidFill>
              </a:rPr>
              <a:t>Vault</a:t>
            </a:r>
            <a:r>
              <a:rPr lang="es-VE" sz="2800" dirty="0" smtClean="0">
                <a:solidFill>
                  <a:prstClr val="white"/>
                </a:solidFill>
              </a:rPr>
              <a:t> </a:t>
            </a:r>
            <a:r>
              <a:rPr lang="es-VE" sz="2800" dirty="0" err="1" smtClean="0">
                <a:solidFill>
                  <a:prstClr val="white"/>
                </a:solidFill>
              </a:rPr>
              <a:t>environment</a:t>
            </a:r>
            <a:r>
              <a:rPr lang="es-VE" sz="2800" dirty="0" smtClean="0">
                <a:solidFill>
                  <a:prstClr val="white"/>
                </a:solidFill>
              </a:rPr>
              <a:t/>
            </a:r>
            <a:br>
              <a:rPr lang="es-VE" sz="2800" dirty="0" smtClean="0">
                <a:solidFill>
                  <a:prstClr val="white"/>
                </a:solidFill>
              </a:rPr>
            </a:br>
            <a:endParaRPr lang="es-VE" sz="2800" dirty="0">
              <a:solidFill>
                <a:prstClr val="white"/>
              </a:solidFill>
            </a:endParaRPr>
          </a:p>
        </p:txBody>
      </p:sp>
      <p:sp>
        <p:nvSpPr>
          <p:cNvPr id="6" name="Rectángulo 5"/>
          <p:cNvSpPr/>
          <p:nvPr/>
        </p:nvSpPr>
        <p:spPr>
          <a:xfrm>
            <a:off x="1019175" y="2335691"/>
            <a:ext cx="10153650" cy="3817461"/>
          </a:xfrm>
          <a:prstGeom prst="rect">
            <a:avLst/>
          </a:prstGeom>
          <a:solidFill>
            <a:srgbClr val="F794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smtClean="0">
                <a:solidFill>
                  <a:prstClr val="white"/>
                </a:solidFill>
              </a:rPr>
              <a:t>SQL&gt; connect </a:t>
            </a:r>
            <a:r>
              <a:rPr lang="en-US" b="1" dirty="0" err="1" smtClean="0">
                <a:solidFill>
                  <a:prstClr val="white"/>
                </a:solidFill>
              </a:rPr>
              <a:t>dbv_owner</a:t>
            </a:r>
            <a:endParaRPr lang="en-US" b="1" dirty="0" smtClean="0">
              <a:solidFill>
                <a:prstClr val="white"/>
              </a:solidFill>
            </a:endParaRPr>
          </a:p>
          <a:p>
            <a:r>
              <a:rPr lang="en-US" b="1" dirty="0" smtClean="0">
                <a:solidFill>
                  <a:prstClr val="white"/>
                </a:solidFill>
              </a:rPr>
              <a:t>SQL&gt; BEGIN</a:t>
            </a:r>
          </a:p>
          <a:p>
            <a:r>
              <a:rPr lang="en-US" b="1" dirty="0" smtClean="0">
                <a:solidFill>
                  <a:prstClr val="white"/>
                </a:solidFill>
              </a:rPr>
              <a:t> DBMS_MACADM.CREATE_REALM(</a:t>
            </a:r>
          </a:p>
          <a:p>
            <a:r>
              <a:rPr lang="en-US" b="1" dirty="0" smtClean="0">
                <a:solidFill>
                  <a:prstClr val="white"/>
                </a:solidFill>
              </a:rPr>
              <a:t>  </a:t>
            </a:r>
            <a:r>
              <a:rPr lang="en-US" b="1" dirty="0" err="1" smtClean="0">
                <a:solidFill>
                  <a:prstClr val="white"/>
                </a:solidFill>
              </a:rPr>
              <a:t>realm_name</a:t>
            </a:r>
            <a:r>
              <a:rPr lang="en-US" b="1" dirty="0" smtClean="0">
                <a:solidFill>
                  <a:prstClr val="white"/>
                </a:solidFill>
              </a:rPr>
              <a:t>    =&gt; 'HR Realm', </a:t>
            </a:r>
          </a:p>
          <a:p>
            <a:r>
              <a:rPr lang="en-US" b="1" dirty="0" smtClean="0">
                <a:solidFill>
                  <a:prstClr val="white"/>
                </a:solidFill>
              </a:rPr>
              <a:t>  description   =&gt; 'Protects HR schema', </a:t>
            </a:r>
          </a:p>
          <a:p>
            <a:r>
              <a:rPr lang="en-US" b="1" dirty="0" smtClean="0">
                <a:solidFill>
                  <a:prstClr val="white"/>
                </a:solidFill>
              </a:rPr>
              <a:t>  enabled       =&gt; DBMS_MACUTL.G_YES, </a:t>
            </a:r>
          </a:p>
          <a:p>
            <a:r>
              <a:rPr lang="en-US" b="1" dirty="0" smtClean="0">
                <a:solidFill>
                  <a:prstClr val="white"/>
                </a:solidFill>
              </a:rPr>
              <a:t>  </a:t>
            </a:r>
            <a:r>
              <a:rPr lang="en-US" b="1" dirty="0" err="1" smtClean="0">
                <a:solidFill>
                  <a:prstClr val="white"/>
                </a:solidFill>
              </a:rPr>
              <a:t>audit_options</a:t>
            </a:r>
            <a:r>
              <a:rPr lang="en-US" b="1" dirty="0" smtClean="0">
                <a:solidFill>
                  <a:prstClr val="white"/>
                </a:solidFill>
              </a:rPr>
              <a:t> =&gt; DBMS_MACUTL.G_REALM_AUDIT_OFF,</a:t>
            </a:r>
          </a:p>
          <a:p>
            <a:r>
              <a:rPr lang="en-US" b="1" dirty="0" smtClean="0">
                <a:solidFill>
                  <a:prstClr val="white"/>
                </a:solidFill>
              </a:rPr>
              <a:t>  </a:t>
            </a:r>
            <a:r>
              <a:rPr lang="en-US" b="1" dirty="0" err="1" smtClean="0">
                <a:solidFill>
                  <a:prstClr val="white"/>
                </a:solidFill>
              </a:rPr>
              <a:t>realm_type</a:t>
            </a:r>
            <a:r>
              <a:rPr lang="en-US" b="1" dirty="0" smtClean="0">
                <a:solidFill>
                  <a:prstClr val="white"/>
                </a:solidFill>
              </a:rPr>
              <a:t>    =&gt; 0);</a:t>
            </a:r>
          </a:p>
          <a:p>
            <a:r>
              <a:rPr lang="en-US" b="1" dirty="0" smtClean="0">
                <a:solidFill>
                  <a:prstClr val="white"/>
                </a:solidFill>
              </a:rPr>
              <a:t>END; </a:t>
            </a:r>
          </a:p>
          <a:p>
            <a:r>
              <a:rPr lang="en-US" b="1" dirty="0" smtClean="0">
                <a:solidFill>
                  <a:prstClr val="white"/>
                </a:solidFill>
              </a:rPr>
              <a:t>/</a:t>
            </a:r>
          </a:p>
          <a:p>
            <a:endParaRPr lang="en-US" b="1" dirty="0" smtClean="0">
              <a:solidFill>
                <a:prstClr val="white"/>
              </a:solidFill>
            </a:endParaRPr>
          </a:p>
          <a:p>
            <a:endParaRPr lang="en-US" b="1" dirty="0" smtClean="0">
              <a:solidFill>
                <a:prstClr val="white"/>
              </a:solidFill>
            </a:endParaRPr>
          </a:p>
          <a:p>
            <a:r>
              <a:rPr lang="en-US" b="1" dirty="0" smtClean="0">
                <a:solidFill>
                  <a:prstClr val="white"/>
                </a:solidFill>
              </a:rPr>
              <a:t>PL/SQL procedure successfully completed.</a:t>
            </a:r>
          </a:p>
        </p:txBody>
      </p:sp>
    </p:spTree>
    <p:extLst>
      <p:ext uri="{BB962C8B-B14F-4D97-AF65-F5344CB8AC3E}">
        <p14:creationId xmlns:p14="http://schemas.microsoft.com/office/powerpoint/2010/main" val="2498866547"/>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lstStyle/>
          <a:p>
            <a:endParaRPr lang="es-VE"/>
          </a:p>
        </p:txBody>
      </p:sp>
      <p:sp>
        <p:nvSpPr>
          <p:cNvPr id="4" name="Marcador de número de diapositiva 3"/>
          <p:cNvSpPr>
            <a:spLocks noGrp="1"/>
          </p:cNvSpPr>
          <p:nvPr>
            <p:ph type="sldNum" sz="quarter" idx="12"/>
          </p:nvPr>
        </p:nvSpPr>
        <p:spPr/>
        <p:txBody>
          <a:bodyPr/>
          <a:lstStyle/>
          <a:p>
            <a:fld id="{5C6DB8CB-8B72-460F-B4E4-6A15EEC341A1}" type="slidenum">
              <a:rPr lang="es-VE" smtClean="0">
                <a:solidFill>
                  <a:prstClr val="white"/>
                </a:solidFill>
              </a:rPr>
              <a:pPr/>
              <a:t>271</a:t>
            </a:fld>
            <a:endParaRPr lang="es-VE" dirty="0">
              <a:solidFill>
                <a:prstClr val="white"/>
              </a:solidFill>
            </a:endParaRPr>
          </a:p>
        </p:txBody>
      </p:sp>
      <p:sp>
        <p:nvSpPr>
          <p:cNvPr id="5" name="Título 2"/>
          <p:cNvSpPr txBox="1">
            <a:spLocks/>
          </p:cNvSpPr>
          <p:nvPr/>
        </p:nvSpPr>
        <p:spPr>
          <a:xfrm>
            <a:off x="1449191" y="552656"/>
            <a:ext cx="10848977" cy="655430"/>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3600" b="1" i="1" kern="1200">
                <a:solidFill>
                  <a:schemeClr val="bg1"/>
                </a:solidFill>
                <a:latin typeface="+mj-lt"/>
                <a:ea typeface="+mj-ea"/>
                <a:cs typeface="+mj-cs"/>
              </a:defRPr>
            </a:lvl1pPr>
          </a:lstStyle>
          <a:p>
            <a:pPr>
              <a:lnSpc>
                <a:spcPct val="60000"/>
              </a:lnSpc>
            </a:pPr>
            <a:r>
              <a:rPr lang="es-VE" sz="2800" dirty="0" err="1" smtClean="0">
                <a:solidFill>
                  <a:prstClr val="white"/>
                </a:solidFill>
              </a:rPr>
              <a:t>Exporting</a:t>
            </a:r>
            <a:r>
              <a:rPr lang="es-VE" sz="2800" dirty="0" smtClean="0">
                <a:solidFill>
                  <a:prstClr val="white"/>
                </a:solidFill>
              </a:rPr>
              <a:t> data </a:t>
            </a:r>
            <a:r>
              <a:rPr lang="es-VE" sz="2800" dirty="0" err="1" smtClean="0">
                <a:solidFill>
                  <a:prstClr val="white"/>
                </a:solidFill>
              </a:rPr>
              <a:t>using</a:t>
            </a:r>
            <a:r>
              <a:rPr lang="es-VE" sz="2800" dirty="0" smtClean="0">
                <a:solidFill>
                  <a:prstClr val="white"/>
                </a:solidFill>
              </a:rPr>
              <a:t> Oracle Data </a:t>
            </a:r>
            <a:r>
              <a:rPr lang="es-VE" sz="2800" dirty="0" err="1" smtClean="0">
                <a:solidFill>
                  <a:prstClr val="white"/>
                </a:solidFill>
              </a:rPr>
              <a:t>Pump</a:t>
            </a:r>
            <a:r>
              <a:rPr lang="es-VE" sz="2800" dirty="0" smtClean="0">
                <a:solidFill>
                  <a:prstClr val="white"/>
                </a:solidFill>
              </a:rPr>
              <a:t> in Oracle </a:t>
            </a:r>
            <a:r>
              <a:rPr lang="es-VE" sz="2800" dirty="0" err="1" smtClean="0">
                <a:solidFill>
                  <a:prstClr val="white"/>
                </a:solidFill>
              </a:rPr>
              <a:t>Database</a:t>
            </a:r>
            <a:r>
              <a:rPr lang="es-VE" sz="2800" dirty="0" smtClean="0">
                <a:solidFill>
                  <a:prstClr val="white"/>
                </a:solidFill>
              </a:rPr>
              <a:t> </a:t>
            </a:r>
            <a:r>
              <a:rPr lang="es-VE" sz="2800" dirty="0" err="1" smtClean="0">
                <a:solidFill>
                  <a:prstClr val="white"/>
                </a:solidFill>
              </a:rPr>
              <a:t>Vault</a:t>
            </a:r>
            <a:r>
              <a:rPr lang="es-VE" sz="2800" dirty="0" smtClean="0">
                <a:solidFill>
                  <a:prstClr val="white"/>
                </a:solidFill>
              </a:rPr>
              <a:t> </a:t>
            </a:r>
            <a:r>
              <a:rPr lang="es-VE" sz="2800" dirty="0" err="1" smtClean="0">
                <a:solidFill>
                  <a:prstClr val="white"/>
                </a:solidFill>
              </a:rPr>
              <a:t>environment</a:t>
            </a:r>
            <a:r>
              <a:rPr lang="es-VE" sz="2800" dirty="0" smtClean="0">
                <a:solidFill>
                  <a:prstClr val="white"/>
                </a:solidFill>
              </a:rPr>
              <a:t/>
            </a:r>
            <a:br>
              <a:rPr lang="es-VE" sz="2800" dirty="0" smtClean="0">
                <a:solidFill>
                  <a:prstClr val="white"/>
                </a:solidFill>
              </a:rPr>
            </a:br>
            <a:endParaRPr lang="es-VE" sz="2800" dirty="0">
              <a:solidFill>
                <a:prstClr val="white"/>
              </a:solidFill>
            </a:endParaRPr>
          </a:p>
        </p:txBody>
      </p:sp>
      <p:sp>
        <p:nvSpPr>
          <p:cNvPr id="6" name="Rectángulo 5"/>
          <p:cNvSpPr/>
          <p:nvPr/>
        </p:nvSpPr>
        <p:spPr>
          <a:xfrm>
            <a:off x="1019175" y="2158523"/>
            <a:ext cx="10153650" cy="3044192"/>
          </a:xfrm>
          <a:prstGeom prst="rect">
            <a:avLst/>
          </a:prstGeom>
          <a:solidFill>
            <a:srgbClr val="F794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smtClean="0">
                <a:solidFill>
                  <a:prstClr val="white"/>
                </a:solidFill>
              </a:rPr>
              <a:t>SQL&gt; BEGIN</a:t>
            </a:r>
          </a:p>
          <a:p>
            <a:r>
              <a:rPr lang="en-US" b="1" dirty="0" smtClean="0">
                <a:solidFill>
                  <a:prstClr val="white"/>
                </a:solidFill>
              </a:rPr>
              <a:t> DBMS_MACADM.ADD_OBJECT_TO_REALM(</a:t>
            </a:r>
          </a:p>
          <a:p>
            <a:r>
              <a:rPr lang="en-US" b="1" dirty="0" smtClean="0">
                <a:solidFill>
                  <a:prstClr val="white"/>
                </a:solidFill>
              </a:rPr>
              <a:t>  </a:t>
            </a:r>
            <a:r>
              <a:rPr lang="en-US" b="1" dirty="0" err="1" smtClean="0">
                <a:solidFill>
                  <a:prstClr val="white"/>
                </a:solidFill>
              </a:rPr>
              <a:t>realm_name</a:t>
            </a:r>
            <a:r>
              <a:rPr lang="en-US" b="1" dirty="0" smtClean="0">
                <a:solidFill>
                  <a:prstClr val="white"/>
                </a:solidFill>
              </a:rPr>
              <a:t>   =&gt; 'HR Realm', </a:t>
            </a:r>
          </a:p>
          <a:p>
            <a:r>
              <a:rPr lang="en-US" b="1" dirty="0" smtClean="0">
                <a:solidFill>
                  <a:prstClr val="white"/>
                </a:solidFill>
              </a:rPr>
              <a:t>  </a:t>
            </a:r>
            <a:r>
              <a:rPr lang="en-US" b="1" dirty="0" err="1" smtClean="0">
                <a:solidFill>
                  <a:prstClr val="white"/>
                </a:solidFill>
              </a:rPr>
              <a:t>object_owner</a:t>
            </a:r>
            <a:r>
              <a:rPr lang="en-US" b="1" dirty="0" smtClean="0">
                <a:solidFill>
                  <a:prstClr val="white"/>
                </a:solidFill>
              </a:rPr>
              <a:t> =&gt; 'HR', </a:t>
            </a:r>
          </a:p>
          <a:p>
            <a:r>
              <a:rPr lang="en-US" b="1" dirty="0" smtClean="0">
                <a:solidFill>
                  <a:prstClr val="white"/>
                </a:solidFill>
              </a:rPr>
              <a:t>  </a:t>
            </a:r>
            <a:r>
              <a:rPr lang="en-US" b="1" dirty="0" err="1" smtClean="0">
                <a:solidFill>
                  <a:prstClr val="white"/>
                </a:solidFill>
              </a:rPr>
              <a:t>object_name</a:t>
            </a:r>
            <a:r>
              <a:rPr lang="en-US" b="1" dirty="0" smtClean="0">
                <a:solidFill>
                  <a:prstClr val="white"/>
                </a:solidFill>
              </a:rPr>
              <a:t>  =&gt; '%', </a:t>
            </a:r>
          </a:p>
          <a:p>
            <a:r>
              <a:rPr lang="en-US" b="1" dirty="0" smtClean="0">
                <a:solidFill>
                  <a:prstClr val="white"/>
                </a:solidFill>
              </a:rPr>
              <a:t>  </a:t>
            </a:r>
            <a:r>
              <a:rPr lang="en-US" b="1" dirty="0" err="1" smtClean="0">
                <a:solidFill>
                  <a:prstClr val="white"/>
                </a:solidFill>
              </a:rPr>
              <a:t>object_type</a:t>
            </a:r>
            <a:r>
              <a:rPr lang="en-US" b="1" dirty="0" smtClean="0">
                <a:solidFill>
                  <a:prstClr val="white"/>
                </a:solidFill>
              </a:rPr>
              <a:t>  =&gt; '%'); </a:t>
            </a:r>
          </a:p>
          <a:p>
            <a:r>
              <a:rPr lang="en-US" b="1" dirty="0" smtClean="0">
                <a:solidFill>
                  <a:prstClr val="white"/>
                </a:solidFill>
              </a:rPr>
              <a:t>END;</a:t>
            </a:r>
          </a:p>
          <a:p>
            <a:r>
              <a:rPr lang="en-US" b="1" dirty="0" smtClean="0">
                <a:solidFill>
                  <a:prstClr val="white"/>
                </a:solidFill>
              </a:rPr>
              <a:t>/</a:t>
            </a:r>
          </a:p>
          <a:p>
            <a:endParaRPr lang="en-US" b="1" dirty="0" smtClean="0">
              <a:solidFill>
                <a:prstClr val="white"/>
              </a:solidFill>
            </a:endParaRPr>
          </a:p>
          <a:p>
            <a:endParaRPr lang="en-US" b="1" dirty="0" smtClean="0">
              <a:solidFill>
                <a:prstClr val="white"/>
              </a:solidFill>
            </a:endParaRPr>
          </a:p>
          <a:p>
            <a:r>
              <a:rPr lang="en-US" b="1" dirty="0" smtClean="0">
                <a:solidFill>
                  <a:prstClr val="white"/>
                </a:solidFill>
              </a:rPr>
              <a:t>PL/SQL procedure successfully completed.</a:t>
            </a:r>
          </a:p>
        </p:txBody>
      </p:sp>
    </p:spTree>
    <p:extLst>
      <p:ext uri="{BB962C8B-B14F-4D97-AF65-F5344CB8AC3E}">
        <p14:creationId xmlns:p14="http://schemas.microsoft.com/office/powerpoint/2010/main" val="4149587461"/>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lstStyle/>
          <a:p>
            <a:r>
              <a:rPr lang="en-US" dirty="0"/>
              <a:t>A directory for export operations (for example, </a:t>
            </a:r>
            <a:r>
              <a:rPr lang="en-US" dirty="0" err="1">
                <a:solidFill>
                  <a:srgbClr val="FC971D"/>
                </a:solidFill>
              </a:rPr>
              <a:t>dp_dir</a:t>
            </a:r>
            <a:r>
              <a:rPr lang="en-US" dirty="0"/>
              <a:t>) is created and a user (for example, </a:t>
            </a:r>
            <a:r>
              <a:rPr lang="en-US" dirty="0" err="1">
                <a:solidFill>
                  <a:srgbClr val="FC971D"/>
                </a:solidFill>
              </a:rPr>
              <a:t>piter</a:t>
            </a:r>
            <a:r>
              <a:rPr lang="en-US" dirty="0"/>
              <a:t>) who is going to perform Data Pump export has read and write privileges on the directory. </a:t>
            </a:r>
            <a:endParaRPr lang="en-US" dirty="0" smtClean="0"/>
          </a:p>
          <a:p>
            <a:endParaRPr lang="en-US" dirty="0"/>
          </a:p>
          <a:p>
            <a:r>
              <a:rPr lang="en-US" dirty="0" smtClean="0"/>
              <a:t>Also</a:t>
            </a:r>
            <a:r>
              <a:rPr lang="en-US" dirty="0"/>
              <a:t>, the </a:t>
            </a:r>
            <a:r>
              <a:rPr lang="en-US" dirty="0">
                <a:solidFill>
                  <a:srgbClr val="FC971D"/>
                </a:solidFill>
              </a:rPr>
              <a:t>DATAPUMP_EXP_FULL_DATABASE</a:t>
            </a:r>
            <a:r>
              <a:rPr lang="en-US" dirty="0"/>
              <a:t> role and the </a:t>
            </a:r>
            <a:r>
              <a:rPr lang="en-US" dirty="0">
                <a:solidFill>
                  <a:srgbClr val="FC971D"/>
                </a:solidFill>
              </a:rPr>
              <a:t>CREATE TABLE </a:t>
            </a:r>
            <a:r>
              <a:rPr lang="en-US" dirty="0"/>
              <a:t>and </a:t>
            </a:r>
            <a:r>
              <a:rPr lang="en-US" dirty="0">
                <a:solidFill>
                  <a:srgbClr val="FC971D"/>
                </a:solidFill>
              </a:rPr>
              <a:t>UNLIMITED TABLESPACE </a:t>
            </a:r>
            <a:r>
              <a:rPr lang="en-US" dirty="0"/>
              <a:t>privileges have been granted to the user:</a:t>
            </a:r>
          </a:p>
          <a:p>
            <a:endParaRPr lang="en-US" dirty="0"/>
          </a:p>
          <a:p>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solidFill>
                  <a:prstClr val="white"/>
                </a:solidFill>
              </a:rPr>
              <a:pPr/>
              <a:t>272</a:t>
            </a:fld>
            <a:endParaRPr lang="es-VE" dirty="0">
              <a:solidFill>
                <a:prstClr val="white"/>
              </a:solidFill>
            </a:endParaRPr>
          </a:p>
        </p:txBody>
      </p:sp>
      <p:sp>
        <p:nvSpPr>
          <p:cNvPr id="5" name="Título 2"/>
          <p:cNvSpPr txBox="1">
            <a:spLocks/>
          </p:cNvSpPr>
          <p:nvPr/>
        </p:nvSpPr>
        <p:spPr>
          <a:xfrm>
            <a:off x="1449191" y="552656"/>
            <a:ext cx="10848977" cy="655430"/>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3600" b="1" i="1" kern="1200">
                <a:solidFill>
                  <a:schemeClr val="bg1"/>
                </a:solidFill>
                <a:latin typeface="+mj-lt"/>
                <a:ea typeface="+mj-ea"/>
                <a:cs typeface="+mj-cs"/>
              </a:defRPr>
            </a:lvl1pPr>
          </a:lstStyle>
          <a:p>
            <a:pPr>
              <a:lnSpc>
                <a:spcPct val="60000"/>
              </a:lnSpc>
            </a:pPr>
            <a:r>
              <a:rPr lang="es-VE" sz="2800" dirty="0" err="1" smtClean="0">
                <a:solidFill>
                  <a:prstClr val="white"/>
                </a:solidFill>
              </a:rPr>
              <a:t>Exporting</a:t>
            </a:r>
            <a:r>
              <a:rPr lang="es-VE" sz="2800" dirty="0" smtClean="0">
                <a:solidFill>
                  <a:prstClr val="white"/>
                </a:solidFill>
              </a:rPr>
              <a:t> data </a:t>
            </a:r>
            <a:r>
              <a:rPr lang="es-VE" sz="2800" dirty="0" err="1" smtClean="0">
                <a:solidFill>
                  <a:prstClr val="white"/>
                </a:solidFill>
              </a:rPr>
              <a:t>using</a:t>
            </a:r>
            <a:r>
              <a:rPr lang="es-VE" sz="2800" dirty="0" smtClean="0">
                <a:solidFill>
                  <a:prstClr val="white"/>
                </a:solidFill>
              </a:rPr>
              <a:t> Oracle Data </a:t>
            </a:r>
            <a:r>
              <a:rPr lang="es-VE" sz="2800" dirty="0" err="1" smtClean="0">
                <a:solidFill>
                  <a:prstClr val="white"/>
                </a:solidFill>
              </a:rPr>
              <a:t>Pump</a:t>
            </a:r>
            <a:r>
              <a:rPr lang="es-VE" sz="2800" dirty="0" smtClean="0">
                <a:solidFill>
                  <a:prstClr val="white"/>
                </a:solidFill>
              </a:rPr>
              <a:t> in Oracle </a:t>
            </a:r>
            <a:r>
              <a:rPr lang="es-VE" sz="2800" dirty="0" err="1" smtClean="0">
                <a:solidFill>
                  <a:prstClr val="white"/>
                </a:solidFill>
              </a:rPr>
              <a:t>Database</a:t>
            </a:r>
            <a:r>
              <a:rPr lang="es-VE" sz="2800" dirty="0" smtClean="0">
                <a:solidFill>
                  <a:prstClr val="white"/>
                </a:solidFill>
              </a:rPr>
              <a:t> </a:t>
            </a:r>
            <a:r>
              <a:rPr lang="es-VE" sz="2800" dirty="0" err="1" smtClean="0">
                <a:solidFill>
                  <a:prstClr val="white"/>
                </a:solidFill>
              </a:rPr>
              <a:t>Vault</a:t>
            </a:r>
            <a:r>
              <a:rPr lang="es-VE" sz="2800" dirty="0" smtClean="0">
                <a:solidFill>
                  <a:prstClr val="white"/>
                </a:solidFill>
              </a:rPr>
              <a:t> </a:t>
            </a:r>
            <a:r>
              <a:rPr lang="es-VE" sz="2800" dirty="0" err="1" smtClean="0">
                <a:solidFill>
                  <a:prstClr val="white"/>
                </a:solidFill>
              </a:rPr>
              <a:t>environment</a:t>
            </a:r>
            <a:r>
              <a:rPr lang="es-VE" sz="2800" dirty="0" smtClean="0">
                <a:solidFill>
                  <a:prstClr val="white"/>
                </a:solidFill>
              </a:rPr>
              <a:t/>
            </a:r>
            <a:br>
              <a:rPr lang="es-VE" sz="2800" dirty="0" smtClean="0">
                <a:solidFill>
                  <a:prstClr val="white"/>
                </a:solidFill>
              </a:rPr>
            </a:br>
            <a:endParaRPr lang="es-VE" sz="2800" dirty="0">
              <a:solidFill>
                <a:prstClr val="white"/>
              </a:solidFill>
            </a:endParaRPr>
          </a:p>
        </p:txBody>
      </p:sp>
    </p:spTree>
    <p:extLst>
      <p:ext uri="{BB962C8B-B14F-4D97-AF65-F5344CB8AC3E}">
        <p14:creationId xmlns:p14="http://schemas.microsoft.com/office/powerpoint/2010/main" val="3030462364"/>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lstStyle/>
          <a:p>
            <a:endParaRPr lang="es-VE"/>
          </a:p>
        </p:txBody>
      </p:sp>
      <p:sp>
        <p:nvSpPr>
          <p:cNvPr id="4" name="Marcador de número de diapositiva 3"/>
          <p:cNvSpPr>
            <a:spLocks noGrp="1"/>
          </p:cNvSpPr>
          <p:nvPr>
            <p:ph type="sldNum" sz="quarter" idx="12"/>
          </p:nvPr>
        </p:nvSpPr>
        <p:spPr/>
        <p:txBody>
          <a:bodyPr/>
          <a:lstStyle/>
          <a:p>
            <a:fld id="{5C6DB8CB-8B72-460F-B4E4-6A15EEC341A1}" type="slidenum">
              <a:rPr lang="es-VE" smtClean="0">
                <a:solidFill>
                  <a:prstClr val="white"/>
                </a:solidFill>
              </a:rPr>
              <a:pPr/>
              <a:t>273</a:t>
            </a:fld>
            <a:endParaRPr lang="es-VE" dirty="0">
              <a:solidFill>
                <a:prstClr val="white"/>
              </a:solidFill>
            </a:endParaRPr>
          </a:p>
        </p:txBody>
      </p:sp>
      <p:sp>
        <p:nvSpPr>
          <p:cNvPr id="5" name="Título 2"/>
          <p:cNvSpPr txBox="1">
            <a:spLocks/>
          </p:cNvSpPr>
          <p:nvPr/>
        </p:nvSpPr>
        <p:spPr>
          <a:xfrm>
            <a:off x="1449191" y="552656"/>
            <a:ext cx="10848977" cy="655430"/>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3600" b="1" i="1" kern="1200">
                <a:solidFill>
                  <a:schemeClr val="bg1"/>
                </a:solidFill>
                <a:latin typeface="+mj-lt"/>
                <a:ea typeface="+mj-ea"/>
                <a:cs typeface="+mj-cs"/>
              </a:defRPr>
            </a:lvl1pPr>
          </a:lstStyle>
          <a:p>
            <a:pPr>
              <a:lnSpc>
                <a:spcPct val="60000"/>
              </a:lnSpc>
            </a:pPr>
            <a:r>
              <a:rPr lang="es-VE" sz="2800" dirty="0" err="1" smtClean="0">
                <a:solidFill>
                  <a:prstClr val="white"/>
                </a:solidFill>
              </a:rPr>
              <a:t>Exporting</a:t>
            </a:r>
            <a:r>
              <a:rPr lang="es-VE" sz="2800" dirty="0" smtClean="0">
                <a:solidFill>
                  <a:prstClr val="white"/>
                </a:solidFill>
              </a:rPr>
              <a:t> data </a:t>
            </a:r>
            <a:r>
              <a:rPr lang="es-VE" sz="2800" dirty="0" err="1" smtClean="0">
                <a:solidFill>
                  <a:prstClr val="white"/>
                </a:solidFill>
              </a:rPr>
              <a:t>using</a:t>
            </a:r>
            <a:r>
              <a:rPr lang="es-VE" sz="2800" dirty="0" smtClean="0">
                <a:solidFill>
                  <a:prstClr val="white"/>
                </a:solidFill>
              </a:rPr>
              <a:t> Oracle Data </a:t>
            </a:r>
            <a:r>
              <a:rPr lang="es-VE" sz="2800" dirty="0" err="1" smtClean="0">
                <a:solidFill>
                  <a:prstClr val="white"/>
                </a:solidFill>
              </a:rPr>
              <a:t>Pump</a:t>
            </a:r>
            <a:r>
              <a:rPr lang="es-VE" sz="2800" dirty="0" smtClean="0">
                <a:solidFill>
                  <a:prstClr val="white"/>
                </a:solidFill>
              </a:rPr>
              <a:t> in Oracle </a:t>
            </a:r>
            <a:r>
              <a:rPr lang="es-VE" sz="2800" dirty="0" err="1" smtClean="0">
                <a:solidFill>
                  <a:prstClr val="white"/>
                </a:solidFill>
              </a:rPr>
              <a:t>Database</a:t>
            </a:r>
            <a:r>
              <a:rPr lang="es-VE" sz="2800" dirty="0" smtClean="0">
                <a:solidFill>
                  <a:prstClr val="white"/>
                </a:solidFill>
              </a:rPr>
              <a:t> </a:t>
            </a:r>
            <a:r>
              <a:rPr lang="es-VE" sz="2800" dirty="0" err="1" smtClean="0">
                <a:solidFill>
                  <a:prstClr val="white"/>
                </a:solidFill>
              </a:rPr>
              <a:t>Vault</a:t>
            </a:r>
            <a:r>
              <a:rPr lang="es-VE" sz="2800" dirty="0" smtClean="0">
                <a:solidFill>
                  <a:prstClr val="white"/>
                </a:solidFill>
              </a:rPr>
              <a:t> </a:t>
            </a:r>
            <a:r>
              <a:rPr lang="es-VE" sz="2800" dirty="0" err="1" smtClean="0">
                <a:solidFill>
                  <a:prstClr val="white"/>
                </a:solidFill>
              </a:rPr>
              <a:t>environment</a:t>
            </a:r>
            <a:r>
              <a:rPr lang="es-VE" sz="2800" dirty="0" smtClean="0">
                <a:solidFill>
                  <a:prstClr val="white"/>
                </a:solidFill>
              </a:rPr>
              <a:t/>
            </a:r>
            <a:br>
              <a:rPr lang="es-VE" sz="2800" dirty="0" smtClean="0">
                <a:solidFill>
                  <a:prstClr val="white"/>
                </a:solidFill>
              </a:rPr>
            </a:br>
            <a:endParaRPr lang="es-VE" sz="2800" dirty="0">
              <a:solidFill>
                <a:prstClr val="white"/>
              </a:solidFill>
            </a:endParaRPr>
          </a:p>
        </p:txBody>
      </p:sp>
      <p:sp>
        <p:nvSpPr>
          <p:cNvPr id="6" name="Rectángulo 5"/>
          <p:cNvSpPr/>
          <p:nvPr/>
        </p:nvSpPr>
        <p:spPr>
          <a:xfrm>
            <a:off x="1019175" y="2295413"/>
            <a:ext cx="10153650" cy="2770411"/>
          </a:xfrm>
          <a:prstGeom prst="rect">
            <a:avLst/>
          </a:prstGeom>
          <a:solidFill>
            <a:srgbClr val="F794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smtClean="0">
                <a:solidFill>
                  <a:prstClr val="white"/>
                </a:solidFill>
              </a:rPr>
              <a:t>SQL&gt; connect system</a:t>
            </a:r>
          </a:p>
          <a:p>
            <a:r>
              <a:rPr lang="en-US" b="1" dirty="0" smtClean="0">
                <a:solidFill>
                  <a:prstClr val="white"/>
                </a:solidFill>
              </a:rPr>
              <a:t>SQL&gt; CREATE DIRECTORY </a:t>
            </a:r>
            <a:r>
              <a:rPr lang="en-US" b="1" dirty="0" err="1" smtClean="0">
                <a:solidFill>
                  <a:prstClr val="white"/>
                </a:solidFill>
              </a:rPr>
              <a:t>dp_dir</a:t>
            </a:r>
            <a:r>
              <a:rPr lang="en-US" b="1" dirty="0" smtClean="0">
                <a:solidFill>
                  <a:prstClr val="white"/>
                </a:solidFill>
              </a:rPr>
              <a:t> AS '/u01/app/oracle/</a:t>
            </a:r>
            <a:r>
              <a:rPr lang="en-US" b="1" dirty="0" err="1" smtClean="0">
                <a:solidFill>
                  <a:prstClr val="white"/>
                </a:solidFill>
              </a:rPr>
              <a:t>oradata</a:t>
            </a:r>
            <a:r>
              <a:rPr lang="en-US" b="1" dirty="0" smtClean="0">
                <a:solidFill>
                  <a:prstClr val="white"/>
                </a:solidFill>
              </a:rPr>
              <a:t>/</a:t>
            </a:r>
            <a:r>
              <a:rPr lang="en-US" b="1" dirty="0" err="1" smtClean="0">
                <a:solidFill>
                  <a:prstClr val="white"/>
                </a:solidFill>
              </a:rPr>
              <a:t>dp_exp</a:t>
            </a:r>
            <a:r>
              <a:rPr lang="en-US" b="1" dirty="0" smtClean="0">
                <a:solidFill>
                  <a:prstClr val="white"/>
                </a:solidFill>
              </a:rPr>
              <a:t>';</a:t>
            </a:r>
          </a:p>
          <a:p>
            <a:r>
              <a:rPr lang="en-US" b="1" dirty="0" smtClean="0">
                <a:solidFill>
                  <a:prstClr val="white"/>
                </a:solidFill>
              </a:rPr>
              <a:t>SQL&gt; connect </a:t>
            </a:r>
            <a:r>
              <a:rPr lang="en-US" b="1" dirty="0" err="1" smtClean="0">
                <a:solidFill>
                  <a:prstClr val="white"/>
                </a:solidFill>
              </a:rPr>
              <a:t>dbv_acctmgr</a:t>
            </a:r>
            <a:endParaRPr lang="en-US" b="1" dirty="0" smtClean="0">
              <a:solidFill>
                <a:prstClr val="white"/>
              </a:solidFill>
            </a:endParaRPr>
          </a:p>
          <a:p>
            <a:r>
              <a:rPr lang="en-US" b="1" dirty="0" smtClean="0">
                <a:solidFill>
                  <a:prstClr val="white"/>
                </a:solidFill>
              </a:rPr>
              <a:t>SQL&gt; create user </a:t>
            </a:r>
            <a:r>
              <a:rPr lang="en-US" b="1" dirty="0" err="1" smtClean="0">
                <a:solidFill>
                  <a:prstClr val="white"/>
                </a:solidFill>
              </a:rPr>
              <a:t>piter</a:t>
            </a:r>
            <a:r>
              <a:rPr lang="en-US" b="1" dirty="0" smtClean="0">
                <a:solidFill>
                  <a:prstClr val="white"/>
                </a:solidFill>
              </a:rPr>
              <a:t> identified by T2abc_4z1;</a:t>
            </a:r>
          </a:p>
          <a:p>
            <a:r>
              <a:rPr lang="en-US" b="1" dirty="0" smtClean="0">
                <a:solidFill>
                  <a:prstClr val="white"/>
                </a:solidFill>
              </a:rPr>
              <a:t>SQL&gt; grant create session to </a:t>
            </a:r>
            <a:r>
              <a:rPr lang="en-US" b="1" dirty="0" err="1" smtClean="0">
                <a:solidFill>
                  <a:prstClr val="white"/>
                </a:solidFill>
              </a:rPr>
              <a:t>piter</a:t>
            </a:r>
            <a:r>
              <a:rPr lang="en-US" b="1" dirty="0" smtClean="0">
                <a:solidFill>
                  <a:prstClr val="white"/>
                </a:solidFill>
              </a:rPr>
              <a:t>;</a:t>
            </a:r>
          </a:p>
          <a:p>
            <a:r>
              <a:rPr lang="en-US" b="1" dirty="0" smtClean="0">
                <a:solidFill>
                  <a:prstClr val="white"/>
                </a:solidFill>
              </a:rPr>
              <a:t>SQL&gt; connect / as </a:t>
            </a:r>
            <a:r>
              <a:rPr lang="en-US" b="1" dirty="0" err="1" smtClean="0">
                <a:solidFill>
                  <a:prstClr val="white"/>
                </a:solidFill>
              </a:rPr>
              <a:t>sysdba</a:t>
            </a:r>
            <a:endParaRPr lang="en-US" b="1" dirty="0" smtClean="0">
              <a:solidFill>
                <a:prstClr val="white"/>
              </a:solidFill>
            </a:endParaRPr>
          </a:p>
          <a:p>
            <a:r>
              <a:rPr lang="en-US" b="1" dirty="0" smtClean="0">
                <a:solidFill>
                  <a:prstClr val="white"/>
                </a:solidFill>
              </a:rPr>
              <a:t>SQL&gt; grant create table, unlimited </a:t>
            </a:r>
            <a:r>
              <a:rPr lang="en-US" b="1" dirty="0" err="1" smtClean="0">
                <a:solidFill>
                  <a:prstClr val="white"/>
                </a:solidFill>
              </a:rPr>
              <a:t>tablespace</a:t>
            </a:r>
            <a:r>
              <a:rPr lang="en-US" b="1" dirty="0" smtClean="0">
                <a:solidFill>
                  <a:prstClr val="white"/>
                </a:solidFill>
              </a:rPr>
              <a:t> to </a:t>
            </a:r>
            <a:r>
              <a:rPr lang="en-US" b="1" dirty="0" err="1" smtClean="0">
                <a:solidFill>
                  <a:prstClr val="white"/>
                </a:solidFill>
              </a:rPr>
              <a:t>piter</a:t>
            </a:r>
            <a:r>
              <a:rPr lang="en-US" b="1" dirty="0" smtClean="0">
                <a:solidFill>
                  <a:prstClr val="white"/>
                </a:solidFill>
              </a:rPr>
              <a:t>;</a:t>
            </a:r>
          </a:p>
          <a:p>
            <a:r>
              <a:rPr lang="en-US" b="1" dirty="0" smtClean="0">
                <a:solidFill>
                  <a:prstClr val="white"/>
                </a:solidFill>
              </a:rPr>
              <a:t>SQL&gt; grant read, write ON DIRECTORY </a:t>
            </a:r>
            <a:r>
              <a:rPr lang="en-US" b="1" dirty="0" err="1" smtClean="0">
                <a:solidFill>
                  <a:prstClr val="white"/>
                </a:solidFill>
              </a:rPr>
              <a:t>dp_dir</a:t>
            </a:r>
            <a:r>
              <a:rPr lang="en-US" b="1" dirty="0" smtClean="0">
                <a:solidFill>
                  <a:prstClr val="white"/>
                </a:solidFill>
              </a:rPr>
              <a:t> to </a:t>
            </a:r>
            <a:r>
              <a:rPr lang="en-US" b="1" dirty="0" err="1" smtClean="0">
                <a:solidFill>
                  <a:prstClr val="white"/>
                </a:solidFill>
              </a:rPr>
              <a:t>piter</a:t>
            </a:r>
            <a:r>
              <a:rPr lang="en-US" b="1" dirty="0" smtClean="0">
                <a:solidFill>
                  <a:prstClr val="white"/>
                </a:solidFill>
              </a:rPr>
              <a:t>;</a:t>
            </a:r>
          </a:p>
          <a:p>
            <a:r>
              <a:rPr lang="en-US" b="1" dirty="0" smtClean="0">
                <a:solidFill>
                  <a:prstClr val="white"/>
                </a:solidFill>
              </a:rPr>
              <a:t>SQL&gt; grant DATAPUMP_EXP_FULL_DATABASE to </a:t>
            </a:r>
            <a:r>
              <a:rPr lang="en-US" b="1" dirty="0" err="1" smtClean="0">
                <a:solidFill>
                  <a:prstClr val="white"/>
                </a:solidFill>
              </a:rPr>
              <a:t>piter</a:t>
            </a:r>
            <a:r>
              <a:rPr lang="en-US" b="1" dirty="0" smtClean="0">
                <a:solidFill>
                  <a:prstClr val="white"/>
                </a:solidFill>
              </a:rPr>
              <a:t>;</a:t>
            </a:r>
          </a:p>
        </p:txBody>
      </p:sp>
    </p:spTree>
    <p:extLst>
      <p:ext uri="{BB962C8B-B14F-4D97-AF65-F5344CB8AC3E}">
        <p14:creationId xmlns:p14="http://schemas.microsoft.com/office/powerpoint/2010/main" val="640316131"/>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a:xfrm>
            <a:off x="331303" y="1504950"/>
            <a:ext cx="11516139" cy="3721203"/>
          </a:xfrm>
        </p:spPr>
        <p:txBody>
          <a:bodyPr>
            <a:normAutofit/>
          </a:bodyPr>
          <a:lstStyle/>
          <a:p>
            <a:r>
              <a:rPr lang="en-US" dirty="0"/>
              <a:t>To be able to export data that is protected by Database Vault mechanisms, user has to be </a:t>
            </a:r>
            <a:r>
              <a:rPr lang="en-US" dirty="0" smtClean="0"/>
              <a:t>authorized. </a:t>
            </a:r>
          </a:p>
          <a:p>
            <a:endParaRPr lang="en-US" dirty="0"/>
          </a:p>
          <a:p>
            <a:r>
              <a:rPr lang="en-US" dirty="0" smtClean="0"/>
              <a:t>You </a:t>
            </a:r>
            <a:r>
              <a:rPr lang="en-US" dirty="0"/>
              <a:t>can authorize a user to perform export and import operations</a:t>
            </a:r>
            <a:r>
              <a:rPr lang="en-US" dirty="0" smtClean="0"/>
              <a:t>:</a:t>
            </a:r>
          </a:p>
          <a:p>
            <a:endParaRPr lang="en-US" dirty="0"/>
          </a:p>
          <a:p>
            <a:pPr marL="971550" lvl="1" indent="-514350">
              <a:buFont typeface="+mj-lt"/>
              <a:buAutoNum type="arabicPeriod"/>
            </a:pPr>
            <a:r>
              <a:rPr lang="en-US" dirty="0"/>
              <a:t>On specific database object in a schema, such as table. </a:t>
            </a:r>
          </a:p>
          <a:p>
            <a:endParaRPr lang="en-US" dirty="0"/>
          </a:p>
          <a:p>
            <a:endParaRPr lang="en-US" dirty="0"/>
          </a:p>
          <a:p>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solidFill>
                  <a:prstClr val="white"/>
                </a:solidFill>
              </a:rPr>
              <a:pPr/>
              <a:t>274</a:t>
            </a:fld>
            <a:endParaRPr lang="es-VE" dirty="0">
              <a:solidFill>
                <a:prstClr val="white"/>
              </a:solidFill>
            </a:endParaRPr>
          </a:p>
        </p:txBody>
      </p:sp>
      <p:sp>
        <p:nvSpPr>
          <p:cNvPr id="5" name="Título 2"/>
          <p:cNvSpPr txBox="1">
            <a:spLocks/>
          </p:cNvSpPr>
          <p:nvPr/>
        </p:nvSpPr>
        <p:spPr>
          <a:xfrm>
            <a:off x="1449191" y="552656"/>
            <a:ext cx="10848977" cy="655430"/>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3600" b="1" i="1" kern="1200">
                <a:solidFill>
                  <a:schemeClr val="bg1"/>
                </a:solidFill>
                <a:latin typeface="+mj-lt"/>
                <a:ea typeface="+mj-ea"/>
                <a:cs typeface="+mj-cs"/>
              </a:defRPr>
            </a:lvl1pPr>
          </a:lstStyle>
          <a:p>
            <a:pPr>
              <a:lnSpc>
                <a:spcPct val="60000"/>
              </a:lnSpc>
            </a:pPr>
            <a:r>
              <a:rPr lang="es-VE" sz="2800" dirty="0" err="1" smtClean="0">
                <a:solidFill>
                  <a:prstClr val="white"/>
                </a:solidFill>
              </a:rPr>
              <a:t>Exporting</a:t>
            </a:r>
            <a:r>
              <a:rPr lang="es-VE" sz="2800" dirty="0" smtClean="0">
                <a:solidFill>
                  <a:prstClr val="white"/>
                </a:solidFill>
              </a:rPr>
              <a:t> data </a:t>
            </a:r>
            <a:r>
              <a:rPr lang="es-VE" sz="2800" dirty="0" err="1" smtClean="0">
                <a:solidFill>
                  <a:prstClr val="white"/>
                </a:solidFill>
              </a:rPr>
              <a:t>using</a:t>
            </a:r>
            <a:r>
              <a:rPr lang="es-VE" sz="2800" dirty="0" smtClean="0">
                <a:solidFill>
                  <a:prstClr val="white"/>
                </a:solidFill>
              </a:rPr>
              <a:t> Oracle Data </a:t>
            </a:r>
            <a:r>
              <a:rPr lang="es-VE" sz="2800" dirty="0" err="1" smtClean="0">
                <a:solidFill>
                  <a:prstClr val="white"/>
                </a:solidFill>
              </a:rPr>
              <a:t>Pump</a:t>
            </a:r>
            <a:r>
              <a:rPr lang="es-VE" sz="2800" dirty="0" smtClean="0">
                <a:solidFill>
                  <a:prstClr val="white"/>
                </a:solidFill>
              </a:rPr>
              <a:t> in Oracle </a:t>
            </a:r>
            <a:r>
              <a:rPr lang="es-VE" sz="2800" dirty="0" err="1" smtClean="0">
                <a:solidFill>
                  <a:prstClr val="white"/>
                </a:solidFill>
              </a:rPr>
              <a:t>Database</a:t>
            </a:r>
            <a:r>
              <a:rPr lang="es-VE" sz="2800" dirty="0" smtClean="0">
                <a:solidFill>
                  <a:prstClr val="white"/>
                </a:solidFill>
              </a:rPr>
              <a:t> </a:t>
            </a:r>
            <a:r>
              <a:rPr lang="es-VE" sz="2800" dirty="0" err="1" smtClean="0">
                <a:solidFill>
                  <a:prstClr val="white"/>
                </a:solidFill>
              </a:rPr>
              <a:t>Vault</a:t>
            </a:r>
            <a:r>
              <a:rPr lang="es-VE" sz="2800" dirty="0" smtClean="0">
                <a:solidFill>
                  <a:prstClr val="white"/>
                </a:solidFill>
              </a:rPr>
              <a:t> </a:t>
            </a:r>
            <a:r>
              <a:rPr lang="es-VE" sz="2800" dirty="0" err="1" smtClean="0">
                <a:solidFill>
                  <a:prstClr val="white"/>
                </a:solidFill>
              </a:rPr>
              <a:t>environment</a:t>
            </a:r>
            <a:r>
              <a:rPr lang="es-VE" sz="2800" dirty="0" smtClean="0">
                <a:solidFill>
                  <a:prstClr val="white"/>
                </a:solidFill>
              </a:rPr>
              <a:t/>
            </a:r>
            <a:br>
              <a:rPr lang="es-VE" sz="2800" dirty="0" smtClean="0">
                <a:solidFill>
                  <a:prstClr val="white"/>
                </a:solidFill>
              </a:rPr>
            </a:br>
            <a:endParaRPr lang="es-VE" sz="2800" dirty="0">
              <a:solidFill>
                <a:prstClr val="white"/>
              </a:solidFill>
            </a:endParaRPr>
          </a:p>
        </p:txBody>
      </p:sp>
      <p:sp>
        <p:nvSpPr>
          <p:cNvPr id="6" name="Rectángulo 5"/>
          <p:cNvSpPr/>
          <p:nvPr/>
        </p:nvSpPr>
        <p:spPr>
          <a:xfrm>
            <a:off x="1019175" y="5385008"/>
            <a:ext cx="10153650" cy="768144"/>
          </a:xfrm>
          <a:prstGeom prst="rect">
            <a:avLst/>
          </a:prstGeom>
          <a:solidFill>
            <a:srgbClr val="F794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smtClean="0">
                <a:solidFill>
                  <a:prstClr val="white"/>
                </a:solidFill>
              </a:rPr>
              <a:t>SQL&gt; EXEC DBMS_MACADM.AUTHORIZE_DATAPUMP_USER ('AMY', 'HR',</a:t>
            </a:r>
          </a:p>
          <a:p>
            <a:r>
              <a:rPr lang="en-US" b="1" dirty="0" smtClean="0">
                <a:solidFill>
                  <a:prstClr val="white"/>
                </a:solidFill>
              </a:rPr>
              <a:t>'EMPLOYEES');</a:t>
            </a:r>
          </a:p>
        </p:txBody>
      </p:sp>
    </p:spTree>
    <p:extLst>
      <p:ext uri="{BB962C8B-B14F-4D97-AF65-F5344CB8AC3E}">
        <p14:creationId xmlns:p14="http://schemas.microsoft.com/office/powerpoint/2010/main" val="887720413"/>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lstStyle/>
          <a:p>
            <a:pPr marL="514350" indent="-514350">
              <a:buFont typeface="+mj-lt"/>
              <a:buAutoNum type="arabicPeriod" startAt="2"/>
            </a:pPr>
            <a:r>
              <a:rPr lang="en-US" dirty="0"/>
              <a:t>On specific </a:t>
            </a:r>
            <a:r>
              <a:rPr lang="en-US" dirty="0" smtClean="0"/>
              <a:t>schema.</a:t>
            </a:r>
            <a:endParaRPr lang="en-US" dirty="0"/>
          </a:p>
          <a:p>
            <a:pPr marL="514350" indent="-514350">
              <a:buFont typeface="+mj-lt"/>
              <a:buAutoNum type="arabicPeriod" startAt="2"/>
            </a:pPr>
            <a:endParaRPr lang="en-US" dirty="0"/>
          </a:p>
          <a:p>
            <a:pPr marL="514350" indent="-514350">
              <a:buFont typeface="+mj-lt"/>
              <a:buAutoNum type="arabicPeriod" startAt="2"/>
            </a:pPr>
            <a:r>
              <a:rPr lang="en-US" dirty="0"/>
              <a:t>For entire database. </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solidFill>
                  <a:prstClr val="white"/>
                </a:solidFill>
              </a:rPr>
              <a:pPr/>
              <a:t>275</a:t>
            </a:fld>
            <a:endParaRPr lang="es-VE" dirty="0">
              <a:solidFill>
                <a:prstClr val="white"/>
              </a:solidFill>
            </a:endParaRPr>
          </a:p>
        </p:txBody>
      </p:sp>
      <p:sp>
        <p:nvSpPr>
          <p:cNvPr id="5" name="Título 2"/>
          <p:cNvSpPr txBox="1">
            <a:spLocks/>
          </p:cNvSpPr>
          <p:nvPr/>
        </p:nvSpPr>
        <p:spPr>
          <a:xfrm>
            <a:off x="1449191" y="552656"/>
            <a:ext cx="10848977" cy="655430"/>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3600" b="1" i="1" kern="1200">
                <a:solidFill>
                  <a:schemeClr val="bg1"/>
                </a:solidFill>
                <a:latin typeface="+mj-lt"/>
                <a:ea typeface="+mj-ea"/>
                <a:cs typeface="+mj-cs"/>
              </a:defRPr>
            </a:lvl1pPr>
          </a:lstStyle>
          <a:p>
            <a:pPr>
              <a:lnSpc>
                <a:spcPct val="60000"/>
              </a:lnSpc>
            </a:pPr>
            <a:r>
              <a:rPr lang="es-VE" sz="2800" dirty="0" err="1" smtClean="0">
                <a:solidFill>
                  <a:prstClr val="white"/>
                </a:solidFill>
              </a:rPr>
              <a:t>Exporting</a:t>
            </a:r>
            <a:r>
              <a:rPr lang="es-VE" sz="2800" dirty="0" smtClean="0">
                <a:solidFill>
                  <a:prstClr val="white"/>
                </a:solidFill>
              </a:rPr>
              <a:t> data </a:t>
            </a:r>
            <a:r>
              <a:rPr lang="es-VE" sz="2800" dirty="0" err="1" smtClean="0">
                <a:solidFill>
                  <a:prstClr val="white"/>
                </a:solidFill>
              </a:rPr>
              <a:t>using</a:t>
            </a:r>
            <a:r>
              <a:rPr lang="es-VE" sz="2800" dirty="0" smtClean="0">
                <a:solidFill>
                  <a:prstClr val="white"/>
                </a:solidFill>
              </a:rPr>
              <a:t> Oracle Data </a:t>
            </a:r>
            <a:r>
              <a:rPr lang="es-VE" sz="2800" dirty="0" err="1" smtClean="0">
                <a:solidFill>
                  <a:prstClr val="white"/>
                </a:solidFill>
              </a:rPr>
              <a:t>Pump</a:t>
            </a:r>
            <a:r>
              <a:rPr lang="es-VE" sz="2800" dirty="0" smtClean="0">
                <a:solidFill>
                  <a:prstClr val="white"/>
                </a:solidFill>
              </a:rPr>
              <a:t> in Oracle </a:t>
            </a:r>
            <a:r>
              <a:rPr lang="es-VE" sz="2800" dirty="0" err="1" smtClean="0">
                <a:solidFill>
                  <a:prstClr val="white"/>
                </a:solidFill>
              </a:rPr>
              <a:t>Database</a:t>
            </a:r>
            <a:r>
              <a:rPr lang="es-VE" sz="2800" dirty="0" smtClean="0">
                <a:solidFill>
                  <a:prstClr val="white"/>
                </a:solidFill>
              </a:rPr>
              <a:t> </a:t>
            </a:r>
            <a:r>
              <a:rPr lang="es-VE" sz="2800" dirty="0" err="1" smtClean="0">
                <a:solidFill>
                  <a:prstClr val="white"/>
                </a:solidFill>
              </a:rPr>
              <a:t>Vault</a:t>
            </a:r>
            <a:r>
              <a:rPr lang="es-VE" sz="2800" dirty="0" smtClean="0">
                <a:solidFill>
                  <a:prstClr val="white"/>
                </a:solidFill>
              </a:rPr>
              <a:t> </a:t>
            </a:r>
            <a:r>
              <a:rPr lang="es-VE" sz="2800" dirty="0" err="1" smtClean="0">
                <a:solidFill>
                  <a:prstClr val="white"/>
                </a:solidFill>
              </a:rPr>
              <a:t>environment</a:t>
            </a:r>
            <a:r>
              <a:rPr lang="es-VE" sz="2800" dirty="0" smtClean="0">
                <a:solidFill>
                  <a:prstClr val="white"/>
                </a:solidFill>
              </a:rPr>
              <a:t/>
            </a:r>
            <a:br>
              <a:rPr lang="es-VE" sz="2800" dirty="0" smtClean="0">
                <a:solidFill>
                  <a:prstClr val="white"/>
                </a:solidFill>
              </a:rPr>
            </a:br>
            <a:endParaRPr lang="es-VE" sz="2800" dirty="0">
              <a:solidFill>
                <a:prstClr val="white"/>
              </a:solidFill>
            </a:endParaRPr>
          </a:p>
        </p:txBody>
      </p:sp>
      <p:sp>
        <p:nvSpPr>
          <p:cNvPr id="6" name="Rectángulo 5"/>
          <p:cNvSpPr/>
          <p:nvPr/>
        </p:nvSpPr>
        <p:spPr>
          <a:xfrm>
            <a:off x="1019175" y="3680619"/>
            <a:ext cx="10153650" cy="1398272"/>
          </a:xfrm>
          <a:prstGeom prst="rect">
            <a:avLst/>
          </a:prstGeom>
          <a:solidFill>
            <a:srgbClr val="F794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smtClean="0">
                <a:solidFill>
                  <a:prstClr val="white"/>
                </a:solidFill>
              </a:rPr>
              <a:t>SQL&gt; EXEC DBMS_MACADM.AUTHORIZE_DATAPUMP_USER ('KIM');</a:t>
            </a:r>
          </a:p>
          <a:p>
            <a:endParaRPr lang="en-US" b="1" dirty="0" smtClean="0">
              <a:solidFill>
                <a:prstClr val="white"/>
              </a:solidFill>
            </a:endParaRPr>
          </a:p>
          <a:p>
            <a:endParaRPr lang="en-US" b="1" dirty="0" smtClean="0">
              <a:solidFill>
                <a:prstClr val="white"/>
              </a:solidFill>
            </a:endParaRPr>
          </a:p>
          <a:p>
            <a:r>
              <a:rPr lang="en-US" b="1" dirty="0" smtClean="0">
                <a:solidFill>
                  <a:prstClr val="white"/>
                </a:solidFill>
              </a:rPr>
              <a:t>SQL&gt; grant DV_OWNER to </a:t>
            </a:r>
            <a:r>
              <a:rPr lang="en-US" b="1" dirty="0" err="1" smtClean="0">
                <a:solidFill>
                  <a:prstClr val="white"/>
                </a:solidFill>
              </a:rPr>
              <a:t>kim</a:t>
            </a:r>
            <a:r>
              <a:rPr lang="en-US" b="1" dirty="0" smtClean="0">
                <a:solidFill>
                  <a:prstClr val="white"/>
                </a:solidFill>
              </a:rPr>
              <a:t>;</a:t>
            </a:r>
          </a:p>
        </p:txBody>
      </p:sp>
    </p:spTree>
    <p:extLst>
      <p:ext uri="{BB962C8B-B14F-4D97-AF65-F5344CB8AC3E}">
        <p14:creationId xmlns:p14="http://schemas.microsoft.com/office/powerpoint/2010/main" val="240310663"/>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a:xfrm>
            <a:off x="331303" y="1504950"/>
            <a:ext cx="11516139" cy="4804410"/>
          </a:xfrm>
        </p:spPr>
        <p:txBody>
          <a:bodyPr>
            <a:normAutofit lnSpcReduction="10000"/>
          </a:bodyPr>
          <a:lstStyle/>
          <a:p>
            <a:r>
              <a:rPr lang="en-US" dirty="0" smtClean="0"/>
              <a:t>If </a:t>
            </a:r>
            <a:r>
              <a:rPr lang="en-US" dirty="0"/>
              <a:t>you want to encrypt Oracle Data Pump export, using its encryption features, Oracle Advanced Security option has to be enabled.</a:t>
            </a:r>
          </a:p>
          <a:p>
            <a:endParaRPr lang="en-US" dirty="0"/>
          </a:p>
          <a:p>
            <a:r>
              <a:rPr lang="en-US" dirty="0"/>
              <a:t>To encrypt export, specify appropriate value for </a:t>
            </a:r>
            <a:r>
              <a:rPr lang="en-US" dirty="0">
                <a:solidFill>
                  <a:srgbClr val="FC971D"/>
                </a:solidFill>
              </a:rPr>
              <a:t>ENCRYPTION</a:t>
            </a:r>
            <a:r>
              <a:rPr lang="en-US" dirty="0"/>
              <a:t> </a:t>
            </a:r>
            <a:r>
              <a:rPr lang="en-US" dirty="0" smtClean="0"/>
              <a:t>parameter. </a:t>
            </a:r>
          </a:p>
          <a:p>
            <a:endParaRPr lang="en-US" dirty="0"/>
          </a:p>
          <a:p>
            <a:r>
              <a:rPr lang="en-US" dirty="0" smtClean="0"/>
              <a:t>These </a:t>
            </a:r>
            <a:r>
              <a:rPr lang="en-US" dirty="0"/>
              <a:t>are allowed values for the </a:t>
            </a:r>
            <a:r>
              <a:rPr lang="en-US" dirty="0" smtClean="0"/>
              <a:t>parameter:</a:t>
            </a:r>
          </a:p>
          <a:p>
            <a:pPr marL="0" indent="0">
              <a:buNone/>
            </a:pPr>
            <a:r>
              <a:rPr lang="en-US" dirty="0" smtClean="0">
                <a:solidFill>
                  <a:srgbClr val="FC971D"/>
                </a:solidFill>
              </a:rPr>
              <a:t>ENCRYPTION</a:t>
            </a:r>
            <a:r>
              <a:rPr lang="en-US" dirty="0">
                <a:solidFill>
                  <a:srgbClr val="FC971D"/>
                </a:solidFill>
              </a:rPr>
              <a:t>=[ALL|DATA_ONLY|ENCRYPTED_COLUMNS_ONLY|METADATA_ONLY|NONE</a:t>
            </a:r>
            <a:r>
              <a:rPr lang="en-US" dirty="0" smtClean="0">
                <a:solidFill>
                  <a:srgbClr val="FC971D"/>
                </a:solidFill>
              </a:rPr>
              <a:t>]</a:t>
            </a:r>
            <a:endParaRPr lang="en-US" dirty="0">
              <a:solidFill>
                <a:srgbClr val="FC971D"/>
              </a:solidFill>
            </a:endParaRPr>
          </a:p>
        </p:txBody>
      </p:sp>
      <p:sp>
        <p:nvSpPr>
          <p:cNvPr id="4" name="Marcador de número de diapositiva 3"/>
          <p:cNvSpPr>
            <a:spLocks noGrp="1"/>
          </p:cNvSpPr>
          <p:nvPr>
            <p:ph type="sldNum" sz="quarter" idx="12"/>
          </p:nvPr>
        </p:nvSpPr>
        <p:spPr/>
        <p:txBody>
          <a:bodyPr/>
          <a:lstStyle/>
          <a:p>
            <a:fld id="{5C6DB8CB-8B72-460F-B4E4-6A15EEC341A1}" type="slidenum">
              <a:rPr lang="es-VE" smtClean="0">
                <a:solidFill>
                  <a:prstClr val="white"/>
                </a:solidFill>
              </a:rPr>
              <a:pPr/>
              <a:t>276</a:t>
            </a:fld>
            <a:endParaRPr lang="es-VE" dirty="0">
              <a:solidFill>
                <a:prstClr val="white"/>
              </a:solidFill>
            </a:endParaRPr>
          </a:p>
        </p:txBody>
      </p:sp>
      <p:sp>
        <p:nvSpPr>
          <p:cNvPr id="5" name="Título 2"/>
          <p:cNvSpPr txBox="1">
            <a:spLocks/>
          </p:cNvSpPr>
          <p:nvPr/>
        </p:nvSpPr>
        <p:spPr>
          <a:xfrm>
            <a:off x="1449191" y="552656"/>
            <a:ext cx="10848977" cy="655430"/>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3600" b="1" i="1" kern="1200">
                <a:solidFill>
                  <a:schemeClr val="bg1"/>
                </a:solidFill>
                <a:latin typeface="+mj-lt"/>
                <a:ea typeface="+mj-ea"/>
                <a:cs typeface="+mj-cs"/>
              </a:defRPr>
            </a:lvl1pPr>
          </a:lstStyle>
          <a:p>
            <a:pPr>
              <a:lnSpc>
                <a:spcPct val="60000"/>
              </a:lnSpc>
            </a:pPr>
            <a:r>
              <a:rPr lang="es-VE" sz="2800" dirty="0" err="1" smtClean="0">
                <a:solidFill>
                  <a:prstClr val="white"/>
                </a:solidFill>
              </a:rPr>
              <a:t>Exporting</a:t>
            </a:r>
            <a:r>
              <a:rPr lang="es-VE" sz="2800" dirty="0" smtClean="0">
                <a:solidFill>
                  <a:prstClr val="white"/>
                </a:solidFill>
              </a:rPr>
              <a:t> data </a:t>
            </a:r>
            <a:r>
              <a:rPr lang="es-VE" sz="2800" dirty="0" err="1" smtClean="0">
                <a:solidFill>
                  <a:prstClr val="white"/>
                </a:solidFill>
              </a:rPr>
              <a:t>using</a:t>
            </a:r>
            <a:r>
              <a:rPr lang="es-VE" sz="2800" dirty="0" smtClean="0">
                <a:solidFill>
                  <a:prstClr val="white"/>
                </a:solidFill>
              </a:rPr>
              <a:t> Oracle Data </a:t>
            </a:r>
            <a:r>
              <a:rPr lang="es-VE" sz="2800" dirty="0" err="1" smtClean="0">
                <a:solidFill>
                  <a:prstClr val="white"/>
                </a:solidFill>
              </a:rPr>
              <a:t>Pump</a:t>
            </a:r>
            <a:r>
              <a:rPr lang="es-VE" sz="2800" dirty="0" smtClean="0">
                <a:solidFill>
                  <a:prstClr val="white"/>
                </a:solidFill>
              </a:rPr>
              <a:t> in Oracle </a:t>
            </a:r>
            <a:r>
              <a:rPr lang="es-VE" sz="2800" dirty="0" err="1" smtClean="0">
                <a:solidFill>
                  <a:prstClr val="white"/>
                </a:solidFill>
              </a:rPr>
              <a:t>Database</a:t>
            </a:r>
            <a:r>
              <a:rPr lang="es-VE" sz="2800" dirty="0" smtClean="0">
                <a:solidFill>
                  <a:prstClr val="white"/>
                </a:solidFill>
              </a:rPr>
              <a:t> </a:t>
            </a:r>
            <a:r>
              <a:rPr lang="es-VE" sz="2800" dirty="0" err="1" smtClean="0">
                <a:solidFill>
                  <a:prstClr val="white"/>
                </a:solidFill>
              </a:rPr>
              <a:t>Vault</a:t>
            </a:r>
            <a:r>
              <a:rPr lang="es-VE" sz="2800" dirty="0" smtClean="0">
                <a:solidFill>
                  <a:prstClr val="white"/>
                </a:solidFill>
              </a:rPr>
              <a:t> </a:t>
            </a:r>
            <a:r>
              <a:rPr lang="es-VE" sz="2800" dirty="0" err="1" smtClean="0">
                <a:solidFill>
                  <a:prstClr val="white"/>
                </a:solidFill>
              </a:rPr>
              <a:t>environment</a:t>
            </a:r>
            <a:r>
              <a:rPr lang="es-VE" sz="2800" dirty="0" smtClean="0">
                <a:solidFill>
                  <a:prstClr val="white"/>
                </a:solidFill>
              </a:rPr>
              <a:t/>
            </a:r>
            <a:br>
              <a:rPr lang="es-VE" sz="2800" dirty="0" smtClean="0">
                <a:solidFill>
                  <a:prstClr val="white"/>
                </a:solidFill>
              </a:rPr>
            </a:br>
            <a:endParaRPr lang="es-VE" sz="2800" dirty="0">
              <a:solidFill>
                <a:prstClr val="white"/>
              </a:solidFill>
            </a:endParaRPr>
          </a:p>
        </p:txBody>
      </p:sp>
    </p:spTree>
    <p:extLst>
      <p:ext uri="{BB962C8B-B14F-4D97-AF65-F5344CB8AC3E}">
        <p14:creationId xmlns:p14="http://schemas.microsoft.com/office/powerpoint/2010/main" val="4169704127"/>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normAutofit/>
          </a:bodyPr>
          <a:lstStyle/>
          <a:p>
            <a:r>
              <a:rPr lang="en-US" dirty="0" smtClean="0"/>
              <a:t>You'll </a:t>
            </a:r>
            <a:r>
              <a:rPr lang="en-US" dirty="0"/>
              <a:t>create three factors (</a:t>
            </a:r>
            <a:r>
              <a:rPr lang="en-US" dirty="0">
                <a:solidFill>
                  <a:srgbClr val="FC971D"/>
                </a:solidFill>
              </a:rPr>
              <a:t>Day, Holiday</a:t>
            </a:r>
            <a:r>
              <a:rPr lang="en-US" dirty="0"/>
              <a:t>, and </a:t>
            </a:r>
            <a:r>
              <a:rPr lang="en-US" dirty="0" err="1">
                <a:solidFill>
                  <a:srgbClr val="FC971D"/>
                </a:solidFill>
              </a:rPr>
              <a:t>NonWorkingDay</a:t>
            </a:r>
            <a:r>
              <a:rPr lang="en-US" dirty="0"/>
              <a:t>). </a:t>
            </a:r>
            <a:endParaRPr lang="en-US" dirty="0" smtClean="0"/>
          </a:p>
          <a:p>
            <a:endParaRPr lang="en-US" dirty="0"/>
          </a:p>
          <a:p>
            <a:r>
              <a:rPr lang="en-US" dirty="0" smtClean="0"/>
              <a:t>The </a:t>
            </a:r>
            <a:r>
              <a:rPr lang="en-US" dirty="0"/>
              <a:t>factor </a:t>
            </a:r>
            <a:r>
              <a:rPr lang="en-US" dirty="0">
                <a:solidFill>
                  <a:srgbClr val="FC971D"/>
                </a:solidFill>
              </a:rPr>
              <a:t>Day</a:t>
            </a:r>
            <a:r>
              <a:rPr lang="en-US" dirty="0"/>
              <a:t> will return name of the day based on </a:t>
            </a:r>
            <a:r>
              <a:rPr lang="en-US" dirty="0" err="1">
                <a:solidFill>
                  <a:srgbClr val="FC971D"/>
                </a:solidFill>
              </a:rPr>
              <a:t>sysdate</a:t>
            </a:r>
            <a:r>
              <a:rPr lang="en-US" dirty="0"/>
              <a:t>. </a:t>
            </a:r>
          </a:p>
          <a:p>
            <a:endParaRPr lang="es-VE" dirty="0"/>
          </a:p>
        </p:txBody>
      </p:sp>
      <p:sp>
        <p:nvSpPr>
          <p:cNvPr id="3" name="Título 2"/>
          <p:cNvSpPr>
            <a:spLocks noGrp="1"/>
          </p:cNvSpPr>
          <p:nvPr>
            <p:ph type="title"/>
          </p:nvPr>
        </p:nvSpPr>
        <p:spPr/>
        <p:txBody>
          <a:bodyPr/>
          <a:lstStyle/>
          <a:p>
            <a:r>
              <a:rPr lang="en-US" dirty="0"/>
              <a:t>Creating factors in Oracle Database </a:t>
            </a:r>
            <a:r>
              <a:rPr lang="en-US" dirty="0" smtClean="0"/>
              <a:t>Vault</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solidFill>
                  <a:prstClr val="white"/>
                </a:solidFill>
              </a:rPr>
              <a:pPr/>
              <a:t>277</a:t>
            </a:fld>
            <a:endParaRPr lang="es-VE" dirty="0">
              <a:solidFill>
                <a:prstClr val="white"/>
              </a:solidFill>
            </a:endParaRPr>
          </a:p>
        </p:txBody>
      </p:sp>
    </p:spTree>
    <p:extLst>
      <p:ext uri="{BB962C8B-B14F-4D97-AF65-F5344CB8AC3E}">
        <p14:creationId xmlns:p14="http://schemas.microsoft.com/office/powerpoint/2010/main" val="1088129039"/>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a:xfrm>
            <a:off x="331303" y="1504950"/>
            <a:ext cx="11516139" cy="4767834"/>
          </a:xfrm>
        </p:spPr>
        <p:txBody>
          <a:bodyPr>
            <a:normAutofit lnSpcReduction="10000"/>
          </a:bodyPr>
          <a:lstStyle/>
          <a:p>
            <a:r>
              <a:rPr lang="es-VE" dirty="0" err="1"/>
              <a:t>It</a:t>
            </a:r>
            <a:r>
              <a:rPr lang="es-VE" dirty="0"/>
              <a:t> </a:t>
            </a:r>
            <a:r>
              <a:rPr lang="es-VE" dirty="0" err="1"/>
              <a:t>is</a:t>
            </a:r>
            <a:r>
              <a:rPr lang="es-VE" dirty="0"/>
              <a:t> </a:t>
            </a:r>
            <a:r>
              <a:rPr lang="es-VE" dirty="0" err="1"/>
              <a:t>assumed</a:t>
            </a:r>
            <a:r>
              <a:rPr lang="es-VE" dirty="0"/>
              <a:t> </a:t>
            </a:r>
            <a:r>
              <a:rPr lang="es-VE" dirty="0" err="1"/>
              <a:t>that</a:t>
            </a:r>
            <a:r>
              <a:rPr lang="es-VE" dirty="0" smtClean="0"/>
              <a:t>:</a:t>
            </a:r>
          </a:p>
          <a:p>
            <a:endParaRPr lang="es-VE" dirty="0"/>
          </a:p>
          <a:p>
            <a:endParaRPr lang="es-VE" dirty="0" smtClean="0"/>
          </a:p>
          <a:p>
            <a:endParaRPr lang="es-VE" dirty="0"/>
          </a:p>
          <a:p>
            <a:endParaRPr lang="es-VE" dirty="0" smtClean="0"/>
          </a:p>
          <a:p>
            <a:endParaRPr lang="es-VE" dirty="0"/>
          </a:p>
          <a:p>
            <a:endParaRPr lang="es-VE" dirty="0" smtClean="0"/>
          </a:p>
          <a:p>
            <a:pPr lvl="0"/>
            <a:r>
              <a:rPr lang="en-US" dirty="0">
                <a:solidFill>
                  <a:prstClr val="black"/>
                </a:solidFill>
              </a:rPr>
              <a:t>The user </a:t>
            </a:r>
            <a:r>
              <a:rPr lang="en-US" dirty="0" err="1">
                <a:solidFill>
                  <a:srgbClr val="FC971D"/>
                </a:solidFill>
              </a:rPr>
              <a:t>dbv_owner</a:t>
            </a:r>
            <a:r>
              <a:rPr lang="en-US" dirty="0">
                <a:solidFill>
                  <a:srgbClr val="FC971D"/>
                </a:solidFill>
              </a:rPr>
              <a:t> </a:t>
            </a:r>
            <a:r>
              <a:rPr lang="en-US" dirty="0">
                <a:solidFill>
                  <a:prstClr val="black"/>
                </a:solidFill>
              </a:rPr>
              <a:t>has been granted the </a:t>
            </a:r>
            <a:r>
              <a:rPr lang="en-US" dirty="0">
                <a:solidFill>
                  <a:srgbClr val="FC971D"/>
                </a:solidFill>
              </a:rPr>
              <a:t>SELECT ANY DICTIONARY </a:t>
            </a:r>
            <a:r>
              <a:rPr lang="en-US" dirty="0">
                <a:solidFill>
                  <a:prstClr val="black"/>
                </a:solidFill>
              </a:rPr>
              <a:t>privilege</a:t>
            </a:r>
          </a:p>
          <a:p>
            <a:endParaRPr lang="es-VE" dirty="0"/>
          </a:p>
          <a:p>
            <a:endParaRPr lang="es-VE" dirty="0"/>
          </a:p>
          <a:p>
            <a:endParaRPr lang="es-VE" dirty="0"/>
          </a:p>
        </p:txBody>
      </p:sp>
      <p:sp>
        <p:nvSpPr>
          <p:cNvPr id="3" name="Título 2"/>
          <p:cNvSpPr>
            <a:spLocks noGrp="1"/>
          </p:cNvSpPr>
          <p:nvPr>
            <p:ph type="title"/>
          </p:nvPr>
        </p:nvSpPr>
        <p:spPr/>
        <p:txBody>
          <a:bodyPr/>
          <a:lstStyle/>
          <a:p>
            <a:r>
              <a:rPr lang="en-US" dirty="0"/>
              <a:t>Creating factors in Oracle Database Vault</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solidFill>
                  <a:prstClr val="white"/>
                </a:solidFill>
              </a:rPr>
              <a:pPr/>
              <a:t>278</a:t>
            </a:fld>
            <a:endParaRPr lang="es-VE" dirty="0">
              <a:solidFill>
                <a:prstClr val="white"/>
              </a:solidFill>
            </a:endParaRPr>
          </a:p>
        </p:txBody>
      </p:sp>
      <p:sp>
        <p:nvSpPr>
          <p:cNvPr id="5" name="Rectángulo 4"/>
          <p:cNvSpPr/>
          <p:nvPr/>
        </p:nvSpPr>
        <p:spPr>
          <a:xfrm>
            <a:off x="1019175" y="2242803"/>
            <a:ext cx="10153650" cy="2445419"/>
          </a:xfrm>
          <a:prstGeom prst="rect">
            <a:avLst/>
          </a:prstGeom>
          <a:solidFill>
            <a:srgbClr val="F794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2400" b="1" dirty="0" smtClean="0">
                <a:solidFill>
                  <a:prstClr val="white"/>
                </a:solidFill>
              </a:rPr>
              <a:t>You are using Oracle Database 12.1.0.2 (the traditional architecture) on Linux and Oracle Enterprise Manager Cloud Control 12c</a:t>
            </a:r>
          </a:p>
          <a:p>
            <a:pPr marL="285750" indent="-285750">
              <a:buFont typeface="Arial" panose="020B0604020202020204" pitchFamily="34" charset="0"/>
              <a:buChar char="•"/>
            </a:pPr>
            <a:endParaRPr lang="en-US" sz="2400" b="1" dirty="0" smtClean="0">
              <a:solidFill>
                <a:prstClr val="white"/>
              </a:solidFill>
            </a:endParaRPr>
          </a:p>
          <a:p>
            <a:pPr marL="285750" indent="-285750">
              <a:buFont typeface="Arial" panose="020B0604020202020204" pitchFamily="34" charset="0"/>
              <a:buChar char="•"/>
            </a:pPr>
            <a:r>
              <a:rPr lang="en-US" sz="2400" b="1" dirty="0" smtClean="0">
                <a:solidFill>
                  <a:prstClr val="white"/>
                </a:solidFill>
              </a:rPr>
              <a:t>Database Vault is enabled and configured (the Database Vault owner is the user </a:t>
            </a:r>
            <a:r>
              <a:rPr lang="en-US" sz="2400" b="1" dirty="0" err="1" smtClean="0">
                <a:solidFill>
                  <a:prstClr val="white"/>
                </a:solidFill>
              </a:rPr>
              <a:t>dbv_owner</a:t>
            </a:r>
            <a:r>
              <a:rPr lang="en-US" sz="2400" b="1" dirty="0" smtClean="0">
                <a:solidFill>
                  <a:prstClr val="white"/>
                </a:solidFill>
              </a:rPr>
              <a:t> and account manager is the user </a:t>
            </a:r>
            <a:r>
              <a:rPr lang="en-US" sz="2400" b="1" dirty="0" err="1" smtClean="0">
                <a:solidFill>
                  <a:prstClr val="white"/>
                </a:solidFill>
              </a:rPr>
              <a:t>dbv_acctmgr</a:t>
            </a:r>
            <a:r>
              <a:rPr lang="en-US" sz="2400" b="1" dirty="0" smtClean="0">
                <a:solidFill>
                  <a:prstClr val="white"/>
                </a:solidFill>
              </a:rPr>
              <a:t>).</a:t>
            </a:r>
          </a:p>
        </p:txBody>
      </p:sp>
    </p:spTree>
    <p:extLst>
      <p:ext uri="{BB962C8B-B14F-4D97-AF65-F5344CB8AC3E}">
        <p14:creationId xmlns:p14="http://schemas.microsoft.com/office/powerpoint/2010/main" val="4189200828"/>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normAutofit/>
          </a:bodyPr>
          <a:lstStyle/>
          <a:p>
            <a:r>
              <a:rPr lang="en-US" dirty="0" smtClean="0"/>
              <a:t>The </a:t>
            </a:r>
            <a:r>
              <a:rPr lang="en-US" dirty="0"/>
              <a:t>user </a:t>
            </a:r>
            <a:r>
              <a:rPr lang="en-US" dirty="0" err="1">
                <a:solidFill>
                  <a:srgbClr val="FC971D"/>
                </a:solidFill>
              </a:rPr>
              <a:t>piter</a:t>
            </a:r>
            <a:r>
              <a:rPr lang="en-US" dirty="0">
                <a:solidFill>
                  <a:srgbClr val="FC971D"/>
                </a:solidFill>
              </a:rPr>
              <a:t> </a:t>
            </a:r>
            <a:r>
              <a:rPr lang="en-US" dirty="0"/>
              <a:t>exists, the function </a:t>
            </a:r>
            <a:r>
              <a:rPr lang="en-US" dirty="0" err="1">
                <a:solidFill>
                  <a:srgbClr val="FC971D"/>
                </a:solidFill>
              </a:rPr>
              <a:t>piter.get_function</a:t>
            </a:r>
            <a:r>
              <a:rPr lang="en-US" dirty="0">
                <a:solidFill>
                  <a:srgbClr val="FC971D"/>
                </a:solidFill>
              </a:rPr>
              <a:t> </a:t>
            </a:r>
            <a:r>
              <a:rPr lang="en-US" dirty="0"/>
              <a:t>has been created, and </a:t>
            </a:r>
            <a:r>
              <a:rPr lang="en-US" dirty="0">
                <a:solidFill>
                  <a:srgbClr val="FC971D"/>
                </a:solidFill>
              </a:rPr>
              <a:t>DVSYS</a:t>
            </a:r>
            <a:r>
              <a:rPr lang="en-US" dirty="0"/>
              <a:t> has been granted the </a:t>
            </a:r>
            <a:r>
              <a:rPr lang="en-US" dirty="0">
                <a:solidFill>
                  <a:srgbClr val="FC971D"/>
                </a:solidFill>
              </a:rPr>
              <a:t>EXECUTE</a:t>
            </a:r>
            <a:r>
              <a:rPr lang="en-US" dirty="0"/>
              <a:t> privilege on the function:</a:t>
            </a:r>
            <a:endParaRPr lang="es-VE" dirty="0"/>
          </a:p>
        </p:txBody>
      </p:sp>
      <p:sp>
        <p:nvSpPr>
          <p:cNvPr id="3" name="Título 2"/>
          <p:cNvSpPr>
            <a:spLocks noGrp="1"/>
          </p:cNvSpPr>
          <p:nvPr>
            <p:ph type="title"/>
          </p:nvPr>
        </p:nvSpPr>
        <p:spPr/>
        <p:txBody>
          <a:bodyPr/>
          <a:lstStyle/>
          <a:p>
            <a:r>
              <a:rPr lang="en-US" dirty="0"/>
              <a:t>Creating factors in Oracle Database Vault</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solidFill>
                  <a:prstClr val="white"/>
                </a:solidFill>
              </a:rPr>
              <a:pPr/>
              <a:t>279</a:t>
            </a:fld>
            <a:endParaRPr lang="es-VE" dirty="0">
              <a:solidFill>
                <a:prstClr val="white"/>
              </a:solidFill>
            </a:endParaRPr>
          </a:p>
        </p:txBody>
      </p:sp>
      <p:sp>
        <p:nvSpPr>
          <p:cNvPr id="5" name="Rectángulo 4"/>
          <p:cNvSpPr/>
          <p:nvPr/>
        </p:nvSpPr>
        <p:spPr>
          <a:xfrm>
            <a:off x="1019175" y="2934374"/>
            <a:ext cx="10153650" cy="3450785"/>
          </a:xfrm>
          <a:prstGeom prst="rect">
            <a:avLst/>
          </a:prstGeom>
          <a:solidFill>
            <a:srgbClr val="F794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dirty="0" smtClean="0">
                <a:solidFill>
                  <a:prstClr val="white"/>
                </a:solidFill>
              </a:rPr>
              <a:t>SQL&gt; connect system</a:t>
            </a:r>
          </a:p>
          <a:p>
            <a:r>
              <a:rPr lang="en-US" sz="1200" b="1" dirty="0" smtClean="0">
                <a:solidFill>
                  <a:prstClr val="white"/>
                </a:solidFill>
              </a:rPr>
              <a:t>SQL&gt; create or replace function </a:t>
            </a:r>
            <a:r>
              <a:rPr lang="en-US" sz="1200" b="1" dirty="0" err="1" smtClean="0">
                <a:solidFill>
                  <a:prstClr val="white"/>
                </a:solidFill>
              </a:rPr>
              <a:t>piter.get_holiday</a:t>
            </a:r>
            <a:endParaRPr lang="en-US" sz="1200" b="1" dirty="0" smtClean="0">
              <a:solidFill>
                <a:prstClr val="white"/>
              </a:solidFill>
            </a:endParaRPr>
          </a:p>
          <a:p>
            <a:r>
              <a:rPr lang="en-US" sz="1200" b="1" dirty="0" smtClean="0">
                <a:solidFill>
                  <a:prstClr val="white"/>
                </a:solidFill>
              </a:rPr>
              <a:t>  2  return varchar2</a:t>
            </a:r>
          </a:p>
          <a:p>
            <a:r>
              <a:rPr lang="en-US" sz="1200" b="1" dirty="0" smtClean="0">
                <a:solidFill>
                  <a:prstClr val="white"/>
                </a:solidFill>
              </a:rPr>
              <a:t>  3  IS</a:t>
            </a:r>
          </a:p>
          <a:p>
            <a:r>
              <a:rPr lang="en-US" sz="1200" b="1" dirty="0" smtClean="0">
                <a:solidFill>
                  <a:prstClr val="white"/>
                </a:solidFill>
              </a:rPr>
              <a:t>  4  holiday varchar2(10);</a:t>
            </a:r>
          </a:p>
          <a:p>
            <a:r>
              <a:rPr lang="en-US" sz="1200" b="1" dirty="0" smtClean="0">
                <a:solidFill>
                  <a:prstClr val="white"/>
                </a:solidFill>
              </a:rPr>
              <a:t>  5  begin</a:t>
            </a:r>
          </a:p>
          <a:p>
            <a:r>
              <a:rPr lang="en-US" sz="1200" b="1" dirty="0" smtClean="0">
                <a:solidFill>
                  <a:prstClr val="white"/>
                </a:solidFill>
              </a:rPr>
              <a:t>  6  IF (RTRIM(TO_CHAR(SYSDATE,'DD-MON')) IN ('1-JAN', '4-JUL',</a:t>
            </a:r>
          </a:p>
          <a:p>
            <a:r>
              <a:rPr lang="en-US" sz="1200" b="1" dirty="0" smtClean="0">
                <a:solidFill>
                  <a:prstClr val="white"/>
                </a:solidFill>
              </a:rPr>
              <a:t>         '15-NOV')) THEN</a:t>
            </a:r>
          </a:p>
          <a:p>
            <a:r>
              <a:rPr lang="en-US" sz="1200" b="1" dirty="0" smtClean="0">
                <a:solidFill>
                  <a:prstClr val="white"/>
                </a:solidFill>
              </a:rPr>
              <a:t>  7  holiday := 'TRUE';</a:t>
            </a:r>
          </a:p>
          <a:p>
            <a:r>
              <a:rPr lang="en-US" sz="1200" b="1" dirty="0" smtClean="0">
                <a:solidFill>
                  <a:prstClr val="white"/>
                </a:solidFill>
              </a:rPr>
              <a:t>  8  ELSE</a:t>
            </a:r>
          </a:p>
          <a:p>
            <a:r>
              <a:rPr lang="en-US" sz="1200" b="1" dirty="0" smtClean="0">
                <a:solidFill>
                  <a:prstClr val="white"/>
                </a:solidFill>
              </a:rPr>
              <a:t>  9  holiday := 'FALSE';</a:t>
            </a:r>
          </a:p>
          <a:p>
            <a:r>
              <a:rPr lang="en-US" sz="1200" b="1" dirty="0" smtClean="0">
                <a:solidFill>
                  <a:prstClr val="white"/>
                </a:solidFill>
              </a:rPr>
              <a:t>  10  END IF;</a:t>
            </a:r>
          </a:p>
          <a:p>
            <a:r>
              <a:rPr lang="en-US" sz="1200" b="1" dirty="0" smtClean="0">
                <a:solidFill>
                  <a:prstClr val="white"/>
                </a:solidFill>
              </a:rPr>
              <a:t>  11  RETURN holiday;</a:t>
            </a:r>
          </a:p>
          <a:p>
            <a:r>
              <a:rPr lang="en-US" sz="1200" b="1" dirty="0" smtClean="0">
                <a:solidFill>
                  <a:prstClr val="white"/>
                </a:solidFill>
              </a:rPr>
              <a:t>  12  end;</a:t>
            </a:r>
          </a:p>
          <a:p>
            <a:r>
              <a:rPr lang="en-US" sz="1200" b="1" dirty="0" smtClean="0">
                <a:solidFill>
                  <a:prstClr val="white"/>
                </a:solidFill>
              </a:rPr>
              <a:t>  13  /</a:t>
            </a:r>
          </a:p>
          <a:p>
            <a:r>
              <a:rPr lang="en-US" sz="1200" b="1" dirty="0" smtClean="0">
                <a:solidFill>
                  <a:prstClr val="white"/>
                </a:solidFill>
              </a:rPr>
              <a:t>Function created.</a:t>
            </a:r>
          </a:p>
          <a:p>
            <a:r>
              <a:rPr lang="en-US" sz="1200" b="1" dirty="0" smtClean="0">
                <a:solidFill>
                  <a:prstClr val="white"/>
                </a:solidFill>
              </a:rPr>
              <a:t>SQL&gt; grant execute on </a:t>
            </a:r>
            <a:r>
              <a:rPr lang="en-US" sz="1200" b="1" dirty="0" err="1" smtClean="0">
                <a:solidFill>
                  <a:prstClr val="white"/>
                </a:solidFill>
              </a:rPr>
              <a:t>piter.get_holiday</a:t>
            </a:r>
            <a:r>
              <a:rPr lang="en-US" sz="1200" b="1" dirty="0" smtClean="0">
                <a:solidFill>
                  <a:prstClr val="white"/>
                </a:solidFill>
              </a:rPr>
              <a:t> to </a:t>
            </a:r>
            <a:r>
              <a:rPr lang="en-US" sz="1200" b="1" dirty="0" err="1" smtClean="0">
                <a:solidFill>
                  <a:prstClr val="white"/>
                </a:solidFill>
              </a:rPr>
              <a:t>dvsys</a:t>
            </a:r>
            <a:r>
              <a:rPr lang="en-US" sz="1200" b="1" dirty="0" smtClean="0">
                <a:solidFill>
                  <a:prstClr val="white"/>
                </a:solidFill>
              </a:rPr>
              <a:t>;</a:t>
            </a:r>
          </a:p>
          <a:p>
            <a:r>
              <a:rPr lang="en-US" sz="1200" b="1" dirty="0" smtClean="0">
                <a:solidFill>
                  <a:prstClr val="white"/>
                </a:solidFill>
              </a:rPr>
              <a:t>Grant succeeded.</a:t>
            </a:r>
          </a:p>
        </p:txBody>
      </p:sp>
    </p:spTree>
    <p:extLst>
      <p:ext uri="{BB962C8B-B14F-4D97-AF65-F5344CB8AC3E}">
        <p14:creationId xmlns:p14="http://schemas.microsoft.com/office/powerpoint/2010/main" val="1956473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dirty="0" smtClean="0"/>
              <a:t>Additional Audit Reporting</a:t>
            </a:r>
          </a:p>
          <a:p>
            <a:pPr lvl="1"/>
            <a:r>
              <a:rPr lang="en-US" dirty="0"/>
              <a:t>R</a:t>
            </a:r>
            <a:r>
              <a:rPr lang="en-US" dirty="0" smtClean="0"/>
              <a:t>eports can be interactive, </a:t>
            </a:r>
            <a:r>
              <a:rPr lang="en-US" dirty="0"/>
              <a:t>through an Auditor Console web interface, or </a:t>
            </a:r>
            <a:r>
              <a:rPr lang="en-US" dirty="0" smtClean="0"/>
              <a:t>PDF </a:t>
            </a:r>
            <a:r>
              <a:rPr lang="en-US" dirty="0"/>
              <a:t>or XLS report </a:t>
            </a:r>
            <a:r>
              <a:rPr lang="en-US" dirty="0" smtClean="0"/>
              <a:t>files</a:t>
            </a:r>
          </a:p>
          <a:p>
            <a:pPr lvl="1"/>
            <a:r>
              <a:rPr lang="en-US" dirty="0"/>
              <a:t>PDF and XLS report definitions can be used to schedule automatic report </a:t>
            </a:r>
            <a:r>
              <a:rPr lang="en-US" dirty="0" smtClean="0"/>
              <a:t>generation</a:t>
            </a:r>
          </a:p>
          <a:p>
            <a:pPr lvl="1"/>
            <a:endParaRPr lang="en-US" dirty="0" smtClean="0"/>
          </a:p>
          <a:p>
            <a:pPr lvl="1"/>
            <a:endParaRPr lang="en-US" dirty="0" smtClean="0"/>
          </a:p>
        </p:txBody>
      </p:sp>
      <p:sp>
        <p:nvSpPr>
          <p:cNvPr id="3" name="Title 2"/>
          <p:cNvSpPr>
            <a:spLocks noGrp="1"/>
          </p:cNvSpPr>
          <p:nvPr>
            <p:ph type="title"/>
          </p:nvPr>
        </p:nvSpPr>
        <p:spPr/>
        <p:txBody>
          <a:bodyPr/>
          <a:lstStyle/>
          <a:p>
            <a:r>
              <a:rPr lang="en-US" dirty="0" smtClean="0"/>
              <a:t>Database Firewall</a:t>
            </a:r>
            <a:endParaRPr lang="en-US" dirty="0"/>
          </a:p>
        </p:txBody>
      </p:sp>
      <p:sp>
        <p:nvSpPr>
          <p:cNvPr id="4" name="Slide Number Placeholder 3"/>
          <p:cNvSpPr>
            <a:spLocks noGrp="1"/>
          </p:cNvSpPr>
          <p:nvPr>
            <p:ph type="sldNum" sz="quarter" idx="12"/>
          </p:nvPr>
        </p:nvSpPr>
        <p:spPr/>
        <p:txBody>
          <a:bodyPr/>
          <a:lstStyle/>
          <a:p>
            <a:fld id="{5C6DB8CB-8B72-460F-B4E4-6A15EEC341A1}" type="slidenum">
              <a:rPr lang="es-VE" smtClean="0"/>
              <a:pPr/>
              <a:t>28</a:t>
            </a:fld>
            <a:endParaRPr lang="es-VE" dirty="0"/>
          </a:p>
        </p:txBody>
      </p:sp>
    </p:spTree>
    <p:extLst>
      <p:ext uri="{BB962C8B-B14F-4D97-AF65-F5344CB8AC3E}">
        <p14:creationId xmlns:p14="http://schemas.microsoft.com/office/powerpoint/2010/main" val="1376015684"/>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a:xfrm>
            <a:off x="331303" y="1504950"/>
            <a:ext cx="11516139" cy="4584954"/>
          </a:xfrm>
        </p:spPr>
        <p:txBody>
          <a:bodyPr>
            <a:normAutofit/>
          </a:bodyPr>
          <a:lstStyle/>
          <a:p>
            <a:r>
              <a:rPr lang="en-US" dirty="0"/>
              <a:t>The identity of a factor can be assigned by:</a:t>
            </a:r>
          </a:p>
          <a:p>
            <a:endParaRPr lang="en-US" dirty="0" smtClean="0"/>
          </a:p>
          <a:p>
            <a:endParaRPr lang="en-US" dirty="0"/>
          </a:p>
          <a:p>
            <a:endParaRPr lang="en-US" dirty="0" smtClean="0"/>
          </a:p>
          <a:p>
            <a:endParaRPr lang="en-US" dirty="0"/>
          </a:p>
          <a:p>
            <a:endParaRPr lang="en-US" dirty="0" smtClean="0"/>
          </a:p>
          <a:p>
            <a:r>
              <a:rPr lang="en-US" dirty="0"/>
              <a:t>The process of assigning identity to a factor is named factor identification.</a:t>
            </a:r>
          </a:p>
          <a:p>
            <a:endParaRPr lang="en-US" dirty="0"/>
          </a:p>
          <a:p>
            <a:endParaRPr lang="en-US" dirty="0"/>
          </a:p>
          <a:p>
            <a:endParaRPr lang="es-VE" dirty="0"/>
          </a:p>
        </p:txBody>
      </p:sp>
      <p:sp>
        <p:nvSpPr>
          <p:cNvPr id="3" name="Título 2"/>
          <p:cNvSpPr>
            <a:spLocks noGrp="1"/>
          </p:cNvSpPr>
          <p:nvPr>
            <p:ph type="title"/>
          </p:nvPr>
        </p:nvSpPr>
        <p:spPr/>
        <p:txBody>
          <a:bodyPr/>
          <a:lstStyle/>
          <a:p>
            <a:r>
              <a:rPr lang="en-US" dirty="0"/>
              <a:t>Creating factors in Oracle Database Vault</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solidFill>
                  <a:prstClr val="white"/>
                </a:solidFill>
              </a:rPr>
              <a:pPr/>
              <a:t>280</a:t>
            </a:fld>
            <a:endParaRPr lang="es-VE" dirty="0">
              <a:solidFill>
                <a:prstClr val="white"/>
              </a:solidFill>
            </a:endParaRPr>
          </a:p>
        </p:txBody>
      </p:sp>
      <p:sp>
        <p:nvSpPr>
          <p:cNvPr id="5" name="Rectángulo 4"/>
          <p:cNvSpPr/>
          <p:nvPr/>
        </p:nvSpPr>
        <p:spPr>
          <a:xfrm>
            <a:off x="1019175" y="2511290"/>
            <a:ext cx="10153650" cy="1908446"/>
          </a:xfrm>
          <a:prstGeom prst="rect">
            <a:avLst/>
          </a:prstGeom>
          <a:solidFill>
            <a:srgbClr val="F794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2400" b="1" dirty="0" smtClean="0">
                <a:solidFill>
                  <a:prstClr val="white"/>
                </a:solidFill>
              </a:rPr>
              <a:t>Method</a:t>
            </a:r>
          </a:p>
          <a:p>
            <a:pPr marL="285750" indent="-285750">
              <a:buFont typeface="Arial" panose="020B0604020202020204" pitchFamily="34" charset="0"/>
              <a:buChar char="•"/>
            </a:pPr>
            <a:endParaRPr lang="en-US" sz="2400" b="1" dirty="0" smtClean="0">
              <a:solidFill>
                <a:prstClr val="white"/>
              </a:solidFill>
            </a:endParaRPr>
          </a:p>
          <a:p>
            <a:pPr marL="285750" indent="-285750">
              <a:buFont typeface="Arial" panose="020B0604020202020204" pitchFamily="34" charset="0"/>
              <a:buChar char="•"/>
            </a:pPr>
            <a:r>
              <a:rPr lang="en-US" sz="2400" b="1" dirty="0" smtClean="0">
                <a:solidFill>
                  <a:prstClr val="white"/>
                </a:solidFill>
              </a:rPr>
              <a:t>Constant</a:t>
            </a:r>
          </a:p>
          <a:p>
            <a:pPr marL="285750" indent="-285750">
              <a:buFont typeface="Arial" panose="020B0604020202020204" pitchFamily="34" charset="0"/>
              <a:buChar char="•"/>
            </a:pPr>
            <a:endParaRPr lang="en-US" sz="2400" b="1" dirty="0" smtClean="0">
              <a:solidFill>
                <a:prstClr val="white"/>
              </a:solidFill>
            </a:endParaRPr>
          </a:p>
          <a:p>
            <a:pPr marL="285750" indent="-285750">
              <a:buFont typeface="Arial" panose="020B0604020202020204" pitchFamily="34" charset="0"/>
              <a:buChar char="•"/>
            </a:pPr>
            <a:r>
              <a:rPr lang="en-US" sz="2400" b="1" dirty="0" smtClean="0">
                <a:solidFill>
                  <a:prstClr val="white"/>
                </a:solidFill>
              </a:rPr>
              <a:t>Factors</a:t>
            </a:r>
          </a:p>
        </p:txBody>
      </p:sp>
    </p:spTree>
    <p:extLst>
      <p:ext uri="{BB962C8B-B14F-4D97-AF65-F5344CB8AC3E}">
        <p14:creationId xmlns:p14="http://schemas.microsoft.com/office/powerpoint/2010/main" val="2168419589"/>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a:xfrm>
            <a:off x="331303" y="1504950"/>
            <a:ext cx="11516139" cy="4786122"/>
          </a:xfrm>
        </p:spPr>
        <p:txBody>
          <a:bodyPr>
            <a:normAutofit/>
          </a:bodyPr>
          <a:lstStyle/>
          <a:p>
            <a:r>
              <a:rPr lang="en-US" dirty="0" smtClean="0"/>
              <a:t>You </a:t>
            </a:r>
            <a:r>
              <a:rPr lang="en-US" dirty="0"/>
              <a:t>created two factors (</a:t>
            </a:r>
            <a:r>
              <a:rPr lang="en-US" dirty="0">
                <a:solidFill>
                  <a:srgbClr val="FC971D"/>
                </a:solidFill>
              </a:rPr>
              <a:t>Day</a:t>
            </a:r>
            <a:r>
              <a:rPr lang="en-US" dirty="0"/>
              <a:t> and </a:t>
            </a:r>
            <a:r>
              <a:rPr lang="en-US" dirty="0">
                <a:solidFill>
                  <a:srgbClr val="FC971D"/>
                </a:solidFill>
              </a:rPr>
              <a:t>Holiday</a:t>
            </a:r>
            <a:r>
              <a:rPr lang="en-US" dirty="0"/>
              <a:t>) whose identities were assigned by methods and one factor (</a:t>
            </a:r>
            <a:r>
              <a:rPr lang="en-US" dirty="0" err="1">
                <a:solidFill>
                  <a:srgbClr val="FC971D"/>
                </a:solidFill>
              </a:rPr>
              <a:t>NonWorkingDay</a:t>
            </a:r>
            <a:r>
              <a:rPr lang="en-US" dirty="0"/>
              <a:t>) whose identity was assigned by factors.</a:t>
            </a:r>
          </a:p>
          <a:p>
            <a:endParaRPr lang="en-US" dirty="0"/>
          </a:p>
          <a:p>
            <a:r>
              <a:rPr lang="en-US" dirty="0"/>
              <a:t>Factors can be </a:t>
            </a:r>
            <a:r>
              <a:rPr lang="en-US" dirty="0" smtClean="0"/>
              <a:t>evaluated.</a:t>
            </a:r>
          </a:p>
          <a:p>
            <a:endParaRPr lang="en-US" dirty="0"/>
          </a:p>
          <a:p>
            <a:r>
              <a:rPr lang="en-US" dirty="0" smtClean="0"/>
              <a:t>Because </a:t>
            </a:r>
            <a:r>
              <a:rPr lang="en-US" dirty="0"/>
              <a:t>you created factors that can change during a session, you chose evaluation by access.</a:t>
            </a:r>
          </a:p>
          <a:p>
            <a:endParaRPr lang="en-US" dirty="0"/>
          </a:p>
        </p:txBody>
      </p:sp>
      <p:sp>
        <p:nvSpPr>
          <p:cNvPr id="3" name="Título 2"/>
          <p:cNvSpPr>
            <a:spLocks noGrp="1"/>
          </p:cNvSpPr>
          <p:nvPr>
            <p:ph type="title"/>
          </p:nvPr>
        </p:nvSpPr>
        <p:spPr/>
        <p:txBody>
          <a:bodyPr/>
          <a:lstStyle/>
          <a:p>
            <a:r>
              <a:rPr lang="en-US" dirty="0"/>
              <a:t>Creating factors in Oracle Database Vault</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solidFill>
                  <a:prstClr val="white"/>
                </a:solidFill>
              </a:rPr>
              <a:pPr/>
              <a:t>281</a:t>
            </a:fld>
            <a:endParaRPr lang="es-VE" dirty="0">
              <a:solidFill>
                <a:prstClr val="white"/>
              </a:solidFill>
            </a:endParaRPr>
          </a:p>
        </p:txBody>
      </p:sp>
    </p:spTree>
    <p:extLst>
      <p:ext uri="{BB962C8B-B14F-4D97-AF65-F5344CB8AC3E}">
        <p14:creationId xmlns:p14="http://schemas.microsoft.com/office/powerpoint/2010/main" val="349661205"/>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a:xfrm>
            <a:off x="331303" y="1504950"/>
            <a:ext cx="11516139" cy="4749546"/>
          </a:xfrm>
        </p:spPr>
        <p:txBody>
          <a:bodyPr>
            <a:normAutofit/>
          </a:bodyPr>
          <a:lstStyle/>
          <a:p>
            <a:r>
              <a:rPr lang="en-US" dirty="0" smtClean="0"/>
              <a:t>Verify </a:t>
            </a:r>
            <a:r>
              <a:rPr lang="en-US" dirty="0"/>
              <a:t>that the factor </a:t>
            </a:r>
            <a:r>
              <a:rPr lang="en-US" dirty="0" err="1">
                <a:solidFill>
                  <a:srgbClr val="FC971D"/>
                </a:solidFill>
              </a:rPr>
              <a:t>NonWorkingDay</a:t>
            </a:r>
            <a:r>
              <a:rPr lang="en-US" dirty="0">
                <a:solidFill>
                  <a:srgbClr val="FC971D"/>
                </a:solidFill>
              </a:rPr>
              <a:t> </a:t>
            </a:r>
            <a:r>
              <a:rPr lang="en-US" dirty="0"/>
              <a:t>got the value </a:t>
            </a:r>
            <a:r>
              <a:rPr lang="en-US" dirty="0" smtClean="0">
                <a:solidFill>
                  <a:srgbClr val="FC971D"/>
                </a:solidFill>
              </a:rPr>
              <a:t>COMPANY_HOLIDAY</a:t>
            </a:r>
            <a:r>
              <a:rPr lang="en-US" dirty="0" smtClean="0"/>
              <a:t>. </a:t>
            </a:r>
          </a:p>
          <a:p>
            <a:endParaRPr lang="en-US" dirty="0"/>
          </a:p>
          <a:p>
            <a:r>
              <a:rPr lang="en-US" dirty="0" smtClean="0"/>
              <a:t>In </a:t>
            </a:r>
            <a:r>
              <a:rPr lang="en-US" dirty="0"/>
              <a:t>our case, </a:t>
            </a:r>
            <a:r>
              <a:rPr lang="en-US" dirty="0">
                <a:solidFill>
                  <a:srgbClr val="FC971D"/>
                </a:solidFill>
              </a:rPr>
              <a:t>COMPANY_HOLIDAY</a:t>
            </a:r>
            <a:r>
              <a:rPr lang="en-US" dirty="0"/>
              <a:t> was matched, so </a:t>
            </a:r>
            <a:r>
              <a:rPr lang="en-US" dirty="0">
                <a:solidFill>
                  <a:srgbClr val="FC971D"/>
                </a:solidFill>
              </a:rPr>
              <a:t>WEEKEND</a:t>
            </a:r>
            <a:r>
              <a:rPr lang="en-US" dirty="0"/>
              <a:t> wasn't evaluated. </a:t>
            </a:r>
            <a:endParaRPr lang="en-US" dirty="0" smtClean="0"/>
          </a:p>
          <a:p>
            <a:endParaRPr lang="en-US" dirty="0"/>
          </a:p>
          <a:p>
            <a:r>
              <a:rPr lang="en-US" dirty="0" smtClean="0"/>
              <a:t>In </a:t>
            </a:r>
            <a:r>
              <a:rPr lang="en-US" dirty="0"/>
              <a:t>general, it is better to try to avoid overlapping conditions (if possible) because maintenance is easier and the risk of making a mistake is smaller.</a:t>
            </a:r>
          </a:p>
          <a:p>
            <a:endParaRPr lang="en-US" dirty="0"/>
          </a:p>
          <a:p>
            <a:endParaRPr lang="es-VE" dirty="0"/>
          </a:p>
        </p:txBody>
      </p:sp>
      <p:sp>
        <p:nvSpPr>
          <p:cNvPr id="3" name="Título 2"/>
          <p:cNvSpPr>
            <a:spLocks noGrp="1"/>
          </p:cNvSpPr>
          <p:nvPr>
            <p:ph type="title"/>
          </p:nvPr>
        </p:nvSpPr>
        <p:spPr/>
        <p:txBody>
          <a:bodyPr/>
          <a:lstStyle/>
          <a:p>
            <a:r>
              <a:rPr lang="en-US" dirty="0"/>
              <a:t>Creating factors in Oracle Database Vault</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solidFill>
                  <a:prstClr val="white"/>
                </a:solidFill>
              </a:rPr>
              <a:pPr/>
              <a:t>282</a:t>
            </a:fld>
            <a:endParaRPr lang="es-VE" dirty="0">
              <a:solidFill>
                <a:prstClr val="white"/>
              </a:solidFill>
            </a:endParaRPr>
          </a:p>
        </p:txBody>
      </p:sp>
    </p:spTree>
    <p:extLst>
      <p:ext uri="{BB962C8B-B14F-4D97-AF65-F5344CB8AC3E}">
        <p14:creationId xmlns:p14="http://schemas.microsoft.com/office/powerpoint/2010/main" val="305410725"/>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lstStyle/>
          <a:p>
            <a:r>
              <a:rPr lang="en-US" dirty="0"/>
              <a:t>From </a:t>
            </a:r>
            <a:r>
              <a:rPr lang="en-US" b="1" dirty="0"/>
              <a:t>Factors</a:t>
            </a:r>
            <a:r>
              <a:rPr lang="en-US" dirty="0"/>
              <a:t> page in EM12c verify that you can't delete the factor </a:t>
            </a:r>
            <a:r>
              <a:rPr lang="en-US" dirty="0">
                <a:solidFill>
                  <a:srgbClr val="FC971D"/>
                </a:solidFill>
              </a:rPr>
              <a:t>Holiday</a:t>
            </a:r>
            <a:r>
              <a:rPr lang="en-US" dirty="0"/>
              <a:t> because you use it to resolve identities for the factor </a:t>
            </a:r>
            <a:r>
              <a:rPr lang="en-US" dirty="0" err="1" smtClean="0">
                <a:solidFill>
                  <a:srgbClr val="FC971D"/>
                </a:solidFill>
              </a:rPr>
              <a:t>NonWorkingDay</a:t>
            </a:r>
            <a:endParaRPr lang="en-US" dirty="0"/>
          </a:p>
          <a:p>
            <a:endParaRPr lang="es-VE" dirty="0"/>
          </a:p>
        </p:txBody>
      </p:sp>
      <p:sp>
        <p:nvSpPr>
          <p:cNvPr id="3" name="Título 2"/>
          <p:cNvSpPr>
            <a:spLocks noGrp="1"/>
          </p:cNvSpPr>
          <p:nvPr>
            <p:ph type="title"/>
          </p:nvPr>
        </p:nvSpPr>
        <p:spPr/>
        <p:txBody>
          <a:bodyPr/>
          <a:lstStyle/>
          <a:p>
            <a:r>
              <a:rPr lang="en-US" dirty="0"/>
              <a:t>Creating factors in Oracle Database Vault</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solidFill>
                  <a:prstClr val="white"/>
                </a:solidFill>
              </a:rPr>
              <a:pPr/>
              <a:t>283</a:t>
            </a:fld>
            <a:endParaRPr lang="es-VE" dirty="0">
              <a:solidFill>
                <a:prstClr val="white"/>
              </a:solidFill>
            </a:endParaRPr>
          </a:p>
        </p:txBody>
      </p:sp>
      <p:pic>
        <p:nvPicPr>
          <p:cNvPr id="5" name="Marcador de contenido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3941" y="3617689"/>
            <a:ext cx="4911358" cy="2136027"/>
          </a:xfrm>
          <a:prstGeom prst="rect">
            <a:avLst/>
          </a:prstGeom>
          <a:ln>
            <a:solidFill>
              <a:srgbClr val="F7941D"/>
            </a:solidFill>
          </a:ln>
          <a:effectLst>
            <a:outerShdw blurRad="50800" dist="38100" dir="2700000" algn="tl" rotWithShape="0">
              <a:prstClr val="black">
                <a:alpha val="40000"/>
              </a:prstClr>
            </a:outerShdw>
          </a:effectLst>
        </p:spPr>
      </p:pic>
      <p:sp>
        <p:nvSpPr>
          <p:cNvPr id="6" name="CuadroTexto 5"/>
          <p:cNvSpPr txBox="1"/>
          <p:nvPr/>
        </p:nvSpPr>
        <p:spPr>
          <a:xfrm>
            <a:off x="6427937" y="4346948"/>
            <a:ext cx="4214062" cy="646331"/>
          </a:xfrm>
          <a:prstGeom prst="rect">
            <a:avLst/>
          </a:prstGeom>
          <a:solidFill>
            <a:schemeClr val="bg1"/>
          </a:solidFill>
          <a:ln w="28575">
            <a:solidFill>
              <a:srgbClr val="F7941D"/>
            </a:solidFill>
          </a:ln>
        </p:spPr>
        <p:style>
          <a:lnRef idx="2">
            <a:schemeClr val="accent3"/>
          </a:lnRef>
          <a:fillRef idx="1">
            <a:schemeClr val="lt1"/>
          </a:fillRef>
          <a:effectRef idx="0">
            <a:schemeClr val="accent3"/>
          </a:effectRef>
          <a:fontRef idx="minor">
            <a:schemeClr val="dk1"/>
          </a:fontRef>
        </p:style>
        <p:txBody>
          <a:bodyPr wrap="square" rtlCol="0">
            <a:spAutoFit/>
          </a:bodyPr>
          <a:lstStyle/>
          <a:p>
            <a:r>
              <a:rPr lang="en-US" b="1" dirty="0" smtClean="0">
                <a:solidFill>
                  <a:prstClr val="black"/>
                </a:solidFill>
              </a:rPr>
              <a:t>Select the factor </a:t>
            </a:r>
            <a:r>
              <a:rPr lang="en-US" b="1" dirty="0" smtClean="0">
                <a:solidFill>
                  <a:srgbClr val="FC971D"/>
                </a:solidFill>
              </a:rPr>
              <a:t>Holiday</a:t>
            </a:r>
            <a:r>
              <a:rPr lang="en-US" b="1" dirty="0" smtClean="0">
                <a:solidFill>
                  <a:prstClr val="black"/>
                </a:solidFill>
              </a:rPr>
              <a:t> and click on the </a:t>
            </a:r>
            <a:r>
              <a:rPr lang="en-US" b="1" dirty="0" smtClean="0">
                <a:solidFill>
                  <a:srgbClr val="FC971D"/>
                </a:solidFill>
              </a:rPr>
              <a:t>Delete</a:t>
            </a:r>
            <a:r>
              <a:rPr lang="en-US" b="1" dirty="0" smtClean="0">
                <a:solidFill>
                  <a:prstClr val="black"/>
                </a:solidFill>
              </a:rPr>
              <a:t> button.</a:t>
            </a:r>
          </a:p>
        </p:txBody>
      </p:sp>
      <p:sp>
        <p:nvSpPr>
          <p:cNvPr id="7" name="Elipse 6"/>
          <p:cNvSpPr/>
          <p:nvPr/>
        </p:nvSpPr>
        <p:spPr>
          <a:xfrm>
            <a:off x="5809620" y="4346948"/>
            <a:ext cx="682487" cy="677513"/>
          </a:xfrm>
          <a:prstGeom prst="ellipse">
            <a:avLst/>
          </a:prstGeom>
          <a:solidFill>
            <a:srgbClr val="F7941D"/>
          </a:solidFill>
          <a:ln w="28575">
            <a:solidFill>
              <a:srgbClr val="818286"/>
            </a:solidFill>
          </a:ln>
          <a:scene3d>
            <a:camera prst="orthographicFront"/>
            <a:lightRig rig="threePt" dir="t"/>
          </a:scene3d>
          <a:sp3d>
            <a:bevelT prst="convex"/>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VE" sz="2800" b="1" dirty="0" smtClean="0">
                <a:solidFill>
                  <a:prstClr val="white"/>
                </a:solidFill>
              </a:rPr>
              <a:t>1</a:t>
            </a:r>
            <a:endParaRPr lang="es-VE" sz="2800" b="1" dirty="0">
              <a:solidFill>
                <a:prstClr val="white"/>
              </a:solidFill>
            </a:endParaRPr>
          </a:p>
        </p:txBody>
      </p:sp>
    </p:spTree>
    <p:extLst>
      <p:ext uri="{BB962C8B-B14F-4D97-AF65-F5344CB8AC3E}">
        <p14:creationId xmlns:p14="http://schemas.microsoft.com/office/powerpoint/2010/main" val="3601154129"/>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lstStyle/>
          <a:p>
            <a:endParaRPr lang="es-VE"/>
          </a:p>
        </p:txBody>
      </p:sp>
      <p:sp>
        <p:nvSpPr>
          <p:cNvPr id="3" name="Título 2"/>
          <p:cNvSpPr>
            <a:spLocks noGrp="1"/>
          </p:cNvSpPr>
          <p:nvPr>
            <p:ph type="title"/>
          </p:nvPr>
        </p:nvSpPr>
        <p:spPr/>
        <p:txBody>
          <a:bodyPr/>
          <a:lstStyle/>
          <a:p>
            <a:r>
              <a:rPr lang="en-US" dirty="0"/>
              <a:t>Creating factors in Oracle Database Vault</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solidFill>
                  <a:prstClr val="white"/>
                </a:solidFill>
              </a:rPr>
              <a:pPr/>
              <a:t>284</a:t>
            </a:fld>
            <a:endParaRPr lang="es-VE" dirty="0">
              <a:solidFill>
                <a:prstClr val="white"/>
              </a:solidFill>
            </a:endParaRPr>
          </a:p>
        </p:txBody>
      </p:sp>
      <p:pic>
        <p:nvPicPr>
          <p:cNvPr id="5" name="Marcador de contenido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3527" y="1433645"/>
            <a:ext cx="4837334" cy="2440379"/>
          </a:xfrm>
          <a:prstGeom prst="rect">
            <a:avLst/>
          </a:prstGeom>
          <a:ln>
            <a:solidFill>
              <a:srgbClr val="F7941D"/>
            </a:solidFill>
          </a:ln>
          <a:effectLst>
            <a:outerShdw blurRad="50800" dist="38100" dir="2700000" algn="tl" rotWithShape="0">
              <a:prstClr val="black">
                <a:alpha val="40000"/>
              </a:prstClr>
            </a:outerShdw>
          </a:effectLst>
        </p:spPr>
      </p:pic>
      <p:sp>
        <p:nvSpPr>
          <p:cNvPr id="6" name="CuadroTexto 5"/>
          <p:cNvSpPr txBox="1"/>
          <p:nvPr/>
        </p:nvSpPr>
        <p:spPr>
          <a:xfrm>
            <a:off x="6378028" y="2450592"/>
            <a:ext cx="2729396" cy="369332"/>
          </a:xfrm>
          <a:prstGeom prst="rect">
            <a:avLst/>
          </a:prstGeom>
          <a:solidFill>
            <a:schemeClr val="bg1"/>
          </a:solidFill>
          <a:ln w="28575">
            <a:solidFill>
              <a:srgbClr val="F7941D"/>
            </a:solidFill>
          </a:ln>
        </p:spPr>
        <p:style>
          <a:lnRef idx="2">
            <a:schemeClr val="accent3"/>
          </a:lnRef>
          <a:fillRef idx="1">
            <a:schemeClr val="lt1"/>
          </a:fillRef>
          <a:effectRef idx="0">
            <a:schemeClr val="accent3"/>
          </a:effectRef>
          <a:fontRef idx="minor">
            <a:schemeClr val="dk1"/>
          </a:fontRef>
        </p:style>
        <p:txBody>
          <a:bodyPr wrap="square" rtlCol="0">
            <a:spAutoFit/>
          </a:bodyPr>
          <a:lstStyle/>
          <a:p>
            <a:r>
              <a:rPr lang="en-US" b="1" dirty="0">
                <a:solidFill>
                  <a:prstClr val="black"/>
                </a:solidFill>
              </a:rPr>
              <a:t>Click on the button </a:t>
            </a:r>
            <a:r>
              <a:rPr lang="en-US" b="1" dirty="0">
                <a:solidFill>
                  <a:srgbClr val="FC971D"/>
                </a:solidFill>
              </a:rPr>
              <a:t>Yes</a:t>
            </a:r>
            <a:endParaRPr lang="es-VE" b="1" dirty="0">
              <a:solidFill>
                <a:srgbClr val="FC971D"/>
              </a:solidFill>
            </a:endParaRPr>
          </a:p>
        </p:txBody>
      </p:sp>
      <p:sp>
        <p:nvSpPr>
          <p:cNvPr id="7" name="Elipse 6"/>
          <p:cNvSpPr/>
          <p:nvPr/>
        </p:nvSpPr>
        <p:spPr>
          <a:xfrm>
            <a:off x="5754756" y="2315080"/>
            <a:ext cx="682487" cy="677513"/>
          </a:xfrm>
          <a:prstGeom prst="ellipse">
            <a:avLst/>
          </a:prstGeom>
          <a:solidFill>
            <a:srgbClr val="F7941D"/>
          </a:solidFill>
          <a:ln w="28575">
            <a:solidFill>
              <a:srgbClr val="818286"/>
            </a:solidFill>
          </a:ln>
          <a:scene3d>
            <a:camera prst="orthographicFront"/>
            <a:lightRig rig="threePt" dir="t"/>
          </a:scene3d>
          <a:sp3d>
            <a:bevelT prst="convex"/>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VE" sz="2800" b="1" dirty="0">
                <a:solidFill>
                  <a:prstClr val="white"/>
                </a:solidFill>
              </a:rPr>
              <a:t>2</a:t>
            </a:r>
          </a:p>
        </p:txBody>
      </p:sp>
      <p:pic>
        <p:nvPicPr>
          <p:cNvPr id="8" name="Imagen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73072" y="3874181"/>
            <a:ext cx="4355432" cy="2253636"/>
          </a:xfrm>
          <a:prstGeom prst="rect">
            <a:avLst/>
          </a:prstGeom>
          <a:ln w="19050">
            <a:solidFill>
              <a:srgbClr val="F7941D"/>
            </a:solidFill>
          </a:ln>
          <a:effectLst>
            <a:outerShdw blurRad="50800" dist="38100" dir="2700000" algn="tl" rotWithShape="0">
              <a:prstClr val="black">
                <a:alpha val="40000"/>
              </a:prstClr>
            </a:outerShdw>
          </a:effectLst>
        </p:spPr>
      </p:pic>
      <p:sp>
        <p:nvSpPr>
          <p:cNvPr id="9" name="CuadroTexto 8"/>
          <p:cNvSpPr txBox="1"/>
          <p:nvPr/>
        </p:nvSpPr>
        <p:spPr>
          <a:xfrm>
            <a:off x="1637776" y="4816333"/>
            <a:ext cx="4214062" cy="369332"/>
          </a:xfrm>
          <a:prstGeom prst="rect">
            <a:avLst/>
          </a:prstGeom>
          <a:solidFill>
            <a:schemeClr val="bg1"/>
          </a:solidFill>
          <a:ln w="28575">
            <a:solidFill>
              <a:srgbClr val="F7941D"/>
            </a:solidFill>
          </a:ln>
        </p:spPr>
        <p:style>
          <a:lnRef idx="2">
            <a:schemeClr val="accent3"/>
          </a:lnRef>
          <a:fillRef idx="1">
            <a:schemeClr val="lt1"/>
          </a:fillRef>
          <a:effectRef idx="0">
            <a:schemeClr val="accent3"/>
          </a:effectRef>
          <a:fontRef idx="minor">
            <a:schemeClr val="dk1"/>
          </a:fontRef>
        </p:style>
        <p:txBody>
          <a:bodyPr wrap="square" rtlCol="0">
            <a:spAutoFit/>
          </a:bodyPr>
          <a:lstStyle/>
          <a:p>
            <a:pPr algn="r"/>
            <a:r>
              <a:rPr lang="en-US" b="1" dirty="0" smtClean="0">
                <a:solidFill>
                  <a:prstClr val="black"/>
                </a:solidFill>
              </a:rPr>
              <a:t>You will receive an error message </a:t>
            </a:r>
            <a:endParaRPr lang="en-US" b="1" dirty="0">
              <a:solidFill>
                <a:prstClr val="black"/>
              </a:solidFill>
            </a:endParaRPr>
          </a:p>
        </p:txBody>
      </p:sp>
      <p:sp>
        <p:nvSpPr>
          <p:cNvPr id="10" name="Elipse 9"/>
          <p:cNvSpPr/>
          <p:nvPr/>
        </p:nvSpPr>
        <p:spPr>
          <a:xfrm>
            <a:off x="5815262" y="4662243"/>
            <a:ext cx="682487" cy="677513"/>
          </a:xfrm>
          <a:prstGeom prst="ellipse">
            <a:avLst/>
          </a:prstGeom>
          <a:solidFill>
            <a:srgbClr val="F7941D"/>
          </a:solidFill>
          <a:ln w="28575">
            <a:solidFill>
              <a:srgbClr val="818286"/>
            </a:solidFill>
          </a:ln>
          <a:scene3d>
            <a:camera prst="orthographicFront"/>
            <a:lightRig rig="threePt" dir="t"/>
          </a:scene3d>
          <a:sp3d>
            <a:bevelT prst="convex"/>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VE" sz="2800" b="1" dirty="0">
                <a:solidFill>
                  <a:prstClr val="white"/>
                </a:solidFill>
              </a:rPr>
              <a:t>3</a:t>
            </a:r>
          </a:p>
        </p:txBody>
      </p:sp>
    </p:spTree>
    <p:extLst>
      <p:ext uri="{BB962C8B-B14F-4D97-AF65-F5344CB8AC3E}">
        <p14:creationId xmlns:p14="http://schemas.microsoft.com/office/powerpoint/2010/main" val="2730189338"/>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lstStyle/>
          <a:p>
            <a:r>
              <a:rPr lang="en-US" dirty="0" smtClean="0"/>
              <a:t>You </a:t>
            </a:r>
            <a:r>
              <a:rPr lang="en-US" dirty="0"/>
              <a:t>will perform different operations using Transparent Data Encryption in a multitenant environment.</a:t>
            </a:r>
          </a:p>
          <a:p>
            <a:endParaRPr lang="en-US" dirty="0"/>
          </a:p>
          <a:p>
            <a:r>
              <a:rPr lang="es-VE" dirty="0" err="1"/>
              <a:t>It</a:t>
            </a:r>
            <a:r>
              <a:rPr lang="es-VE" dirty="0"/>
              <a:t> </a:t>
            </a:r>
            <a:r>
              <a:rPr lang="es-VE" dirty="0" err="1"/>
              <a:t>is</a:t>
            </a:r>
            <a:r>
              <a:rPr lang="es-VE" dirty="0"/>
              <a:t> </a:t>
            </a:r>
            <a:r>
              <a:rPr lang="es-VE" dirty="0" err="1"/>
              <a:t>assumed</a:t>
            </a:r>
            <a:r>
              <a:rPr lang="es-VE" dirty="0"/>
              <a:t> </a:t>
            </a:r>
            <a:r>
              <a:rPr lang="es-VE" dirty="0" err="1"/>
              <a:t>that</a:t>
            </a:r>
            <a:r>
              <a:rPr lang="es-VE" dirty="0"/>
              <a:t>:</a:t>
            </a:r>
          </a:p>
          <a:p>
            <a:endParaRPr lang="es-VE" dirty="0"/>
          </a:p>
          <a:p>
            <a:endParaRPr lang="es-VE" dirty="0"/>
          </a:p>
        </p:txBody>
      </p:sp>
      <p:sp>
        <p:nvSpPr>
          <p:cNvPr id="3" name="Título 2"/>
          <p:cNvSpPr>
            <a:spLocks noGrp="1"/>
          </p:cNvSpPr>
          <p:nvPr>
            <p:ph type="title"/>
          </p:nvPr>
        </p:nvSpPr>
        <p:spPr/>
        <p:txBody>
          <a:bodyPr/>
          <a:lstStyle/>
          <a:p>
            <a:r>
              <a:rPr lang="es-VE" dirty="0" err="1"/>
              <a:t>Using</a:t>
            </a:r>
            <a:r>
              <a:rPr lang="es-VE" dirty="0"/>
              <a:t> TDE in a </a:t>
            </a:r>
            <a:r>
              <a:rPr lang="es-VE" dirty="0" err="1"/>
              <a:t>multitenant</a:t>
            </a:r>
            <a:r>
              <a:rPr lang="es-VE" dirty="0"/>
              <a:t> </a:t>
            </a:r>
            <a:r>
              <a:rPr lang="es-VE" dirty="0" err="1" smtClean="0"/>
              <a:t>environment</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solidFill>
                  <a:prstClr val="white"/>
                </a:solidFill>
              </a:rPr>
              <a:pPr/>
              <a:t>285</a:t>
            </a:fld>
            <a:endParaRPr lang="es-VE" dirty="0">
              <a:solidFill>
                <a:prstClr val="white"/>
              </a:solidFill>
            </a:endParaRPr>
          </a:p>
        </p:txBody>
      </p:sp>
      <p:sp>
        <p:nvSpPr>
          <p:cNvPr id="5" name="Rectángulo 4"/>
          <p:cNvSpPr/>
          <p:nvPr/>
        </p:nvSpPr>
        <p:spPr>
          <a:xfrm>
            <a:off x="1012547" y="3680619"/>
            <a:ext cx="10153650" cy="2554486"/>
          </a:xfrm>
          <a:prstGeom prst="rect">
            <a:avLst/>
          </a:prstGeom>
          <a:solidFill>
            <a:srgbClr val="F794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2400" b="1" dirty="0" smtClean="0">
                <a:solidFill>
                  <a:prstClr val="white"/>
                </a:solidFill>
              </a:rPr>
              <a:t>You have two container databases (the multitenant architecture), version 12.1.0.2 in the same host.</a:t>
            </a:r>
          </a:p>
          <a:p>
            <a:pPr marL="285750" indent="-285750">
              <a:buFont typeface="Arial" panose="020B0604020202020204" pitchFamily="34" charset="0"/>
              <a:buChar char="•"/>
            </a:pPr>
            <a:endParaRPr lang="en-US" sz="2400" b="1" dirty="0" smtClean="0">
              <a:solidFill>
                <a:prstClr val="white"/>
              </a:solidFill>
            </a:endParaRPr>
          </a:p>
          <a:p>
            <a:pPr marL="285750" indent="-285750">
              <a:buFont typeface="Arial" panose="020B0604020202020204" pitchFamily="34" charset="0"/>
              <a:buChar char="•"/>
            </a:pPr>
            <a:r>
              <a:rPr lang="en-US" sz="2400" b="1" dirty="0" smtClean="0">
                <a:solidFill>
                  <a:prstClr val="white"/>
                </a:solidFill>
              </a:rPr>
              <a:t>You have at least one pluggable database in each container database</a:t>
            </a:r>
          </a:p>
          <a:p>
            <a:pPr marL="285750" indent="-285750">
              <a:buFont typeface="Arial" panose="020B0604020202020204" pitchFamily="34" charset="0"/>
              <a:buChar char="•"/>
            </a:pPr>
            <a:endParaRPr lang="en-US" sz="2400" b="1" dirty="0" smtClean="0">
              <a:solidFill>
                <a:prstClr val="white"/>
              </a:solidFill>
            </a:endParaRPr>
          </a:p>
          <a:p>
            <a:pPr marL="285750" indent="-285750">
              <a:buFont typeface="Arial" panose="020B0604020202020204" pitchFamily="34" charset="0"/>
              <a:buChar char="•"/>
            </a:pPr>
            <a:r>
              <a:rPr lang="en-US" sz="2400" b="1" dirty="0" smtClean="0">
                <a:solidFill>
                  <a:prstClr val="white"/>
                </a:solidFill>
              </a:rPr>
              <a:t>You have sample schemes installed.</a:t>
            </a:r>
          </a:p>
        </p:txBody>
      </p:sp>
    </p:spTree>
    <p:extLst>
      <p:ext uri="{BB962C8B-B14F-4D97-AF65-F5344CB8AC3E}">
        <p14:creationId xmlns:p14="http://schemas.microsoft.com/office/powerpoint/2010/main" val="1411442581"/>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a:xfrm>
            <a:off x="331303" y="1504950"/>
            <a:ext cx="11516139" cy="4840986"/>
          </a:xfrm>
        </p:spPr>
        <p:txBody>
          <a:bodyPr>
            <a:normAutofit/>
          </a:bodyPr>
          <a:lstStyle/>
          <a:p>
            <a:r>
              <a:rPr lang="en-US" dirty="0" smtClean="0"/>
              <a:t>Creation </a:t>
            </a:r>
            <a:r>
              <a:rPr lang="en-US" dirty="0"/>
              <a:t>of </a:t>
            </a:r>
            <a:r>
              <a:rPr lang="en-US" dirty="0" err="1"/>
              <a:t>keystore</a:t>
            </a:r>
            <a:r>
              <a:rPr lang="en-US" dirty="0"/>
              <a:t> and master key in root </a:t>
            </a:r>
            <a:r>
              <a:rPr lang="en-US" dirty="0" smtClean="0"/>
              <a:t>container. </a:t>
            </a:r>
          </a:p>
          <a:p>
            <a:endParaRPr lang="en-US" dirty="0"/>
          </a:p>
          <a:p>
            <a:r>
              <a:rPr lang="en-US" dirty="0" smtClean="0"/>
              <a:t>Opening </a:t>
            </a:r>
            <a:r>
              <a:rPr lang="en-US" dirty="0"/>
              <a:t>and creation of master key in the pluggable </a:t>
            </a:r>
            <a:r>
              <a:rPr lang="en-US" dirty="0" smtClean="0"/>
              <a:t>database. </a:t>
            </a:r>
          </a:p>
          <a:p>
            <a:endParaRPr lang="en-US" dirty="0"/>
          </a:p>
          <a:p>
            <a:r>
              <a:rPr lang="en-US" dirty="0"/>
              <a:t>A</a:t>
            </a:r>
            <a:r>
              <a:rPr lang="en-US" dirty="0" smtClean="0"/>
              <a:t>nother </a:t>
            </a:r>
            <a:r>
              <a:rPr lang="en-US" dirty="0"/>
              <a:t>way of creation of the </a:t>
            </a:r>
            <a:r>
              <a:rPr lang="en-US" dirty="0" err="1"/>
              <a:t>keystore</a:t>
            </a:r>
            <a:r>
              <a:rPr lang="en-US" dirty="0"/>
              <a:t> and master key </a:t>
            </a:r>
            <a:r>
              <a:rPr lang="en-US" dirty="0" smtClean="0"/>
              <a:t>(in </a:t>
            </a:r>
            <a:r>
              <a:rPr lang="en-US" dirty="0"/>
              <a:t>the second container database). </a:t>
            </a:r>
            <a:endParaRPr lang="en-US" dirty="0" smtClean="0"/>
          </a:p>
          <a:p>
            <a:endParaRPr lang="en-US" dirty="0"/>
          </a:p>
          <a:p>
            <a:endParaRPr lang="en-US" dirty="0"/>
          </a:p>
          <a:p>
            <a:endParaRPr lang="es-VE" dirty="0"/>
          </a:p>
        </p:txBody>
      </p:sp>
      <p:sp>
        <p:nvSpPr>
          <p:cNvPr id="3" name="Título 2"/>
          <p:cNvSpPr>
            <a:spLocks noGrp="1"/>
          </p:cNvSpPr>
          <p:nvPr>
            <p:ph type="title"/>
          </p:nvPr>
        </p:nvSpPr>
        <p:spPr/>
        <p:txBody>
          <a:bodyPr/>
          <a:lstStyle/>
          <a:p>
            <a:r>
              <a:rPr lang="es-VE" dirty="0" err="1"/>
              <a:t>Using</a:t>
            </a:r>
            <a:r>
              <a:rPr lang="es-VE" dirty="0"/>
              <a:t> TDE in a </a:t>
            </a:r>
            <a:r>
              <a:rPr lang="es-VE" dirty="0" err="1"/>
              <a:t>multitenant</a:t>
            </a:r>
            <a:r>
              <a:rPr lang="es-VE" dirty="0"/>
              <a:t> </a:t>
            </a:r>
            <a:r>
              <a:rPr lang="es-VE" dirty="0" err="1"/>
              <a:t>environment</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solidFill>
                  <a:prstClr val="white"/>
                </a:solidFill>
              </a:rPr>
              <a:pPr/>
              <a:t>286</a:t>
            </a:fld>
            <a:endParaRPr lang="es-VE" dirty="0">
              <a:solidFill>
                <a:prstClr val="white"/>
              </a:solidFill>
            </a:endParaRPr>
          </a:p>
        </p:txBody>
      </p:sp>
    </p:spTree>
    <p:extLst>
      <p:ext uri="{BB962C8B-B14F-4D97-AF65-F5344CB8AC3E}">
        <p14:creationId xmlns:p14="http://schemas.microsoft.com/office/powerpoint/2010/main" val="292446956"/>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lstStyle/>
          <a:p>
            <a:r>
              <a:rPr lang="en-US" dirty="0" smtClean="0"/>
              <a:t>User </a:t>
            </a:r>
            <a:r>
              <a:rPr lang="en-US" dirty="0"/>
              <a:t>with the </a:t>
            </a:r>
            <a:r>
              <a:rPr lang="en-US" dirty="0">
                <a:solidFill>
                  <a:srgbClr val="FC971D"/>
                </a:solidFill>
              </a:rPr>
              <a:t>SYSKM</a:t>
            </a:r>
            <a:r>
              <a:rPr lang="en-US" dirty="0"/>
              <a:t> system privilege is used, and opening of </a:t>
            </a:r>
            <a:r>
              <a:rPr lang="en-US" dirty="0" err="1"/>
              <a:t>keystore</a:t>
            </a:r>
            <a:r>
              <a:rPr lang="en-US" dirty="0"/>
              <a:t> as well as the creation of master keys are done by using </a:t>
            </a:r>
            <a:r>
              <a:rPr lang="en-US" dirty="0">
                <a:solidFill>
                  <a:srgbClr val="FC971D"/>
                </a:solidFill>
              </a:rPr>
              <a:t>container=all</a:t>
            </a:r>
            <a:r>
              <a:rPr lang="en-US" dirty="0"/>
              <a:t> clause. </a:t>
            </a:r>
            <a:endParaRPr lang="en-US" dirty="0" smtClean="0"/>
          </a:p>
          <a:p>
            <a:endParaRPr lang="en-US" dirty="0"/>
          </a:p>
          <a:p>
            <a:r>
              <a:rPr lang="en-US" dirty="0"/>
              <a:t>Because there is only one </a:t>
            </a:r>
            <a:r>
              <a:rPr lang="en-US" dirty="0" err="1"/>
              <a:t>keystore</a:t>
            </a:r>
            <a:r>
              <a:rPr lang="en-US" dirty="0"/>
              <a:t> per container database but multiple master keys, if database needs to be unplugged and plugged into another container database, a master key needs to be exported and imported into the target database also. </a:t>
            </a:r>
          </a:p>
          <a:p>
            <a:endParaRPr lang="en-US" dirty="0" smtClean="0"/>
          </a:p>
          <a:p>
            <a:endParaRPr lang="en-US" dirty="0"/>
          </a:p>
        </p:txBody>
      </p:sp>
      <p:sp>
        <p:nvSpPr>
          <p:cNvPr id="3" name="Título 2"/>
          <p:cNvSpPr>
            <a:spLocks noGrp="1"/>
          </p:cNvSpPr>
          <p:nvPr>
            <p:ph type="title"/>
          </p:nvPr>
        </p:nvSpPr>
        <p:spPr/>
        <p:txBody>
          <a:bodyPr/>
          <a:lstStyle/>
          <a:p>
            <a:r>
              <a:rPr lang="es-VE" dirty="0" err="1"/>
              <a:t>Using</a:t>
            </a:r>
            <a:r>
              <a:rPr lang="es-VE" dirty="0"/>
              <a:t> TDE in a </a:t>
            </a:r>
            <a:r>
              <a:rPr lang="es-VE" dirty="0" err="1"/>
              <a:t>multitenant</a:t>
            </a:r>
            <a:r>
              <a:rPr lang="es-VE" dirty="0"/>
              <a:t> </a:t>
            </a:r>
            <a:r>
              <a:rPr lang="es-VE" dirty="0" err="1"/>
              <a:t>environment</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solidFill>
                  <a:prstClr val="white"/>
                </a:solidFill>
              </a:rPr>
              <a:pPr/>
              <a:t>287</a:t>
            </a:fld>
            <a:endParaRPr lang="es-VE" dirty="0">
              <a:solidFill>
                <a:prstClr val="white"/>
              </a:solidFill>
            </a:endParaRPr>
          </a:p>
        </p:txBody>
      </p:sp>
    </p:spTree>
    <p:extLst>
      <p:ext uri="{BB962C8B-B14F-4D97-AF65-F5344CB8AC3E}">
        <p14:creationId xmlns:p14="http://schemas.microsoft.com/office/powerpoint/2010/main" val="3618077605"/>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a:xfrm>
            <a:off x="331303" y="1504950"/>
            <a:ext cx="11516139" cy="4694682"/>
          </a:xfrm>
        </p:spPr>
        <p:txBody>
          <a:bodyPr>
            <a:normAutofit/>
          </a:bodyPr>
          <a:lstStyle/>
          <a:p>
            <a:r>
              <a:rPr lang="en-US" dirty="0" smtClean="0"/>
              <a:t>Export </a:t>
            </a:r>
            <a:r>
              <a:rPr lang="en-US" dirty="0"/>
              <a:t>a master key and </a:t>
            </a:r>
            <a:r>
              <a:rPr lang="en-US" dirty="0" smtClean="0"/>
              <a:t>unplug </a:t>
            </a:r>
            <a:r>
              <a:rPr lang="en-US" dirty="0"/>
              <a:t>the database. </a:t>
            </a:r>
            <a:endParaRPr lang="en-US" dirty="0" smtClean="0"/>
          </a:p>
          <a:p>
            <a:endParaRPr lang="en-US" dirty="0"/>
          </a:p>
          <a:p>
            <a:r>
              <a:rPr lang="en-US" dirty="0" smtClean="0"/>
              <a:t>Plugging </a:t>
            </a:r>
            <a:r>
              <a:rPr lang="en-US" dirty="0"/>
              <a:t>this database into another container database (cdb2). </a:t>
            </a:r>
            <a:endParaRPr lang="en-US" dirty="0" smtClean="0"/>
          </a:p>
          <a:p>
            <a:endParaRPr lang="en-US" dirty="0"/>
          </a:p>
          <a:p>
            <a:r>
              <a:rPr lang="en-US" dirty="0" smtClean="0"/>
              <a:t>We </a:t>
            </a:r>
            <a:r>
              <a:rPr lang="en-US" dirty="0"/>
              <a:t>are importing a master </a:t>
            </a:r>
            <a:r>
              <a:rPr lang="en-US" dirty="0" smtClean="0"/>
              <a:t>key.</a:t>
            </a:r>
          </a:p>
          <a:p>
            <a:endParaRPr lang="en-US" dirty="0"/>
          </a:p>
          <a:p>
            <a:r>
              <a:rPr lang="en-US" dirty="0" smtClean="0"/>
              <a:t>After </a:t>
            </a:r>
            <a:r>
              <a:rPr lang="en-US" dirty="0"/>
              <a:t>importing a master key, </a:t>
            </a:r>
            <a:r>
              <a:rPr lang="en-US" dirty="0" smtClean="0"/>
              <a:t>restart </a:t>
            </a:r>
            <a:r>
              <a:rPr lang="en-US" dirty="0"/>
              <a:t>that pluggable </a:t>
            </a:r>
            <a:r>
              <a:rPr lang="en-US" dirty="0" smtClean="0"/>
              <a:t>database.</a:t>
            </a:r>
          </a:p>
          <a:p>
            <a:pPr marL="0" indent="0">
              <a:buNone/>
            </a:pPr>
            <a:endParaRPr lang="en-US" dirty="0"/>
          </a:p>
        </p:txBody>
      </p:sp>
      <p:sp>
        <p:nvSpPr>
          <p:cNvPr id="3" name="Título 2"/>
          <p:cNvSpPr>
            <a:spLocks noGrp="1"/>
          </p:cNvSpPr>
          <p:nvPr>
            <p:ph type="title"/>
          </p:nvPr>
        </p:nvSpPr>
        <p:spPr/>
        <p:txBody>
          <a:bodyPr/>
          <a:lstStyle/>
          <a:p>
            <a:r>
              <a:rPr lang="es-VE" dirty="0" err="1"/>
              <a:t>Using</a:t>
            </a:r>
            <a:r>
              <a:rPr lang="es-VE" dirty="0"/>
              <a:t> TDE in a </a:t>
            </a:r>
            <a:r>
              <a:rPr lang="es-VE" dirty="0" err="1"/>
              <a:t>multitenant</a:t>
            </a:r>
            <a:r>
              <a:rPr lang="es-VE" dirty="0"/>
              <a:t> </a:t>
            </a:r>
            <a:r>
              <a:rPr lang="es-VE" dirty="0" err="1"/>
              <a:t>environment</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solidFill>
                  <a:prstClr val="white"/>
                </a:solidFill>
              </a:rPr>
              <a:pPr/>
              <a:t>288</a:t>
            </a:fld>
            <a:endParaRPr lang="es-VE" dirty="0">
              <a:solidFill>
                <a:prstClr val="white"/>
              </a:solidFill>
            </a:endParaRPr>
          </a:p>
        </p:txBody>
      </p:sp>
    </p:spTree>
    <p:extLst>
      <p:ext uri="{BB962C8B-B14F-4D97-AF65-F5344CB8AC3E}">
        <p14:creationId xmlns:p14="http://schemas.microsoft.com/office/powerpoint/2010/main" val="1664333004"/>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texto 3"/>
          <p:cNvSpPr>
            <a:spLocks noGrp="1"/>
          </p:cNvSpPr>
          <p:nvPr>
            <p:ph type="body" sz="quarter" idx="10"/>
          </p:nvPr>
        </p:nvSpPr>
        <p:spPr>
          <a:xfrm>
            <a:off x="5072163" y="4018613"/>
            <a:ext cx="7119837" cy="914400"/>
          </a:xfrm>
        </p:spPr>
        <p:txBody>
          <a:bodyPr anchor="ctr">
            <a:noAutofit/>
          </a:bodyPr>
          <a:lstStyle/>
          <a:p>
            <a:pPr algn="ctr"/>
            <a:r>
              <a:rPr lang="en-US" sz="4000" dirty="0" smtClean="0"/>
              <a:t>Oracle Database 12c Detective Controls</a:t>
            </a:r>
            <a:endParaRPr lang="en-US" sz="4000" dirty="0"/>
          </a:p>
        </p:txBody>
      </p:sp>
      <p:sp>
        <p:nvSpPr>
          <p:cNvPr id="5" name="Marcador de texto 4"/>
          <p:cNvSpPr>
            <a:spLocks noGrp="1"/>
          </p:cNvSpPr>
          <p:nvPr>
            <p:ph type="body" sz="quarter" idx="11"/>
          </p:nvPr>
        </p:nvSpPr>
        <p:spPr>
          <a:xfrm>
            <a:off x="5229226" y="4933013"/>
            <a:ext cx="6962774" cy="914400"/>
          </a:xfrm>
        </p:spPr>
        <p:txBody>
          <a:bodyPr anchor="ctr">
            <a:noAutofit/>
          </a:bodyPr>
          <a:lstStyle/>
          <a:p>
            <a:r>
              <a:rPr lang="es-VE" sz="3600" i="1" dirty="0" smtClean="0"/>
              <a:t>Application </a:t>
            </a:r>
            <a:r>
              <a:rPr lang="es-VE" sz="3600" i="1" dirty="0"/>
              <a:t>Contexts</a:t>
            </a:r>
          </a:p>
        </p:txBody>
      </p:sp>
    </p:spTree>
    <p:extLst>
      <p:ext uri="{BB962C8B-B14F-4D97-AF65-F5344CB8AC3E}">
        <p14:creationId xmlns:p14="http://schemas.microsoft.com/office/powerpoint/2010/main" val="41567002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dirty="0" smtClean="0"/>
              <a:t>Compliance Reporting</a:t>
            </a:r>
          </a:p>
          <a:p>
            <a:pPr lvl="1"/>
            <a:r>
              <a:rPr lang="en-US" dirty="0"/>
              <a:t>Payment Card Industry Data Security Standard (</a:t>
            </a:r>
            <a:r>
              <a:rPr lang="en-US" dirty="0" smtClean="0"/>
              <a:t>PCI-DSS)</a:t>
            </a:r>
          </a:p>
          <a:p>
            <a:pPr lvl="1"/>
            <a:r>
              <a:rPr lang="en-US" dirty="0" smtClean="0"/>
              <a:t>Gramm-Leach-Bliley </a:t>
            </a:r>
            <a:r>
              <a:rPr lang="en-US" dirty="0"/>
              <a:t>Act (</a:t>
            </a:r>
            <a:r>
              <a:rPr lang="en-US" dirty="0" smtClean="0"/>
              <a:t>GLBA)</a:t>
            </a:r>
          </a:p>
          <a:p>
            <a:pPr lvl="1"/>
            <a:r>
              <a:rPr lang="en-US" dirty="0" smtClean="0"/>
              <a:t>Health </a:t>
            </a:r>
            <a:r>
              <a:rPr lang="en-US" dirty="0"/>
              <a:t>Insurance Portability and Accountability Act (HIPAA</a:t>
            </a:r>
            <a:r>
              <a:rPr lang="en-US" dirty="0" smtClean="0"/>
              <a:t>),</a:t>
            </a:r>
          </a:p>
          <a:p>
            <a:pPr lvl="1"/>
            <a:r>
              <a:rPr lang="en-US" dirty="0" smtClean="0"/>
              <a:t>Sarbanes-Oxley </a:t>
            </a:r>
            <a:r>
              <a:rPr lang="en-US" dirty="0"/>
              <a:t>Act (</a:t>
            </a:r>
            <a:r>
              <a:rPr lang="en-US" dirty="0" smtClean="0"/>
              <a:t>SOX)</a:t>
            </a:r>
          </a:p>
          <a:p>
            <a:pPr lvl="1"/>
            <a:r>
              <a:rPr lang="en-US" dirty="0" smtClean="0"/>
              <a:t>European </a:t>
            </a:r>
            <a:r>
              <a:rPr lang="en-US" dirty="0"/>
              <a:t>Union Data Protection Act (DPA)</a:t>
            </a:r>
            <a:endParaRPr lang="en-US" dirty="0" smtClean="0"/>
          </a:p>
          <a:p>
            <a:pPr lvl="1"/>
            <a:endParaRPr lang="en-US" dirty="0" smtClean="0"/>
          </a:p>
          <a:p>
            <a:pPr lvl="1"/>
            <a:endParaRPr lang="en-US" dirty="0" smtClean="0"/>
          </a:p>
        </p:txBody>
      </p:sp>
      <p:sp>
        <p:nvSpPr>
          <p:cNvPr id="3" name="Title 2"/>
          <p:cNvSpPr>
            <a:spLocks noGrp="1"/>
          </p:cNvSpPr>
          <p:nvPr>
            <p:ph type="title"/>
          </p:nvPr>
        </p:nvSpPr>
        <p:spPr/>
        <p:txBody>
          <a:bodyPr/>
          <a:lstStyle/>
          <a:p>
            <a:r>
              <a:rPr lang="en-US" dirty="0" smtClean="0"/>
              <a:t>Database Firewall</a:t>
            </a:r>
            <a:endParaRPr lang="en-US" dirty="0"/>
          </a:p>
        </p:txBody>
      </p:sp>
      <p:sp>
        <p:nvSpPr>
          <p:cNvPr id="4" name="Slide Number Placeholder 3"/>
          <p:cNvSpPr>
            <a:spLocks noGrp="1"/>
          </p:cNvSpPr>
          <p:nvPr>
            <p:ph type="sldNum" sz="quarter" idx="12"/>
          </p:nvPr>
        </p:nvSpPr>
        <p:spPr/>
        <p:txBody>
          <a:bodyPr/>
          <a:lstStyle/>
          <a:p>
            <a:fld id="{5C6DB8CB-8B72-460F-B4E4-6A15EEC341A1}" type="slidenum">
              <a:rPr lang="es-VE" smtClean="0"/>
              <a:pPr/>
              <a:t>29</a:t>
            </a:fld>
            <a:endParaRPr lang="es-VE" dirty="0"/>
          </a:p>
        </p:txBody>
      </p:sp>
    </p:spTree>
    <p:extLst>
      <p:ext uri="{BB962C8B-B14F-4D97-AF65-F5344CB8AC3E}">
        <p14:creationId xmlns:p14="http://schemas.microsoft.com/office/powerpoint/2010/main" val="376443292"/>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a:xfrm>
            <a:off x="331303" y="1504949"/>
            <a:ext cx="11516139" cy="4854907"/>
          </a:xfrm>
        </p:spPr>
        <p:txBody>
          <a:bodyPr>
            <a:noAutofit/>
          </a:bodyPr>
          <a:lstStyle/>
          <a:p>
            <a:pPr marL="0" indent="0">
              <a:buNone/>
            </a:pPr>
            <a:r>
              <a:rPr lang="en-US" b="1" dirty="0"/>
              <a:t>In this chapter, we will cover the following tasks:</a:t>
            </a:r>
          </a:p>
          <a:p>
            <a:r>
              <a:rPr lang="en-US" dirty="0"/>
              <a:t>Exploring and using built-in </a:t>
            </a:r>
            <a:r>
              <a:rPr lang="en-US" dirty="0" smtClean="0"/>
              <a:t>contexts</a:t>
            </a:r>
            <a:endParaRPr lang="en-US" dirty="0"/>
          </a:p>
          <a:p>
            <a:r>
              <a:rPr lang="en-US" dirty="0"/>
              <a:t>Creating an application </a:t>
            </a:r>
            <a:r>
              <a:rPr lang="en-US" dirty="0" smtClean="0"/>
              <a:t>context</a:t>
            </a:r>
            <a:endParaRPr lang="en-US" dirty="0"/>
          </a:p>
          <a:p>
            <a:r>
              <a:rPr lang="en-US" dirty="0"/>
              <a:t>Setting application context </a:t>
            </a:r>
            <a:r>
              <a:rPr lang="en-US" dirty="0" smtClean="0"/>
              <a:t>attributes</a:t>
            </a:r>
            <a:endParaRPr lang="en-US" dirty="0"/>
          </a:p>
          <a:p>
            <a:r>
              <a:rPr lang="en-US" dirty="0"/>
              <a:t>Using an application context</a:t>
            </a:r>
            <a:endParaRPr lang="es-VE" dirty="0"/>
          </a:p>
        </p:txBody>
      </p:sp>
      <p:sp>
        <p:nvSpPr>
          <p:cNvPr id="3" name="Título 2"/>
          <p:cNvSpPr>
            <a:spLocks noGrp="1"/>
          </p:cNvSpPr>
          <p:nvPr>
            <p:ph type="title"/>
          </p:nvPr>
        </p:nvSpPr>
        <p:spPr/>
        <p:txBody>
          <a:bodyPr/>
          <a:lstStyle/>
          <a:p>
            <a:r>
              <a:rPr lang="es-VE" dirty="0" err="1"/>
              <a:t>Introduction</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solidFill>
                  <a:prstClr val="white"/>
                </a:solidFill>
              </a:rPr>
              <a:pPr/>
              <a:t>290</a:t>
            </a:fld>
            <a:endParaRPr lang="es-VE" dirty="0">
              <a:solidFill>
                <a:prstClr val="white"/>
              </a:solidFill>
            </a:endParaRPr>
          </a:p>
        </p:txBody>
      </p:sp>
    </p:spTree>
    <p:extLst>
      <p:ext uri="{BB962C8B-B14F-4D97-AF65-F5344CB8AC3E}">
        <p14:creationId xmlns:p14="http://schemas.microsoft.com/office/powerpoint/2010/main" val="2139975584"/>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a:xfrm>
            <a:off x="331303" y="1504950"/>
            <a:ext cx="11516139" cy="4712970"/>
          </a:xfrm>
        </p:spPr>
        <p:txBody>
          <a:bodyPr>
            <a:normAutofit/>
          </a:bodyPr>
          <a:lstStyle/>
          <a:p>
            <a:r>
              <a:rPr lang="en-US" dirty="0"/>
              <a:t>An </a:t>
            </a:r>
            <a:r>
              <a:rPr lang="en-US" b="1" dirty="0"/>
              <a:t>application context </a:t>
            </a:r>
            <a:r>
              <a:rPr lang="en-US" dirty="0"/>
              <a:t>is a memory container that holds a set of key-value pairs. </a:t>
            </a:r>
            <a:endParaRPr lang="en-US" dirty="0" smtClean="0"/>
          </a:p>
          <a:p>
            <a:pPr marL="0" indent="0">
              <a:buNone/>
            </a:pPr>
            <a:endParaRPr lang="en-US" dirty="0"/>
          </a:p>
          <a:p>
            <a:r>
              <a:rPr lang="en-US" dirty="0" smtClean="0"/>
              <a:t>Also</a:t>
            </a:r>
            <a:r>
              <a:rPr lang="en-US" dirty="0"/>
              <a:t>, an application context is a namespace because in different application contexts, attributes that have the same name can </a:t>
            </a:r>
            <a:r>
              <a:rPr lang="en-US" dirty="0" smtClean="0"/>
              <a:t>exist.</a:t>
            </a:r>
            <a:endParaRPr lang="en-US" dirty="0"/>
          </a:p>
          <a:p>
            <a:endParaRPr lang="en-US" dirty="0"/>
          </a:p>
          <a:p>
            <a:endParaRPr lang="es-VE" dirty="0"/>
          </a:p>
        </p:txBody>
      </p:sp>
      <p:sp>
        <p:nvSpPr>
          <p:cNvPr id="3" name="Título 2"/>
          <p:cNvSpPr>
            <a:spLocks noGrp="1"/>
          </p:cNvSpPr>
          <p:nvPr>
            <p:ph type="title"/>
          </p:nvPr>
        </p:nvSpPr>
        <p:spPr/>
        <p:txBody>
          <a:bodyPr/>
          <a:lstStyle/>
          <a:p>
            <a:r>
              <a:rPr lang="es-VE" dirty="0" err="1"/>
              <a:t>Introduction</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solidFill>
                  <a:prstClr val="white"/>
                </a:solidFill>
              </a:rPr>
              <a:pPr/>
              <a:t>291</a:t>
            </a:fld>
            <a:endParaRPr lang="es-VE" dirty="0">
              <a:solidFill>
                <a:prstClr val="white"/>
              </a:solidFill>
            </a:endParaRPr>
          </a:p>
        </p:txBody>
      </p:sp>
    </p:spTree>
    <p:extLst>
      <p:ext uri="{BB962C8B-B14F-4D97-AF65-F5344CB8AC3E}">
        <p14:creationId xmlns:p14="http://schemas.microsoft.com/office/powerpoint/2010/main" val="3637943898"/>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lstStyle/>
          <a:p>
            <a:endParaRPr lang="es-VE" dirty="0"/>
          </a:p>
        </p:txBody>
      </p:sp>
      <p:sp>
        <p:nvSpPr>
          <p:cNvPr id="3" name="Título 2"/>
          <p:cNvSpPr>
            <a:spLocks noGrp="1"/>
          </p:cNvSpPr>
          <p:nvPr>
            <p:ph type="title"/>
          </p:nvPr>
        </p:nvSpPr>
        <p:spPr/>
        <p:txBody>
          <a:bodyPr/>
          <a:lstStyle/>
          <a:p>
            <a:r>
              <a:rPr lang="en-US" dirty="0"/>
              <a:t>The steps to implement a local application context</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solidFill>
                  <a:prstClr val="white"/>
                </a:solidFill>
              </a:rPr>
              <a:pPr/>
              <a:t>292</a:t>
            </a:fld>
            <a:endParaRPr lang="es-VE" dirty="0">
              <a:solidFill>
                <a:prstClr val="white"/>
              </a:solidFill>
            </a:endParaRPr>
          </a:p>
        </p:txBody>
      </p:sp>
      <p:sp>
        <p:nvSpPr>
          <p:cNvPr id="5" name="Llamada de flecha hacia abajo 4"/>
          <p:cNvSpPr/>
          <p:nvPr/>
        </p:nvSpPr>
        <p:spPr>
          <a:xfrm>
            <a:off x="1926609" y="1930747"/>
            <a:ext cx="8338782" cy="863221"/>
          </a:xfrm>
          <a:prstGeom prst="downArrowCallout">
            <a:avLst/>
          </a:prstGeom>
          <a:solidFill>
            <a:srgbClr val="F794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VE" b="1" dirty="0" err="1" smtClean="0">
                <a:solidFill>
                  <a:prstClr val="white"/>
                </a:solidFill>
              </a:rPr>
              <a:t>Create</a:t>
            </a:r>
            <a:r>
              <a:rPr lang="es-VE" b="1" dirty="0" smtClean="0">
                <a:solidFill>
                  <a:prstClr val="white"/>
                </a:solidFill>
              </a:rPr>
              <a:t> </a:t>
            </a:r>
            <a:r>
              <a:rPr lang="es-VE" b="1" dirty="0" err="1" smtClean="0">
                <a:solidFill>
                  <a:prstClr val="white"/>
                </a:solidFill>
              </a:rPr>
              <a:t>an</a:t>
            </a:r>
            <a:r>
              <a:rPr lang="es-VE" b="1" dirty="0" smtClean="0">
                <a:solidFill>
                  <a:prstClr val="white"/>
                </a:solidFill>
              </a:rPr>
              <a:t> </a:t>
            </a:r>
            <a:r>
              <a:rPr lang="es-VE" b="1" dirty="0" err="1" smtClean="0">
                <a:solidFill>
                  <a:prstClr val="white"/>
                </a:solidFill>
              </a:rPr>
              <a:t>application</a:t>
            </a:r>
            <a:r>
              <a:rPr lang="es-VE" b="1" dirty="0" smtClean="0">
                <a:solidFill>
                  <a:prstClr val="white"/>
                </a:solidFill>
              </a:rPr>
              <a:t> </a:t>
            </a:r>
            <a:r>
              <a:rPr lang="es-VE" b="1" dirty="0" err="1" smtClean="0">
                <a:solidFill>
                  <a:prstClr val="white"/>
                </a:solidFill>
              </a:rPr>
              <a:t>context</a:t>
            </a:r>
            <a:endParaRPr lang="es-VE" b="1" dirty="0">
              <a:solidFill>
                <a:prstClr val="white"/>
              </a:solidFill>
            </a:endParaRPr>
          </a:p>
        </p:txBody>
      </p:sp>
      <p:sp>
        <p:nvSpPr>
          <p:cNvPr id="6" name="Llamada de flecha hacia abajo 5"/>
          <p:cNvSpPr/>
          <p:nvPr/>
        </p:nvSpPr>
        <p:spPr>
          <a:xfrm>
            <a:off x="1919981" y="3052742"/>
            <a:ext cx="8338782" cy="863221"/>
          </a:xfrm>
          <a:prstGeom prst="downArrowCallout">
            <a:avLst/>
          </a:prstGeom>
          <a:solidFill>
            <a:srgbClr val="F794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VE" b="1" dirty="0" err="1" smtClean="0">
                <a:solidFill>
                  <a:prstClr val="white"/>
                </a:solidFill>
              </a:rPr>
              <a:t>Create</a:t>
            </a:r>
            <a:r>
              <a:rPr lang="es-VE" b="1" dirty="0" smtClean="0">
                <a:solidFill>
                  <a:prstClr val="white"/>
                </a:solidFill>
              </a:rPr>
              <a:t> a PL/SQL </a:t>
            </a:r>
            <a:r>
              <a:rPr lang="es-VE" b="1" dirty="0" err="1" smtClean="0">
                <a:solidFill>
                  <a:prstClr val="white"/>
                </a:solidFill>
              </a:rPr>
              <a:t>package</a:t>
            </a:r>
            <a:r>
              <a:rPr lang="es-VE" b="1" dirty="0" smtClean="0">
                <a:solidFill>
                  <a:prstClr val="white"/>
                </a:solidFill>
              </a:rPr>
              <a:t> </a:t>
            </a:r>
            <a:r>
              <a:rPr lang="es-VE" b="1" dirty="0" err="1" smtClean="0">
                <a:solidFill>
                  <a:prstClr val="white"/>
                </a:solidFill>
              </a:rPr>
              <a:t>that</a:t>
            </a:r>
            <a:r>
              <a:rPr lang="es-VE" b="1" dirty="0" smtClean="0">
                <a:solidFill>
                  <a:prstClr val="white"/>
                </a:solidFill>
              </a:rPr>
              <a:t> sets </a:t>
            </a:r>
            <a:r>
              <a:rPr lang="es-VE" b="1" dirty="0" err="1" smtClean="0">
                <a:solidFill>
                  <a:prstClr val="white"/>
                </a:solidFill>
              </a:rPr>
              <a:t>the</a:t>
            </a:r>
            <a:r>
              <a:rPr lang="es-VE" b="1" dirty="0" smtClean="0">
                <a:solidFill>
                  <a:prstClr val="white"/>
                </a:solidFill>
              </a:rPr>
              <a:t> </a:t>
            </a:r>
            <a:r>
              <a:rPr lang="es-VE" b="1" dirty="0" err="1" smtClean="0">
                <a:solidFill>
                  <a:prstClr val="white"/>
                </a:solidFill>
              </a:rPr>
              <a:t>context</a:t>
            </a:r>
            <a:endParaRPr lang="es-VE" b="1" dirty="0">
              <a:solidFill>
                <a:prstClr val="white"/>
              </a:solidFill>
            </a:endParaRPr>
          </a:p>
        </p:txBody>
      </p:sp>
      <p:sp>
        <p:nvSpPr>
          <p:cNvPr id="7" name="Llamada de flecha hacia abajo 6"/>
          <p:cNvSpPr/>
          <p:nvPr/>
        </p:nvSpPr>
        <p:spPr>
          <a:xfrm>
            <a:off x="1919981" y="4174737"/>
            <a:ext cx="8338782" cy="863221"/>
          </a:xfrm>
          <a:prstGeom prst="downArrowCallout">
            <a:avLst/>
          </a:prstGeom>
          <a:solidFill>
            <a:srgbClr val="F794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VE" b="1" dirty="0" smtClean="0">
                <a:solidFill>
                  <a:prstClr val="white"/>
                </a:solidFill>
              </a:rPr>
              <a:t>Set </a:t>
            </a:r>
            <a:r>
              <a:rPr lang="es-VE" b="1" dirty="0" err="1" smtClean="0">
                <a:solidFill>
                  <a:prstClr val="white"/>
                </a:solidFill>
              </a:rPr>
              <a:t>application</a:t>
            </a:r>
            <a:r>
              <a:rPr lang="es-VE" b="1" dirty="0" smtClean="0">
                <a:solidFill>
                  <a:prstClr val="white"/>
                </a:solidFill>
              </a:rPr>
              <a:t> </a:t>
            </a:r>
            <a:r>
              <a:rPr lang="es-VE" b="1" dirty="0" err="1" smtClean="0">
                <a:solidFill>
                  <a:prstClr val="white"/>
                </a:solidFill>
              </a:rPr>
              <a:t>context</a:t>
            </a:r>
            <a:r>
              <a:rPr lang="es-VE" b="1" dirty="0" smtClean="0">
                <a:solidFill>
                  <a:prstClr val="white"/>
                </a:solidFill>
              </a:rPr>
              <a:t> </a:t>
            </a:r>
            <a:r>
              <a:rPr lang="es-VE" b="1" dirty="0" err="1" smtClean="0">
                <a:solidFill>
                  <a:prstClr val="white"/>
                </a:solidFill>
              </a:rPr>
              <a:t>attributes</a:t>
            </a:r>
            <a:r>
              <a:rPr lang="es-VE" b="1" dirty="0" smtClean="0">
                <a:solidFill>
                  <a:prstClr val="white"/>
                </a:solidFill>
              </a:rPr>
              <a:t> </a:t>
            </a:r>
            <a:r>
              <a:rPr lang="es-VE" b="1" dirty="0" err="1" smtClean="0">
                <a:solidFill>
                  <a:prstClr val="white"/>
                </a:solidFill>
              </a:rPr>
              <a:t>by</a:t>
            </a:r>
            <a:r>
              <a:rPr lang="es-VE" b="1" dirty="0" smtClean="0">
                <a:solidFill>
                  <a:prstClr val="white"/>
                </a:solidFill>
              </a:rPr>
              <a:t> </a:t>
            </a:r>
            <a:r>
              <a:rPr lang="es-VE" b="1" dirty="0" err="1" smtClean="0">
                <a:solidFill>
                  <a:prstClr val="white"/>
                </a:solidFill>
              </a:rPr>
              <a:t>calling</a:t>
            </a:r>
            <a:r>
              <a:rPr lang="es-VE" b="1" dirty="0" smtClean="0">
                <a:solidFill>
                  <a:prstClr val="white"/>
                </a:solidFill>
              </a:rPr>
              <a:t> </a:t>
            </a:r>
            <a:r>
              <a:rPr lang="es-VE" b="1" dirty="0" err="1" smtClean="0">
                <a:solidFill>
                  <a:prstClr val="white"/>
                </a:solidFill>
              </a:rPr>
              <a:t>the</a:t>
            </a:r>
            <a:r>
              <a:rPr lang="es-VE" b="1" dirty="0" smtClean="0">
                <a:solidFill>
                  <a:prstClr val="white"/>
                </a:solidFill>
              </a:rPr>
              <a:t> </a:t>
            </a:r>
            <a:r>
              <a:rPr lang="es-VE" b="1" dirty="0" err="1" smtClean="0">
                <a:solidFill>
                  <a:prstClr val="white"/>
                </a:solidFill>
              </a:rPr>
              <a:t>package</a:t>
            </a:r>
            <a:endParaRPr lang="es-VE" b="1" dirty="0">
              <a:solidFill>
                <a:prstClr val="white"/>
              </a:solidFill>
            </a:endParaRPr>
          </a:p>
        </p:txBody>
      </p:sp>
      <p:sp>
        <p:nvSpPr>
          <p:cNvPr id="8" name="Rectángulo 7"/>
          <p:cNvSpPr/>
          <p:nvPr/>
        </p:nvSpPr>
        <p:spPr>
          <a:xfrm>
            <a:off x="1926609" y="5296731"/>
            <a:ext cx="8338782" cy="559557"/>
          </a:xfrm>
          <a:prstGeom prst="rect">
            <a:avLst/>
          </a:prstGeom>
          <a:solidFill>
            <a:srgbClr val="F794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VE" b="1" i="1" dirty="0" smtClean="0">
                <a:solidFill>
                  <a:prstClr val="white"/>
                </a:solidFill>
              </a:rPr>
              <a:t>Use </a:t>
            </a:r>
            <a:r>
              <a:rPr lang="es-VE" b="1" i="1" dirty="0" err="1" smtClean="0">
                <a:solidFill>
                  <a:prstClr val="white"/>
                </a:solidFill>
              </a:rPr>
              <a:t>application</a:t>
            </a:r>
            <a:r>
              <a:rPr lang="es-VE" b="1" i="1" dirty="0" smtClean="0">
                <a:solidFill>
                  <a:prstClr val="white"/>
                </a:solidFill>
              </a:rPr>
              <a:t> </a:t>
            </a:r>
            <a:r>
              <a:rPr lang="es-VE" b="1" i="1" dirty="0" err="1" smtClean="0">
                <a:solidFill>
                  <a:prstClr val="white"/>
                </a:solidFill>
              </a:rPr>
              <a:t>context</a:t>
            </a:r>
            <a:r>
              <a:rPr lang="es-VE" b="1" i="1" dirty="0" smtClean="0">
                <a:solidFill>
                  <a:prstClr val="white"/>
                </a:solidFill>
              </a:rPr>
              <a:t> atributes in </a:t>
            </a:r>
            <a:r>
              <a:rPr lang="es-VE" b="1" i="1" dirty="0" err="1" smtClean="0">
                <a:solidFill>
                  <a:prstClr val="white"/>
                </a:solidFill>
              </a:rPr>
              <a:t>your</a:t>
            </a:r>
            <a:r>
              <a:rPr lang="es-VE" b="1" i="1" dirty="0" smtClean="0">
                <a:solidFill>
                  <a:prstClr val="white"/>
                </a:solidFill>
              </a:rPr>
              <a:t> </a:t>
            </a:r>
            <a:r>
              <a:rPr lang="es-VE" b="1" i="1" dirty="0" err="1" smtClean="0">
                <a:solidFill>
                  <a:prstClr val="white"/>
                </a:solidFill>
              </a:rPr>
              <a:t>aaplication</a:t>
            </a:r>
            <a:endParaRPr lang="es-VE" b="1" i="1" dirty="0">
              <a:solidFill>
                <a:prstClr val="white"/>
              </a:solidFill>
            </a:endParaRPr>
          </a:p>
        </p:txBody>
      </p:sp>
    </p:spTree>
    <p:extLst>
      <p:ext uri="{BB962C8B-B14F-4D97-AF65-F5344CB8AC3E}">
        <p14:creationId xmlns:p14="http://schemas.microsoft.com/office/powerpoint/2010/main" val="923309944"/>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lstStyle/>
          <a:p>
            <a:r>
              <a:rPr lang="en-US" dirty="0"/>
              <a:t>The </a:t>
            </a:r>
            <a:r>
              <a:rPr lang="en-US" dirty="0">
                <a:solidFill>
                  <a:srgbClr val="FC971D"/>
                </a:solidFill>
              </a:rPr>
              <a:t>USERENV</a:t>
            </a:r>
            <a:r>
              <a:rPr lang="en-US" dirty="0"/>
              <a:t> application context is a built-in context that contains information about the current session. </a:t>
            </a:r>
            <a:endParaRPr lang="en-US" dirty="0" smtClean="0"/>
          </a:p>
          <a:p>
            <a:endParaRPr lang="en-US" dirty="0"/>
          </a:p>
          <a:p>
            <a:r>
              <a:rPr lang="en-US" dirty="0" smtClean="0"/>
              <a:t>You'll </a:t>
            </a:r>
            <a:r>
              <a:rPr lang="en-US" dirty="0"/>
              <a:t>learn to retrieve values from built-in contexts</a:t>
            </a:r>
            <a:r>
              <a:rPr lang="en-US" dirty="0" smtClean="0"/>
              <a:t>.</a:t>
            </a:r>
          </a:p>
          <a:p>
            <a:endParaRPr lang="en-US" dirty="0"/>
          </a:p>
          <a:p>
            <a:r>
              <a:rPr lang="en-US" dirty="0" smtClean="0"/>
              <a:t>You'll </a:t>
            </a:r>
            <a:r>
              <a:rPr lang="en-US" dirty="0"/>
              <a:t>need an existing user who can get values from built-in namespaces by using the </a:t>
            </a:r>
            <a:r>
              <a:rPr lang="en-US" dirty="0">
                <a:solidFill>
                  <a:srgbClr val="FC971D"/>
                </a:solidFill>
              </a:rPr>
              <a:t>SYS_CONTEXT</a:t>
            </a:r>
            <a:r>
              <a:rPr lang="en-US" dirty="0"/>
              <a:t> function (for example, user </a:t>
            </a:r>
            <a:r>
              <a:rPr lang="en-US" dirty="0" err="1">
                <a:solidFill>
                  <a:srgbClr val="FC971D"/>
                </a:solidFill>
              </a:rPr>
              <a:t>maja</a:t>
            </a:r>
            <a:r>
              <a:rPr lang="en-US" dirty="0"/>
              <a:t>).</a:t>
            </a:r>
          </a:p>
          <a:p>
            <a:endParaRPr lang="en-US" dirty="0"/>
          </a:p>
          <a:p>
            <a:endParaRPr lang="en-US" dirty="0"/>
          </a:p>
          <a:p>
            <a:endParaRPr lang="en-US" dirty="0"/>
          </a:p>
          <a:p>
            <a:endParaRPr lang="es-VE" dirty="0"/>
          </a:p>
        </p:txBody>
      </p:sp>
      <p:sp>
        <p:nvSpPr>
          <p:cNvPr id="3" name="Título 2"/>
          <p:cNvSpPr>
            <a:spLocks noGrp="1"/>
          </p:cNvSpPr>
          <p:nvPr>
            <p:ph type="title"/>
          </p:nvPr>
        </p:nvSpPr>
        <p:spPr/>
        <p:txBody>
          <a:bodyPr/>
          <a:lstStyle/>
          <a:p>
            <a:r>
              <a:rPr lang="en-US" dirty="0"/>
              <a:t>Exploring and using built-in </a:t>
            </a:r>
            <a:r>
              <a:rPr lang="en-US" dirty="0" smtClean="0"/>
              <a:t>contexts</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solidFill>
                  <a:prstClr val="white"/>
                </a:solidFill>
              </a:rPr>
              <a:pPr/>
              <a:t>293</a:t>
            </a:fld>
            <a:endParaRPr lang="es-VE" dirty="0">
              <a:solidFill>
                <a:prstClr val="white"/>
              </a:solidFill>
            </a:endParaRPr>
          </a:p>
        </p:txBody>
      </p:sp>
    </p:spTree>
    <p:extLst>
      <p:ext uri="{BB962C8B-B14F-4D97-AF65-F5344CB8AC3E}">
        <p14:creationId xmlns:p14="http://schemas.microsoft.com/office/powerpoint/2010/main" val="3252932263"/>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lstStyle/>
          <a:p>
            <a:r>
              <a:rPr lang="en-US" dirty="0" smtClean="0"/>
              <a:t>You use </a:t>
            </a:r>
            <a:r>
              <a:rPr lang="en-US" dirty="0"/>
              <a:t>the </a:t>
            </a:r>
            <a:r>
              <a:rPr lang="en-US" dirty="0" smtClean="0">
                <a:solidFill>
                  <a:srgbClr val="FC971D"/>
                </a:solidFill>
              </a:rPr>
              <a:t>SYS_CONTEXT</a:t>
            </a:r>
            <a:r>
              <a:rPr lang="en-US" dirty="0" smtClean="0"/>
              <a:t> function </a:t>
            </a:r>
            <a:r>
              <a:rPr lang="en-US" dirty="0"/>
              <a:t>to get values of several parameters from the </a:t>
            </a:r>
            <a:r>
              <a:rPr lang="en-US" dirty="0" smtClean="0">
                <a:solidFill>
                  <a:srgbClr val="FC971D"/>
                </a:solidFill>
              </a:rPr>
              <a:t>USERENV</a:t>
            </a:r>
            <a:r>
              <a:rPr lang="en-US" dirty="0" smtClean="0"/>
              <a:t> </a:t>
            </a:r>
            <a:r>
              <a:rPr lang="en-US" dirty="0"/>
              <a:t>context. </a:t>
            </a:r>
            <a:endParaRPr lang="en-US" dirty="0" smtClean="0"/>
          </a:p>
          <a:p>
            <a:endParaRPr lang="en-US" dirty="0"/>
          </a:p>
          <a:p>
            <a:r>
              <a:rPr lang="en-US" dirty="0" smtClean="0"/>
              <a:t>You </a:t>
            </a:r>
            <a:r>
              <a:rPr lang="en-US" dirty="0"/>
              <a:t>can use that function in both SQL and PL/SQL statements. </a:t>
            </a:r>
            <a:endParaRPr lang="en-US" dirty="0" smtClean="0"/>
          </a:p>
          <a:p>
            <a:endParaRPr lang="en-US" dirty="0"/>
          </a:p>
          <a:p>
            <a:endParaRPr lang="en-US" dirty="0"/>
          </a:p>
          <a:p>
            <a:endParaRPr lang="es-VE" dirty="0"/>
          </a:p>
        </p:txBody>
      </p:sp>
      <p:sp>
        <p:nvSpPr>
          <p:cNvPr id="3" name="Título 2"/>
          <p:cNvSpPr>
            <a:spLocks noGrp="1"/>
          </p:cNvSpPr>
          <p:nvPr>
            <p:ph type="title"/>
          </p:nvPr>
        </p:nvSpPr>
        <p:spPr/>
        <p:txBody>
          <a:bodyPr/>
          <a:lstStyle/>
          <a:p>
            <a:r>
              <a:rPr lang="en-US" dirty="0"/>
              <a:t>Exploring and using built-in contexts</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solidFill>
                  <a:prstClr val="white"/>
                </a:solidFill>
              </a:rPr>
              <a:pPr/>
              <a:t>294</a:t>
            </a:fld>
            <a:endParaRPr lang="es-VE" dirty="0">
              <a:solidFill>
                <a:prstClr val="white"/>
              </a:solidFill>
            </a:endParaRPr>
          </a:p>
        </p:txBody>
      </p:sp>
    </p:spTree>
    <p:extLst>
      <p:ext uri="{BB962C8B-B14F-4D97-AF65-F5344CB8AC3E}">
        <p14:creationId xmlns:p14="http://schemas.microsoft.com/office/powerpoint/2010/main" val="218402307"/>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lstStyle/>
          <a:p>
            <a:r>
              <a:rPr lang="en-US" dirty="0"/>
              <a:t>The </a:t>
            </a:r>
            <a:r>
              <a:rPr lang="en-US" dirty="0">
                <a:solidFill>
                  <a:srgbClr val="FC971D"/>
                </a:solidFill>
              </a:rPr>
              <a:t>UNIFIED_AUDIT_SESSIONID</a:t>
            </a:r>
            <a:r>
              <a:rPr lang="en-US" dirty="0"/>
              <a:t> attribute (parameter) is introduced in Oracle Database 12.1.0.2. </a:t>
            </a:r>
            <a:endParaRPr lang="en-US" dirty="0" smtClean="0"/>
          </a:p>
          <a:p>
            <a:endParaRPr lang="en-US" dirty="0"/>
          </a:p>
          <a:p>
            <a:r>
              <a:rPr lang="en-US" dirty="0" smtClean="0"/>
              <a:t>The </a:t>
            </a:r>
            <a:r>
              <a:rPr lang="en-US" dirty="0"/>
              <a:t>value of that parameter is </a:t>
            </a:r>
            <a:r>
              <a:rPr lang="en-US" dirty="0">
                <a:solidFill>
                  <a:srgbClr val="FC971D"/>
                </a:solidFill>
              </a:rPr>
              <a:t>unified audit session ID </a:t>
            </a:r>
            <a:r>
              <a:rPr lang="en-US" dirty="0"/>
              <a:t>if the database uses unified auditing mode or mixed auditing mode, and </a:t>
            </a:r>
            <a:r>
              <a:rPr lang="en-US" dirty="0">
                <a:solidFill>
                  <a:srgbClr val="FC971D"/>
                </a:solidFill>
              </a:rPr>
              <a:t>NULL</a:t>
            </a:r>
            <a:r>
              <a:rPr lang="en-US" dirty="0"/>
              <a:t> if the database uses traditional </a:t>
            </a:r>
            <a:r>
              <a:rPr lang="en-US" dirty="0" smtClean="0"/>
              <a:t>auditing.</a:t>
            </a:r>
            <a:endParaRPr lang="en-US" dirty="0"/>
          </a:p>
          <a:p>
            <a:endParaRPr lang="en-US" dirty="0"/>
          </a:p>
          <a:p>
            <a:endParaRPr lang="es-VE" dirty="0"/>
          </a:p>
        </p:txBody>
      </p:sp>
      <p:sp>
        <p:nvSpPr>
          <p:cNvPr id="3" name="Título 2"/>
          <p:cNvSpPr>
            <a:spLocks noGrp="1"/>
          </p:cNvSpPr>
          <p:nvPr>
            <p:ph type="title"/>
          </p:nvPr>
        </p:nvSpPr>
        <p:spPr/>
        <p:txBody>
          <a:bodyPr/>
          <a:lstStyle/>
          <a:p>
            <a:r>
              <a:rPr lang="en-US" dirty="0"/>
              <a:t>Exploring and using built-in contexts</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solidFill>
                  <a:prstClr val="white"/>
                </a:solidFill>
              </a:rPr>
              <a:pPr/>
              <a:t>295</a:t>
            </a:fld>
            <a:endParaRPr lang="es-VE" dirty="0">
              <a:solidFill>
                <a:prstClr val="white"/>
              </a:solidFill>
            </a:endParaRPr>
          </a:p>
        </p:txBody>
      </p:sp>
    </p:spTree>
    <p:extLst>
      <p:ext uri="{BB962C8B-B14F-4D97-AF65-F5344CB8AC3E}">
        <p14:creationId xmlns:p14="http://schemas.microsoft.com/office/powerpoint/2010/main" val="2540253530"/>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r>
              <a:rPr lang="en-US" dirty="0"/>
              <a:t>The value of the UNIFIED_AUDIT_SESSIONID</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solidFill>
                  <a:prstClr val="white"/>
                </a:solidFill>
              </a:rPr>
              <a:pPr/>
              <a:t>296</a:t>
            </a:fld>
            <a:endParaRPr lang="es-VE" dirty="0">
              <a:solidFill>
                <a:prstClr val="white"/>
              </a:solidFill>
            </a:endParaRPr>
          </a:p>
        </p:txBody>
      </p:sp>
      <p:sp>
        <p:nvSpPr>
          <p:cNvPr id="5" name="Rectángulo 4"/>
          <p:cNvSpPr/>
          <p:nvPr/>
        </p:nvSpPr>
        <p:spPr>
          <a:xfrm>
            <a:off x="322624" y="2302134"/>
            <a:ext cx="5142157" cy="22537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VE" sz="3200" b="1" dirty="0" smtClean="0">
                <a:solidFill>
                  <a:prstClr val="black"/>
                </a:solidFill>
              </a:rPr>
              <a:t>ATTRIBUTE</a:t>
            </a:r>
          </a:p>
          <a:p>
            <a:endParaRPr lang="es-VE" sz="3200" b="1" dirty="0" smtClean="0">
              <a:solidFill>
                <a:prstClr val="black"/>
              </a:solidFill>
            </a:endParaRPr>
          </a:p>
          <a:p>
            <a:r>
              <a:rPr lang="es-VE" sz="2400" b="1" dirty="0" smtClean="0">
                <a:solidFill>
                  <a:srgbClr val="FC971D"/>
                </a:solidFill>
              </a:rPr>
              <a:t>UNIFIED_AUDIT_SESSIONID</a:t>
            </a:r>
            <a:endParaRPr lang="es-VE" sz="2400" b="1" dirty="0">
              <a:solidFill>
                <a:srgbClr val="FC971D"/>
              </a:solidFill>
            </a:endParaRPr>
          </a:p>
        </p:txBody>
      </p:sp>
      <p:sp>
        <p:nvSpPr>
          <p:cNvPr id="6" name="Rectángulo 5"/>
          <p:cNvSpPr/>
          <p:nvPr/>
        </p:nvSpPr>
        <p:spPr>
          <a:xfrm>
            <a:off x="7191129" y="2302135"/>
            <a:ext cx="4147431" cy="22537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VE" sz="3200" b="1" dirty="0" smtClean="0">
                <a:solidFill>
                  <a:prstClr val="black"/>
                </a:solidFill>
              </a:rPr>
              <a:t>VALUE</a:t>
            </a:r>
          </a:p>
          <a:p>
            <a:endParaRPr lang="es-VE" sz="3200" dirty="0">
              <a:solidFill>
                <a:prstClr val="black"/>
              </a:solidFill>
            </a:endParaRPr>
          </a:p>
          <a:p>
            <a:r>
              <a:rPr lang="es-VE" sz="2400" b="1" dirty="0" err="1">
                <a:solidFill>
                  <a:srgbClr val="818286"/>
                </a:solidFill>
              </a:rPr>
              <a:t>u</a:t>
            </a:r>
            <a:r>
              <a:rPr lang="es-VE" sz="2400" b="1" dirty="0" err="1" smtClean="0">
                <a:solidFill>
                  <a:srgbClr val="818286"/>
                </a:solidFill>
              </a:rPr>
              <a:t>nified</a:t>
            </a:r>
            <a:r>
              <a:rPr lang="es-VE" sz="2400" b="1" dirty="0" smtClean="0">
                <a:solidFill>
                  <a:srgbClr val="818286"/>
                </a:solidFill>
              </a:rPr>
              <a:t> </a:t>
            </a:r>
            <a:r>
              <a:rPr lang="es-VE" sz="2400" b="1" dirty="0" err="1" smtClean="0">
                <a:solidFill>
                  <a:srgbClr val="818286"/>
                </a:solidFill>
              </a:rPr>
              <a:t>audit</a:t>
            </a:r>
            <a:r>
              <a:rPr lang="es-VE" sz="2400" b="1" dirty="0" smtClean="0">
                <a:solidFill>
                  <a:srgbClr val="818286"/>
                </a:solidFill>
              </a:rPr>
              <a:t> sesión ID,</a:t>
            </a:r>
          </a:p>
          <a:p>
            <a:r>
              <a:rPr lang="es-VE" sz="2400" b="1" dirty="0" err="1">
                <a:solidFill>
                  <a:prstClr val="black"/>
                </a:solidFill>
              </a:rPr>
              <a:t>u</a:t>
            </a:r>
            <a:r>
              <a:rPr lang="es-VE" sz="2400" b="1" dirty="0" err="1" smtClean="0">
                <a:solidFill>
                  <a:prstClr val="black"/>
                </a:solidFill>
              </a:rPr>
              <a:t>nified</a:t>
            </a:r>
            <a:r>
              <a:rPr lang="es-VE" sz="2400" b="1" dirty="0" smtClean="0">
                <a:solidFill>
                  <a:prstClr val="black"/>
                </a:solidFill>
              </a:rPr>
              <a:t> </a:t>
            </a:r>
            <a:r>
              <a:rPr lang="es-VE" sz="2400" b="1" dirty="0" err="1" smtClean="0">
                <a:solidFill>
                  <a:prstClr val="black"/>
                </a:solidFill>
              </a:rPr>
              <a:t>or</a:t>
            </a:r>
            <a:r>
              <a:rPr lang="es-VE" sz="2400" b="1" dirty="0" smtClean="0">
                <a:solidFill>
                  <a:prstClr val="black"/>
                </a:solidFill>
              </a:rPr>
              <a:t> </a:t>
            </a:r>
            <a:r>
              <a:rPr lang="es-VE" sz="2400" b="1" dirty="0" err="1" smtClean="0">
                <a:solidFill>
                  <a:prstClr val="black"/>
                </a:solidFill>
              </a:rPr>
              <a:t>mixed</a:t>
            </a:r>
            <a:r>
              <a:rPr lang="es-VE" sz="2400" b="1" dirty="0" smtClean="0">
                <a:solidFill>
                  <a:prstClr val="black"/>
                </a:solidFill>
              </a:rPr>
              <a:t> </a:t>
            </a:r>
            <a:r>
              <a:rPr lang="es-VE" sz="2400" b="1" dirty="0" err="1" smtClean="0">
                <a:solidFill>
                  <a:prstClr val="black"/>
                </a:solidFill>
              </a:rPr>
              <a:t>auditing</a:t>
            </a:r>
            <a:r>
              <a:rPr lang="es-VE" sz="2400" b="1" dirty="0" smtClean="0">
                <a:solidFill>
                  <a:prstClr val="black"/>
                </a:solidFill>
              </a:rPr>
              <a:t> </a:t>
            </a:r>
            <a:r>
              <a:rPr lang="es-VE" sz="2400" b="1" dirty="0" err="1" smtClean="0">
                <a:solidFill>
                  <a:prstClr val="black"/>
                </a:solidFill>
              </a:rPr>
              <a:t>mode</a:t>
            </a:r>
            <a:endParaRPr lang="es-VE" sz="2400" b="1" dirty="0" smtClean="0">
              <a:solidFill>
                <a:prstClr val="black"/>
              </a:solidFill>
            </a:endParaRPr>
          </a:p>
          <a:p>
            <a:endParaRPr lang="es-VE" sz="2400" b="1" dirty="0" smtClean="0">
              <a:solidFill>
                <a:srgbClr val="818286"/>
              </a:solidFill>
            </a:endParaRPr>
          </a:p>
          <a:p>
            <a:endParaRPr lang="es-VE" sz="2400" b="1" dirty="0">
              <a:solidFill>
                <a:srgbClr val="818286"/>
              </a:solidFill>
            </a:endParaRPr>
          </a:p>
          <a:p>
            <a:endParaRPr lang="es-VE" sz="2400" b="1" dirty="0" smtClean="0">
              <a:solidFill>
                <a:srgbClr val="818286"/>
              </a:solidFill>
            </a:endParaRPr>
          </a:p>
          <a:p>
            <a:r>
              <a:rPr lang="es-VE" sz="2400" b="1" dirty="0" smtClean="0">
                <a:solidFill>
                  <a:srgbClr val="818286"/>
                </a:solidFill>
              </a:rPr>
              <a:t>NULL,</a:t>
            </a:r>
          </a:p>
          <a:p>
            <a:r>
              <a:rPr lang="es-VE" sz="2400" b="1" dirty="0" err="1">
                <a:solidFill>
                  <a:prstClr val="black"/>
                </a:solidFill>
              </a:rPr>
              <a:t>t</a:t>
            </a:r>
            <a:r>
              <a:rPr lang="es-VE" sz="2400" b="1" dirty="0" err="1" smtClean="0">
                <a:solidFill>
                  <a:prstClr val="black"/>
                </a:solidFill>
              </a:rPr>
              <a:t>raditional</a:t>
            </a:r>
            <a:r>
              <a:rPr lang="es-VE" sz="2400" b="1" dirty="0" smtClean="0">
                <a:solidFill>
                  <a:prstClr val="black"/>
                </a:solidFill>
              </a:rPr>
              <a:t> </a:t>
            </a:r>
            <a:r>
              <a:rPr lang="es-VE" sz="2400" b="1" dirty="0" err="1" smtClean="0">
                <a:solidFill>
                  <a:prstClr val="black"/>
                </a:solidFill>
              </a:rPr>
              <a:t>auditing</a:t>
            </a:r>
            <a:r>
              <a:rPr lang="es-VE" sz="2400" b="1" dirty="0" smtClean="0">
                <a:solidFill>
                  <a:prstClr val="black"/>
                </a:solidFill>
              </a:rPr>
              <a:t> </a:t>
            </a:r>
            <a:r>
              <a:rPr lang="es-VE" sz="2400" b="1" dirty="0" err="1" smtClean="0">
                <a:solidFill>
                  <a:prstClr val="black"/>
                </a:solidFill>
              </a:rPr>
              <a:t>mode</a:t>
            </a:r>
            <a:endParaRPr lang="es-VE" sz="2400" b="1" dirty="0" smtClean="0">
              <a:solidFill>
                <a:prstClr val="black"/>
              </a:solidFill>
            </a:endParaRPr>
          </a:p>
        </p:txBody>
      </p:sp>
      <p:sp>
        <p:nvSpPr>
          <p:cNvPr id="7" name="Cerrar llave 6"/>
          <p:cNvSpPr/>
          <p:nvPr/>
        </p:nvSpPr>
        <p:spPr>
          <a:xfrm>
            <a:off x="5928692" y="2041380"/>
            <a:ext cx="334616" cy="2775239"/>
          </a:xfrm>
          <a:prstGeom prst="rightBrace">
            <a:avLst/>
          </a:prstGeom>
          <a:ln w="57150">
            <a:solidFill>
              <a:srgbClr val="81828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VE">
              <a:solidFill>
                <a:prstClr val="black"/>
              </a:solidFill>
            </a:endParaRPr>
          </a:p>
        </p:txBody>
      </p:sp>
    </p:spTree>
    <p:extLst>
      <p:ext uri="{BB962C8B-B14F-4D97-AF65-F5344CB8AC3E}">
        <p14:creationId xmlns:p14="http://schemas.microsoft.com/office/powerpoint/2010/main" val="4008224460"/>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a:xfrm>
            <a:off x="331303" y="1504949"/>
            <a:ext cx="11516139" cy="4981643"/>
          </a:xfrm>
        </p:spPr>
        <p:txBody>
          <a:bodyPr>
            <a:normAutofit lnSpcReduction="10000"/>
          </a:bodyPr>
          <a:lstStyle/>
          <a:p>
            <a:r>
              <a:rPr lang="en-US" dirty="0"/>
              <a:t>Another built-in context is </a:t>
            </a:r>
            <a:r>
              <a:rPr lang="en-US" dirty="0">
                <a:solidFill>
                  <a:srgbClr val="FC971D"/>
                </a:solidFill>
              </a:rPr>
              <a:t>SYS_SESSION_ROLES</a:t>
            </a:r>
            <a:r>
              <a:rPr lang="en-US" dirty="0"/>
              <a:t>. </a:t>
            </a:r>
            <a:endParaRPr lang="en-US" dirty="0" smtClean="0"/>
          </a:p>
          <a:p>
            <a:endParaRPr lang="en-US" dirty="0"/>
          </a:p>
          <a:p>
            <a:r>
              <a:rPr lang="en-US" dirty="0" smtClean="0"/>
              <a:t>You </a:t>
            </a:r>
            <a:r>
              <a:rPr lang="en-US" dirty="0"/>
              <a:t>can use it to check whether a specified role is currently enabled for the session. </a:t>
            </a:r>
            <a:endParaRPr lang="en-US" dirty="0" smtClean="0"/>
          </a:p>
          <a:p>
            <a:endParaRPr lang="en-US" dirty="0"/>
          </a:p>
          <a:p>
            <a:r>
              <a:rPr lang="en-US" dirty="0" smtClean="0"/>
              <a:t>Afterwards</a:t>
            </a:r>
            <a:r>
              <a:rPr lang="en-US" dirty="0"/>
              <a:t>, you'll verify that </a:t>
            </a:r>
            <a:r>
              <a:rPr lang="en-US" dirty="0" err="1">
                <a:solidFill>
                  <a:srgbClr val="FC971D"/>
                </a:solidFill>
              </a:rPr>
              <a:t>zoran</a:t>
            </a:r>
            <a:r>
              <a:rPr lang="en-US" dirty="0">
                <a:solidFill>
                  <a:srgbClr val="FC971D"/>
                </a:solidFill>
              </a:rPr>
              <a:t> </a:t>
            </a:r>
            <a:r>
              <a:rPr lang="en-US" dirty="0"/>
              <a:t>has the </a:t>
            </a:r>
            <a:r>
              <a:rPr lang="en-US" dirty="0" err="1">
                <a:solidFill>
                  <a:srgbClr val="FC971D"/>
                </a:solidFill>
              </a:rPr>
              <a:t>test_role</a:t>
            </a:r>
            <a:r>
              <a:rPr lang="en-US" dirty="0">
                <a:solidFill>
                  <a:srgbClr val="FC971D"/>
                </a:solidFill>
              </a:rPr>
              <a:t> </a:t>
            </a:r>
            <a:r>
              <a:rPr lang="en-US" dirty="0"/>
              <a:t>role by using the </a:t>
            </a:r>
            <a:r>
              <a:rPr lang="en-US" dirty="0">
                <a:solidFill>
                  <a:srgbClr val="FC971D"/>
                </a:solidFill>
              </a:rPr>
              <a:t>SYS_CONTEXT</a:t>
            </a:r>
            <a:r>
              <a:rPr lang="en-US" dirty="0"/>
              <a:t> function. </a:t>
            </a:r>
            <a:endParaRPr lang="en-US" dirty="0" smtClean="0"/>
          </a:p>
          <a:p>
            <a:endParaRPr lang="en-US" dirty="0"/>
          </a:p>
          <a:p>
            <a:r>
              <a:rPr lang="en-US" dirty="0"/>
              <a:t>When working in the multitenant environment, some useful attributes are </a:t>
            </a:r>
            <a:r>
              <a:rPr lang="en-US" dirty="0">
                <a:solidFill>
                  <a:srgbClr val="FC971D"/>
                </a:solidFill>
              </a:rPr>
              <a:t>CON_ID</a:t>
            </a:r>
            <a:r>
              <a:rPr lang="en-US" dirty="0"/>
              <a:t>, </a:t>
            </a:r>
            <a:r>
              <a:rPr lang="en-US" dirty="0">
                <a:solidFill>
                  <a:srgbClr val="FC971D"/>
                </a:solidFill>
              </a:rPr>
              <a:t>CON_NAME</a:t>
            </a:r>
            <a:r>
              <a:rPr lang="en-US" dirty="0"/>
              <a:t>, and </a:t>
            </a:r>
            <a:r>
              <a:rPr lang="en-US" dirty="0">
                <a:solidFill>
                  <a:srgbClr val="FC971D"/>
                </a:solidFill>
              </a:rPr>
              <a:t>CDB_NAME</a:t>
            </a:r>
            <a:r>
              <a:rPr lang="en-US" dirty="0" smtClean="0"/>
              <a:t>.</a:t>
            </a:r>
            <a:endParaRPr lang="en-US" dirty="0"/>
          </a:p>
          <a:p>
            <a:endParaRPr lang="en-US" dirty="0"/>
          </a:p>
          <a:p>
            <a:endParaRPr lang="es-VE" dirty="0"/>
          </a:p>
        </p:txBody>
      </p:sp>
      <p:sp>
        <p:nvSpPr>
          <p:cNvPr id="3" name="Título 2"/>
          <p:cNvSpPr>
            <a:spLocks noGrp="1"/>
          </p:cNvSpPr>
          <p:nvPr>
            <p:ph type="title"/>
          </p:nvPr>
        </p:nvSpPr>
        <p:spPr/>
        <p:txBody>
          <a:bodyPr/>
          <a:lstStyle/>
          <a:p>
            <a:r>
              <a:rPr lang="en-US" dirty="0"/>
              <a:t>Exploring and using built-in contexts</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solidFill>
                  <a:prstClr val="white"/>
                </a:solidFill>
              </a:rPr>
              <a:pPr/>
              <a:t>297</a:t>
            </a:fld>
            <a:endParaRPr lang="es-VE" dirty="0">
              <a:solidFill>
                <a:prstClr val="white"/>
              </a:solidFill>
            </a:endParaRPr>
          </a:p>
        </p:txBody>
      </p:sp>
    </p:spTree>
    <p:extLst>
      <p:ext uri="{BB962C8B-B14F-4D97-AF65-F5344CB8AC3E}">
        <p14:creationId xmlns:p14="http://schemas.microsoft.com/office/powerpoint/2010/main" val="2444411006"/>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r>
              <a:rPr lang="en-US" dirty="0"/>
              <a:t>Exploring and using built-in contexts</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solidFill>
                  <a:prstClr val="white"/>
                </a:solidFill>
              </a:rPr>
              <a:pPr/>
              <a:t>298</a:t>
            </a:fld>
            <a:endParaRPr lang="es-VE" dirty="0">
              <a:solidFill>
                <a:prstClr val="white"/>
              </a:solidFill>
            </a:endParaRPr>
          </a:p>
        </p:txBody>
      </p:sp>
      <p:pic>
        <p:nvPicPr>
          <p:cNvPr id="8" name="Marcador de contenido 7"/>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2390776" y="1218808"/>
            <a:ext cx="7410445" cy="5098205"/>
          </a:xfrm>
          <a:ln w="9525">
            <a:solidFill>
              <a:srgbClr val="FC971D"/>
            </a:solidFill>
          </a:ln>
          <a:effectLst>
            <a:outerShdw blurRad="50800" dist="38100" dir="2700000" algn="tl" rotWithShape="0">
              <a:prstClr val="black">
                <a:alpha val="40000"/>
              </a:prstClr>
            </a:outerShdw>
          </a:effectLst>
        </p:spPr>
      </p:pic>
      <p:sp>
        <p:nvSpPr>
          <p:cNvPr id="6" name="CuadroTexto 5"/>
          <p:cNvSpPr txBox="1"/>
          <p:nvPr/>
        </p:nvSpPr>
        <p:spPr>
          <a:xfrm>
            <a:off x="4531930" y="2741997"/>
            <a:ext cx="1048685" cy="338554"/>
          </a:xfrm>
          <a:prstGeom prst="rect">
            <a:avLst/>
          </a:prstGeom>
          <a:solidFill>
            <a:schemeClr val="bg1"/>
          </a:solidFill>
        </p:spPr>
        <p:txBody>
          <a:bodyPr wrap="none" rtlCol="0">
            <a:spAutoFit/>
          </a:bodyPr>
          <a:lstStyle/>
          <a:p>
            <a:r>
              <a:rPr lang="es-VE" sz="1600" dirty="0" err="1" smtClean="0">
                <a:solidFill>
                  <a:prstClr val="black"/>
                </a:solidFill>
                <a:latin typeface="Courier New" panose="02070309020205020404" pitchFamily="49" charset="0"/>
                <a:cs typeface="Courier New" panose="02070309020205020404" pitchFamily="49" charset="0"/>
              </a:rPr>
              <a:t>ernesto</a:t>
            </a:r>
            <a:endParaRPr lang="es-VE" sz="1600" dirty="0">
              <a:solidFill>
                <a:prstClr val="black"/>
              </a:solidFill>
              <a:latin typeface="Courier New" panose="02070309020205020404" pitchFamily="49" charset="0"/>
              <a:cs typeface="Courier New" panose="02070309020205020404" pitchFamily="49" charset="0"/>
            </a:endParaRPr>
          </a:p>
        </p:txBody>
      </p:sp>
      <p:sp>
        <p:nvSpPr>
          <p:cNvPr id="9" name="CuadroTexto 8"/>
          <p:cNvSpPr txBox="1"/>
          <p:nvPr/>
        </p:nvSpPr>
        <p:spPr>
          <a:xfrm>
            <a:off x="6946831" y="4567164"/>
            <a:ext cx="184731" cy="338554"/>
          </a:xfrm>
          <a:prstGeom prst="rect">
            <a:avLst/>
          </a:prstGeom>
          <a:solidFill>
            <a:schemeClr val="bg1"/>
          </a:solidFill>
        </p:spPr>
        <p:txBody>
          <a:bodyPr wrap="none" rtlCol="0">
            <a:spAutoFit/>
          </a:bodyPr>
          <a:lstStyle/>
          <a:p>
            <a:endParaRPr lang="es-VE" sz="1600" dirty="0">
              <a:solidFill>
                <a:prstClr val="black"/>
              </a:solidFill>
              <a:latin typeface="Courier New" panose="02070309020205020404" pitchFamily="49" charset="0"/>
              <a:cs typeface="Courier New" panose="02070309020205020404" pitchFamily="49" charset="0"/>
            </a:endParaRPr>
          </a:p>
        </p:txBody>
      </p:sp>
      <p:sp>
        <p:nvSpPr>
          <p:cNvPr id="11" name="Rectángulo 10"/>
          <p:cNvSpPr/>
          <p:nvPr/>
        </p:nvSpPr>
        <p:spPr>
          <a:xfrm>
            <a:off x="3569647" y="4688178"/>
            <a:ext cx="914400" cy="2069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a:solidFill>
                <a:prstClr val="white"/>
              </a:solidFill>
            </a:endParaRPr>
          </a:p>
        </p:txBody>
      </p:sp>
      <p:sp>
        <p:nvSpPr>
          <p:cNvPr id="10" name="CuadroTexto 9"/>
          <p:cNvSpPr txBox="1"/>
          <p:nvPr/>
        </p:nvSpPr>
        <p:spPr>
          <a:xfrm>
            <a:off x="3496495" y="4640316"/>
            <a:ext cx="1048685" cy="338554"/>
          </a:xfrm>
          <a:prstGeom prst="rect">
            <a:avLst/>
          </a:prstGeom>
          <a:noFill/>
        </p:spPr>
        <p:txBody>
          <a:bodyPr wrap="none" rtlCol="0">
            <a:spAutoFit/>
          </a:bodyPr>
          <a:lstStyle/>
          <a:p>
            <a:r>
              <a:rPr lang="es-VE" sz="1600" dirty="0" err="1" smtClean="0">
                <a:solidFill>
                  <a:prstClr val="black"/>
                </a:solidFill>
                <a:latin typeface="Courier New" panose="02070309020205020404" pitchFamily="49" charset="0"/>
                <a:cs typeface="Courier New" panose="02070309020205020404" pitchFamily="49" charset="0"/>
              </a:rPr>
              <a:t>ernesto</a:t>
            </a:r>
            <a:endParaRPr lang="es-VE" sz="1600" dirty="0">
              <a:solidFill>
                <a:prstClr val="black"/>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704648320"/>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normAutofit lnSpcReduction="10000"/>
          </a:bodyPr>
          <a:lstStyle/>
          <a:p>
            <a:r>
              <a:rPr lang="en-US" dirty="0"/>
              <a:t>In this recipe, you'll create a local application context (for example, </a:t>
            </a:r>
            <a:r>
              <a:rPr lang="en-US" dirty="0" err="1">
                <a:solidFill>
                  <a:srgbClr val="FC971D"/>
                </a:solidFill>
              </a:rPr>
              <a:t>sh_client</a:t>
            </a:r>
            <a:r>
              <a:rPr lang="en-US" dirty="0" smtClean="0"/>
              <a:t>).</a:t>
            </a:r>
          </a:p>
          <a:p>
            <a:endParaRPr lang="en-US" dirty="0"/>
          </a:p>
          <a:p>
            <a:r>
              <a:rPr lang="en-US" dirty="0" smtClean="0"/>
              <a:t>In </a:t>
            </a:r>
            <a:r>
              <a:rPr lang="en-US" dirty="0"/>
              <a:t>the next </a:t>
            </a:r>
            <a:r>
              <a:rPr lang="en-US" dirty="0" smtClean="0"/>
              <a:t>techniques, </a:t>
            </a:r>
            <a:r>
              <a:rPr lang="en-US" dirty="0"/>
              <a:t>you will use it to store clients' identifiers</a:t>
            </a:r>
            <a:r>
              <a:rPr lang="en-US" dirty="0" smtClean="0"/>
              <a:t>.</a:t>
            </a:r>
          </a:p>
          <a:p>
            <a:endParaRPr lang="en-US" dirty="0"/>
          </a:p>
          <a:p>
            <a:r>
              <a:rPr lang="en-US" dirty="0" smtClean="0"/>
              <a:t>You'll </a:t>
            </a:r>
            <a:r>
              <a:rPr lang="en-US" dirty="0"/>
              <a:t>need an existing user who can create an application context (it needs the </a:t>
            </a:r>
            <a:r>
              <a:rPr lang="en-US" dirty="0">
                <a:solidFill>
                  <a:srgbClr val="FC971D"/>
                </a:solidFill>
              </a:rPr>
              <a:t>CREATE ANY CONTEXT </a:t>
            </a:r>
            <a:r>
              <a:rPr lang="en-US" dirty="0"/>
              <a:t>privilege or a DBA role), for example, the user </a:t>
            </a:r>
            <a:r>
              <a:rPr lang="en-US" dirty="0" err="1">
                <a:solidFill>
                  <a:srgbClr val="FC971D"/>
                </a:solidFill>
              </a:rPr>
              <a:t>maja</a:t>
            </a:r>
            <a:r>
              <a:rPr lang="en-US" dirty="0"/>
              <a:t>.</a:t>
            </a:r>
          </a:p>
          <a:p>
            <a:endParaRPr lang="en-US" dirty="0"/>
          </a:p>
          <a:p>
            <a:endParaRPr lang="en-US" dirty="0"/>
          </a:p>
          <a:p>
            <a:endParaRPr lang="en-US" dirty="0"/>
          </a:p>
          <a:p>
            <a:endParaRPr lang="es-VE" dirty="0"/>
          </a:p>
        </p:txBody>
      </p:sp>
      <p:sp>
        <p:nvSpPr>
          <p:cNvPr id="3" name="Título 2"/>
          <p:cNvSpPr>
            <a:spLocks noGrp="1"/>
          </p:cNvSpPr>
          <p:nvPr>
            <p:ph type="title"/>
          </p:nvPr>
        </p:nvSpPr>
        <p:spPr/>
        <p:txBody>
          <a:bodyPr/>
          <a:lstStyle/>
          <a:p>
            <a:r>
              <a:rPr lang="es-VE" dirty="0" err="1"/>
              <a:t>Creating</a:t>
            </a:r>
            <a:r>
              <a:rPr lang="es-VE" dirty="0"/>
              <a:t> </a:t>
            </a:r>
            <a:r>
              <a:rPr lang="es-VE" dirty="0" err="1"/>
              <a:t>an</a:t>
            </a:r>
            <a:r>
              <a:rPr lang="es-VE" dirty="0"/>
              <a:t> </a:t>
            </a:r>
            <a:r>
              <a:rPr lang="es-VE" dirty="0" err="1"/>
              <a:t>application</a:t>
            </a:r>
            <a:r>
              <a:rPr lang="es-VE" dirty="0"/>
              <a:t> </a:t>
            </a:r>
            <a:r>
              <a:rPr lang="es-VE" dirty="0" err="1" smtClean="0"/>
              <a:t>context</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solidFill>
                  <a:prstClr val="white"/>
                </a:solidFill>
              </a:rPr>
              <a:pPr/>
              <a:t>299</a:t>
            </a:fld>
            <a:endParaRPr lang="es-VE" dirty="0">
              <a:solidFill>
                <a:prstClr val="white"/>
              </a:solidFill>
            </a:endParaRPr>
          </a:p>
        </p:txBody>
      </p:sp>
    </p:spTree>
    <p:extLst>
      <p:ext uri="{BB962C8B-B14F-4D97-AF65-F5344CB8AC3E}">
        <p14:creationId xmlns:p14="http://schemas.microsoft.com/office/powerpoint/2010/main" val="35403898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51647" y="40341"/>
            <a:ext cx="10515600" cy="1325563"/>
          </a:xfrm>
        </p:spPr>
        <p:txBody>
          <a:bodyPr/>
          <a:lstStyle/>
          <a:p>
            <a:r>
              <a:rPr lang="es-VE" dirty="0" err="1" smtClean="0"/>
              <a:t>Introduction</a:t>
            </a:r>
            <a:endParaRPr lang="es-VE" dirty="0"/>
          </a:p>
        </p:txBody>
      </p:sp>
      <p:sp>
        <p:nvSpPr>
          <p:cNvPr id="3" name="Marcador de contenido 2"/>
          <p:cNvSpPr>
            <a:spLocks noGrp="1"/>
          </p:cNvSpPr>
          <p:nvPr>
            <p:ph idx="1"/>
          </p:nvPr>
        </p:nvSpPr>
        <p:spPr>
          <a:xfrm>
            <a:off x="381000" y="1365904"/>
            <a:ext cx="11456894" cy="4351338"/>
          </a:xfrm>
        </p:spPr>
        <p:txBody>
          <a:bodyPr>
            <a:noAutofit/>
          </a:bodyPr>
          <a:lstStyle/>
          <a:p>
            <a:r>
              <a:rPr lang="en-US" sz="2200" b="1" dirty="0" smtClean="0"/>
              <a:t>We will </a:t>
            </a:r>
            <a:r>
              <a:rPr lang="en-US" sz="2200" b="1" dirty="0"/>
              <a:t>cover the </a:t>
            </a:r>
            <a:r>
              <a:rPr lang="en-US" sz="2200" b="1" dirty="0" smtClean="0"/>
              <a:t>following:</a:t>
            </a:r>
            <a:endParaRPr lang="en-US" sz="2200" b="1" dirty="0"/>
          </a:p>
          <a:p>
            <a:pPr lvl="1"/>
            <a:r>
              <a:rPr lang="en-US" sz="2200" dirty="0" smtClean="0"/>
              <a:t>Implement Oracle Audit Vault</a:t>
            </a:r>
          </a:p>
          <a:p>
            <a:pPr lvl="1"/>
            <a:r>
              <a:rPr lang="en-US" sz="2200" dirty="0" smtClean="0"/>
              <a:t>Implement Database Firewall</a:t>
            </a:r>
            <a:endParaRPr lang="en-US" sz="2200" dirty="0"/>
          </a:p>
          <a:p>
            <a:pPr lvl="1"/>
            <a:r>
              <a:rPr lang="en-US" sz="2200" dirty="0" smtClean="0"/>
              <a:t>Oracle Virtual Private Database (VPD)</a:t>
            </a:r>
          </a:p>
          <a:p>
            <a:pPr lvl="1"/>
            <a:r>
              <a:rPr lang="en-US" sz="2200" dirty="0" smtClean="0"/>
              <a:t>Data Redaction</a:t>
            </a:r>
          </a:p>
          <a:p>
            <a:pPr lvl="1"/>
            <a:r>
              <a:rPr lang="en-US" sz="2200" dirty="0" smtClean="0"/>
              <a:t>Oracle Privilege Analysis</a:t>
            </a:r>
          </a:p>
          <a:p>
            <a:pPr lvl="1"/>
            <a:r>
              <a:rPr lang="en-US" sz="2200" dirty="0" smtClean="0"/>
              <a:t>Enumerate Oracle Database Auditing Solutions</a:t>
            </a:r>
          </a:p>
          <a:p>
            <a:pPr lvl="1"/>
            <a:r>
              <a:rPr lang="en-US" sz="2200" dirty="0" smtClean="0"/>
              <a:t>Oracle Database Vault</a:t>
            </a:r>
          </a:p>
          <a:p>
            <a:pPr lvl="1"/>
            <a:r>
              <a:rPr lang="en-US" sz="2200" dirty="0" smtClean="0"/>
              <a:t>Database Vault and Data Pump</a:t>
            </a:r>
          </a:p>
          <a:p>
            <a:pPr lvl="1"/>
            <a:r>
              <a:rPr lang="en-US" sz="2200" dirty="0" smtClean="0"/>
              <a:t>Oracle Application Context</a:t>
            </a:r>
          </a:p>
          <a:p>
            <a:pPr lvl="1"/>
            <a:r>
              <a:rPr lang="en-US" sz="2200" dirty="0" smtClean="0"/>
              <a:t>Explain Oracle Compliance Framework</a:t>
            </a:r>
          </a:p>
          <a:p>
            <a:pPr lvl="1"/>
            <a:r>
              <a:rPr lang="en-US" sz="2200" smtClean="0"/>
              <a:t>Configure Compliance </a:t>
            </a:r>
            <a:r>
              <a:rPr lang="en-US" sz="2200" dirty="0" smtClean="0"/>
              <a:t>Framework rules</a:t>
            </a:r>
            <a:endParaRPr lang="en-US" sz="2200" dirty="0" smtClean="0">
              <a:hlinkClick r:id="rId2" action="ppaction://hlinksldjump"/>
            </a:endParaRPr>
          </a:p>
        </p:txBody>
      </p:sp>
      <p:sp>
        <p:nvSpPr>
          <p:cNvPr id="4" name="Marcador de número de diapositiva 3"/>
          <p:cNvSpPr>
            <a:spLocks noGrp="1"/>
          </p:cNvSpPr>
          <p:nvPr>
            <p:ph type="sldNum" sz="quarter" idx="12"/>
          </p:nvPr>
        </p:nvSpPr>
        <p:spPr/>
        <p:txBody>
          <a:bodyPr/>
          <a:lstStyle/>
          <a:p>
            <a:fld id="{5C6DB8CB-8B72-460F-B4E4-6A15EEC341A1}" type="slidenum">
              <a:rPr lang="es-VE" smtClean="0"/>
              <a:pPr/>
              <a:t>3</a:t>
            </a:fld>
            <a:endParaRPr lang="es-VE"/>
          </a:p>
        </p:txBody>
      </p:sp>
    </p:spTree>
    <p:extLst>
      <p:ext uri="{BB962C8B-B14F-4D97-AF65-F5344CB8AC3E}">
        <p14:creationId xmlns:p14="http://schemas.microsoft.com/office/powerpoint/2010/main" val="157720228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lvl="1"/>
            <a:endParaRPr lang="en-US" dirty="0" smtClean="0"/>
          </a:p>
          <a:p>
            <a:pPr lvl="1"/>
            <a:endParaRPr lang="en-US" dirty="0" smtClean="0"/>
          </a:p>
        </p:txBody>
      </p:sp>
      <p:sp>
        <p:nvSpPr>
          <p:cNvPr id="3" name="Title 2"/>
          <p:cNvSpPr>
            <a:spLocks noGrp="1"/>
          </p:cNvSpPr>
          <p:nvPr>
            <p:ph type="title"/>
          </p:nvPr>
        </p:nvSpPr>
        <p:spPr/>
        <p:txBody>
          <a:bodyPr/>
          <a:lstStyle/>
          <a:p>
            <a:r>
              <a:rPr lang="en-US" dirty="0" smtClean="0"/>
              <a:t>Database Firewall</a:t>
            </a:r>
            <a:endParaRPr lang="en-US" dirty="0"/>
          </a:p>
        </p:txBody>
      </p:sp>
      <p:sp>
        <p:nvSpPr>
          <p:cNvPr id="4" name="Slide Number Placeholder 3"/>
          <p:cNvSpPr>
            <a:spLocks noGrp="1"/>
          </p:cNvSpPr>
          <p:nvPr>
            <p:ph type="sldNum" sz="quarter" idx="12"/>
          </p:nvPr>
        </p:nvSpPr>
        <p:spPr/>
        <p:txBody>
          <a:bodyPr/>
          <a:lstStyle/>
          <a:p>
            <a:fld id="{5C6DB8CB-8B72-460F-B4E4-6A15EEC341A1}" type="slidenum">
              <a:rPr lang="es-VE" smtClean="0"/>
              <a:pPr/>
              <a:t>30</a:t>
            </a:fld>
            <a:endParaRPr lang="es-VE"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9426" y="1431619"/>
            <a:ext cx="10325652" cy="4739821"/>
          </a:xfrm>
          <a:prstGeom prst="rect">
            <a:avLst/>
          </a:prstGeom>
        </p:spPr>
      </p:pic>
    </p:spTree>
    <p:extLst>
      <p:ext uri="{BB962C8B-B14F-4D97-AF65-F5344CB8AC3E}">
        <p14:creationId xmlns:p14="http://schemas.microsoft.com/office/powerpoint/2010/main" val="132247567"/>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lstStyle/>
          <a:p>
            <a:r>
              <a:rPr lang="en-US" dirty="0" smtClean="0"/>
              <a:t>Create </a:t>
            </a:r>
            <a:r>
              <a:rPr lang="en-US" dirty="0"/>
              <a:t>application context </a:t>
            </a:r>
            <a:r>
              <a:rPr lang="en-US" dirty="0" err="1">
                <a:solidFill>
                  <a:srgbClr val="FC971D"/>
                </a:solidFill>
              </a:rPr>
              <a:t>sh_client</a:t>
            </a:r>
            <a:r>
              <a:rPr lang="en-US" dirty="0">
                <a:solidFill>
                  <a:srgbClr val="FC971D"/>
                </a:solidFill>
              </a:rPr>
              <a:t> </a:t>
            </a:r>
            <a:r>
              <a:rPr lang="en-US" dirty="0"/>
              <a:t>and defined that the PL/SQL package </a:t>
            </a:r>
            <a:r>
              <a:rPr lang="en-US" dirty="0" err="1">
                <a:solidFill>
                  <a:srgbClr val="FC971D"/>
                </a:solidFill>
              </a:rPr>
              <a:t>sh_ctx_pkg</a:t>
            </a:r>
            <a:r>
              <a:rPr lang="en-US" dirty="0">
                <a:solidFill>
                  <a:srgbClr val="FC971D"/>
                </a:solidFill>
              </a:rPr>
              <a:t> </a:t>
            </a:r>
            <a:r>
              <a:rPr lang="en-US" dirty="0"/>
              <a:t>will be used to create and set application context attributes. </a:t>
            </a:r>
            <a:endParaRPr lang="en-US" dirty="0" smtClean="0"/>
          </a:p>
          <a:p>
            <a:endParaRPr lang="en-US" dirty="0"/>
          </a:p>
          <a:p>
            <a:r>
              <a:rPr lang="en-US" dirty="0" smtClean="0"/>
              <a:t>At </a:t>
            </a:r>
            <a:r>
              <a:rPr lang="en-US" dirty="0"/>
              <a:t>this moment, attributes aren't set in the application context.</a:t>
            </a:r>
          </a:p>
          <a:p>
            <a:endParaRPr lang="en-US" dirty="0"/>
          </a:p>
          <a:p>
            <a:endParaRPr lang="es-VE" dirty="0"/>
          </a:p>
        </p:txBody>
      </p:sp>
      <p:sp>
        <p:nvSpPr>
          <p:cNvPr id="3" name="Título 2"/>
          <p:cNvSpPr>
            <a:spLocks noGrp="1"/>
          </p:cNvSpPr>
          <p:nvPr>
            <p:ph type="title"/>
          </p:nvPr>
        </p:nvSpPr>
        <p:spPr/>
        <p:txBody>
          <a:bodyPr/>
          <a:lstStyle/>
          <a:p>
            <a:r>
              <a:rPr lang="es-VE" dirty="0" err="1"/>
              <a:t>Creating</a:t>
            </a:r>
            <a:r>
              <a:rPr lang="es-VE" dirty="0"/>
              <a:t> </a:t>
            </a:r>
            <a:r>
              <a:rPr lang="es-VE" dirty="0" err="1"/>
              <a:t>an</a:t>
            </a:r>
            <a:r>
              <a:rPr lang="es-VE" dirty="0"/>
              <a:t> </a:t>
            </a:r>
            <a:r>
              <a:rPr lang="es-VE" dirty="0" err="1"/>
              <a:t>application</a:t>
            </a:r>
            <a:r>
              <a:rPr lang="es-VE" dirty="0"/>
              <a:t> </a:t>
            </a:r>
            <a:r>
              <a:rPr lang="es-VE" dirty="0" err="1"/>
              <a:t>context</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solidFill>
                  <a:prstClr val="white"/>
                </a:solidFill>
              </a:rPr>
              <a:pPr/>
              <a:t>300</a:t>
            </a:fld>
            <a:endParaRPr lang="es-VE" dirty="0">
              <a:solidFill>
                <a:prstClr val="white"/>
              </a:solidFill>
            </a:endParaRPr>
          </a:p>
        </p:txBody>
      </p:sp>
    </p:spTree>
    <p:extLst>
      <p:ext uri="{BB962C8B-B14F-4D97-AF65-F5344CB8AC3E}">
        <p14:creationId xmlns:p14="http://schemas.microsoft.com/office/powerpoint/2010/main" val="2782944352"/>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lstStyle/>
          <a:p>
            <a:r>
              <a:rPr lang="en-US" dirty="0" smtClean="0"/>
              <a:t>You'll </a:t>
            </a:r>
            <a:r>
              <a:rPr lang="en-US" dirty="0"/>
              <a:t>create the PL/SQL package (for example, </a:t>
            </a:r>
            <a:r>
              <a:rPr lang="en-US" dirty="0" err="1">
                <a:solidFill>
                  <a:srgbClr val="FC971D"/>
                </a:solidFill>
              </a:rPr>
              <a:t>sh_ctx_pkg</a:t>
            </a:r>
            <a:r>
              <a:rPr lang="en-US" dirty="0"/>
              <a:t>) that will set application context attributes for the application context you created in the previous </a:t>
            </a:r>
            <a:r>
              <a:rPr lang="en-US" dirty="0" smtClean="0"/>
              <a:t>technique (for </a:t>
            </a:r>
            <a:r>
              <a:rPr lang="en-US" dirty="0"/>
              <a:t>example, </a:t>
            </a:r>
            <a:r>
              <a:rPr lang="en-US" dirty="0" err="1">
                <a:solidFill>
                  <a:srgbClr val="FC971D"/>
                </a:solidFill>
              </a:rPr>
              <a:t>sh_client</a:t>
            </a:r>
            <a:r>
              <a:rPr lang="en-US" dirty="0"/>
              <a:t>). </a:t>
            </a:r>
            <a:endParaRPr lang="en-US" dirty="0" smtClean="0"/>
          </a:p>
          <a:p>
            <a:endParaRPr lang="en-US" dirty="0"/>
          </a:p>
          <a:p>
            <a:r>
              <a:rPr lang="en-US" dirty="0" smtClean="0"/>
              <a:t>Also</a:t>
            </a:r>
            <a:r>
              <a:rPr lang="en-US" dirty="0"/>
              <a:t>, you'll create a logon trigger.</a:t>
            </a:r>
          </a:p>
          <a:p>
            <a:endParaRPr lang="en-US" dirty="0"/>
          </a:p>
          <a:p>
            <a:endParaRPr lang="es-VE" dirty="0"/>
          </a:p>
        </p:txBody>
      </p:sp>
      <p:sp>
        <p:nvSpPr>
          <p:cNvPr id="3" name="Título 2"/>
          <p:cNvSpPr>
            <a:spLocks noGrp="1"/>
          </p:cNvSpPr>
          <p:nvPr>
            <p:ph type="title"/>
          </p:nvPr>
        </p:nvSpPr>
        <p:spPr/>
        <p:txBody>
          <a:bodyPr/>
          <a:lstStyle/>
          <a:p>
            <a:r>
              <a:rPr lang="es-VE" dirty="0" err="1"/>
              <a:t>Setting</a:t>
            </a:r>
            <a:r>
              <a:rPr lang="es-VE" dirty="0"/>
              <a:t> </a:t>
            </a:r>
            <a:r>
              <a:rPr lang="es-VE" dirty="0" err="1"/>
              <a:t>application</a:t>
            </a:r>
            <a:r>
              <a:rPr lang="es-VE" dirty="0"/>
              <a:t> </a:t>
            </a:r>
            <a:r>
              <a:rPr lang="es-VE" dirty="0" err="1"/>
              <a:t>context</a:t>
            </a:r>
            <a:r>
              <a:rPr lang="es-VE" dirty="0"/>
              <a:t> </a:t>
            </a:r>
            <a:r>
              <a:rPr lang="es-VE" dirty="0" err="1" smtClean="0"/>
              <a:t>attributes</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solidFill>
                  <a:prstClr val="white"/>
                </a:solidFill>
              </a:rPr>
              <a:pPr/>
              <a:t>301</a:t>
            </a:fld>
            <a:endParaRPr lang="es-VE" dirty="0">
              <a:solidFill>
                <a:prstClr val="white"/>
              </a:solidFill>
            </a:endParaRPr>
          </a:p>
        </p:txBody>
      </p:sp>
    </p:spTree>
    <p:extLst>
      <p:ext uri="{BB962C8B-B14F-4D97-AF65-F5344CB8AC3E}">
        <p14:creationId xmlns:p14="http://schemas.microsoft.com/office/powerpoint/2010/main" val="942275962"/>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lstStyle/>
          <a:p>
            <a:r>
              <a:rPr lang="en-US" dirty="0" smtClean="0"/>
              <a:t>You'll </a:t>
            </a:r>
            <a:r>
              <a:rPr lang="en-US" dirty="0"/>
              <a:t>need an existing user who can create </a:t>
            </a:r>
            <a:r>
              <a:rPr lang="en-US" dirty="0" err="1">
                <a:solidFill>
                  <a:srgbClr val="FC971D"/>
                </a:solidFill>
              </a:rPr>
              <a:t>sh_ctx_pkg</a:t>
            </a:r>
            <a:r>
              <a:rPr lang="en-US" dirty="0"/>
              <a:t>. </a:t>
            </a:r>
            <a:endParaRPr lang="en-US" dirty="0" smtClean="0"/>
          </a:p>
          <a:p>
            <a:endParaRPr lang="en-US" dirty="0"/>
          </a:p>
          <a:p>
            <a:r>
              <a:rPr lang="en-US" dirty="0" smtClean="0"/>
              <a:t>Make </a:t>
            </a:r>
            <a:r>
              <a:rPr lang="en-US" dirty="0"/>
              <a:t>sure that the user has direct privileges on the </a:t>
            </a:r>
            <a:r>
              <a:rPr lang="en-US" dirty="0" err="1">
                <a:solidFill>
                  <a:srgbClr val="FC971D"/>
                </a:solidFill>
              </a:rPr>
              <a:t>sh.customers</a:t>
            </a:r>
            <a:r>
              <a:rPr lang="en-US" dirty="0">
                <a:solidFill>
                  <a:srgbClr val="FC971D"/>
                </a:solidFill>
              </a:rPr>
              <a:t> </a:t>
            </a:r>
            <a:r>
              <a:rPr lang="en-US" dirty="0"/>
              <a:t>table (even if he/she has a DBA </a:t>
            </a:r>
            <a:r>
              <a:rPr lang="en-US" dirty="0" smtClean="0"/>
              <a:t>role).</a:t>
            </a:r>
            <a:endParaRPr lang="en-US" dirty="0"/>
          </a:p>
          <a:p>
            <a:endParaRPr lang="es-VE" dirty="0"/>
          </a:p>
        </p:txBody>
      </p:sp>
      <p:sp>
        <p:nvSpPr>
          <p:cNvPr id="3" name="Título 2"/>
          <p:cNvSpPr>
            <a:spLocks noGrp="1"/>
          </p:cNvSpPr>
          <p:nvPr>
            <p:ph type="title"/>
          </p:nvPr>
        </p:nvSpPr>
        <p:spPr/>
        <p:txBody>
          <a:bodyPr/>
          <a:lstStyle/>
          <a:p>
            <a:r>
              <a:rPr lang="es-VE" dirty="0" err="1"/>
              <a:t>Setting</a:t>
            </a:r>
            <a:r>
              <a:rPr lang="es-VE" dirty="0"/>
              <a:t> </a:t>
            </a:r>
            <a:r>
              <a:rPr lang="es-VE" dirty="0" err="1"/>
              <a:t>application</a:t>
            </a:r>
            <a:r>
              <a:rPr lang="es-VE" dirty="0"/>
              <a:t> </a:t>
            </a:r>
            <a:r>
              <a:rPr lang="es-VE" dirty="0" err="1"/>
              <a:t>context</a:t>
            </a:r>
            <a:r>
              <a:rPr lang="es-VE" dirty="0"/>
              <a:t> </a:t>
            </a:r>
            <a:r>
              <a:rPr lang="es-VE" dirty="0" err="1"/>
              <a:t>attributes</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solidFill>
                  <a:prstClr val="white"/>
                </a:solidFill>
              </a:rPr>
              <a:pPr/>
              <a:t>302</a:t>
            </a:fld>
            <a:endParaRPr lang="es-VE" dirty="0">
              <a:solidFill>
                <a:prstClr val="white"/>
              </a:solidFill>
            </a:endParaRPr>
          </a:p>
        </p:txBody>
      </p:sp>
    </p:spTree>
    <p:extLst>
      <p:ext uri="{BB962C8B-B14F-4D97-AF65-F5344CB8AC3E}">
        <p14:creationId xmlns:p14="http://schemas.microsoft.com/office/powerpoint/2010/main" val="2976575795"/>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normAutofit/>
          </a:bodyPr>
          <a:lstStyle/>
          <a:p>
            <a:r>
              <a:rPr lang="en-US" sz="3000" dirty="0" smtClean="0"/>
              <a:t>Create </a:t>
            </a:r>
            <a:r>
              <a:rPr lang="en-US" sz="3000" dirty="0"/>
              <a:t>a logon trigger so that every user who connects to the database is going to have an application context set. </a:t>
            </a:r>
            <a:endParaRPr lang="en-US" sz="3000" dirty="0" smtClean="0"/>
          </a:p>
          <a:p>
            <a:endParaRPr lang="en-US" sz="3000" dirty="0"/>
          </a:p>
          <a:p>
            <a:r>
              <a:rPr lang="en-US" sz="3000" dirty="0"/>
              <a:t>It is very important to note that if you try to set or change key-value pairs outside the package you specified when you created application context, you will receive the error </a:t>
            </a:r>
            <a:r>
              <a:rPr lang="en-US" sz="3000" dirty="0">
                <a:solidFill>
                  <a:srgbClr val="FC971D"/>
                </a:solidFill>
              </a:rPr>
              <a:t>insufficient </a:t>
            </a:r>
            <a:r>
              <a:rPr lang="en-US" sz="3000" dirty="0" smtClean="0">
                <a:solidFill>
                  <a:srgbClr val="FC971D"/>
                </a:solidFill>
              </a:rPr>
              <a:t>privileges</a:t>
            </a:r>
            <a:r>
              <a:rPr lang="en-US" sz="3000" dirty="0" smtClean="0"/>
              <a:t>.</a:t>
            </a:r>
            <a:endParaRPr lang="en-US" sz="3000" dirty="0"/>
          </a:p>
          <a:p>
            <a:endParaRPr lang="en-US" sz="3000" dirty="0"/>
          </a:p>
          <a:p>
            <a:endParaRPr lang="es-VE" sz="3000" dirty="0"/>
          </a:p>
        </p:txBody>
      </p:sp>
      <p:sp>
        <p:nvSpPr>
          <p:cNvPr id="3" name="Título 2"/>
          <p:cNvSpPr>
            <a:spLocks noGrp="1"/>
          </p:cNvSpPr>
          <p:nvPr>
            <p:ph type="title"/>
          </p:nvPr>
        </p:nvSpPr>
        <p:spPr/>
        <p:txBody>
          <a:bodyPr/>
          <a:lstStyle/>
          <a:p>
            <a:r>
              <a:rPr lang="es-VE" dirty="0" err="1"/>
              <a:t>Setting</a:t>
            </a:r>
            <a:r>
              <a:rPr lang="es-VE" dirty="0"/>
              <a:t> </a:t>
            </a:r>
            <a:r>
              <a:rPr lang="es-VE" dirty="0" err="1"/>
              <a:t>application</a:t>
            </a:r>
            <a:r>
              <a:rPr lang="es-VE" dirty="0"/>
              <a:t> </a:t>
            </a:r>
            <a:r>
              <a:rPr lang="es-VE" dirty="0" err="1"/>
              <a:t>context</a:t>
            </a:r>
            <a:r>
              <a:rPr lang="es-VE" dirty="0"/>
              <a:t> </a:t>
            </a:r>
            <a:r>
              <a:rPr lang="es-VE" dirty="0" err="1"/>
              <a:t>attributes</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solidFill>
                  <a:prstClr val="white"/>
                </a:solidFill>
              </a:rPr>
              <a:pPr/>
              <a:t>303</a:t>
            </a:fld>
            <a:endParaRPr lang="es-VE" dirty="0">
              <a:solidFill>
                <a:prstClr val="white"/>
              </a:solidFill>
            </a:endParaRPr>
          </a:p>
        </p:txBody>
      </p:sp>
      <p:pic>
        <p:nvPicPr>
          <p:cNvPr id="5" name="Imagen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63999" y="4577337"/>
            <a:ext cx="5464001" cy="1594104"/>
          </a:xfrm>
          <a:prstGeom prst="rect">
            <a:avLst/>
          </a:prstGeom>
          <a:ln w="9525">
            <a:solidFill>
              <a:srgbClr val="FC971D"/>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209282440"/>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a:xfrm>
            <a:off x="331303" y="1504949"/>
            <a:ext cx="11516139" cy="4981643"/>
          </a:xfrm>
        </p:spPr>
        <p:txBody>
          <a:bodyPr>
            <a:normAutofit lnSpcReduction="10000"/>
          </a:bodyPr>
          <a:lstStyle/>
          <a:p>
            <a:r>
              <a:rPr lang="en-US" dirty="0" smtClean="0"/>
              <a:t>In this, you'll </a:t>
            </a:r>
            <a:r>
              <a:rPr lang="en-US" dirty="0"/>
              <a:t>see one possible usage (in SQL) of the application contexts. </a:t>
            </a:r>
            <a:endParaRPr lang="en-US" dirty="0" smtClean="0"/>
          </a:p>
          <a:p>
            <a:endParaRPr lang="en-US" dirty="0"/>
          </a:p>
          <a:p>
            <a:r>
              <a:rPr lang="en-US" dirty="0"/>
              <a:t>Create a new user (for example, </a:t>
            </a:r>
            <a:r>
              <a:rPr lang="en-US" dirty="0" err="1">
                <a:solidFill>
                  <a:srgbClr val="FC971D"/>
                </a:solidFill>
              </a:rPr>
              <a:t>sofia</a:t>
            </a:r>
            <a:r>
              <a:rPr lang="en-US" dirty="0"/>
              <a:t>). </a:t>
            </a:r>
            <a:endParaRPr lang="en-US" dirty="0" smtClean="0"/>
          </a:p>
          <a:p>
            <a:endParaRPr lang="en-US" dirty="0"/>
          </a:p>
          <a:p>
            <a:r>
              <a:rPr lang="en-US" dirty="0" smtClean="0"/>
              <a:t>Make </a:t>
            </a:r>
            <a:r>
              <a:rPr lang="en-US" dirty="0"/>
              <a:t>sure that his or her e-mail in the format </a:t>
            </a:r>
            <a:r>
              <a:rPr lang="en-US" dirty="0">
                <a:solidFill>
                  <a:srgbClr val="FC971D"/>
                </a:solidFill>
              </a:rPr>
              <a:t>user@company.example.com</a:t>
            </a:r>
            <a:r>
              <a:rPr lang="en-US" dirty="0"/>
              <a:t> is unique. </a:t>
            </a:r>
            <a:endParaRPr lang="en-US" dirty="0" smtClean="0"/>
          </a:p>
          <a:p>
            <a:endParaRPr lang="en-US" dirty="0"/>
          </a:p>
          <a:p>
            <a:r>
              <a:rPr lang="en-US" dirty="0" smtClean="0"/>
              <a:t>Grant </a:t>
            </a:r>
            <a:r>
              <a:rPr lang="en-US" dirty="0"/>
              <a:t>him or her privileges: </a:t>
            </a:r>
            <a:r>
              <a:rPr lang="en-US" dirty="0">
                <a:solidFill>
                  <a:srgbClr val="FC971D"/>
                </a:solidFill>
              </a:rPr>
              <a:t>create session </a:t>
            </a:r>
            <a:r>
              <a:rPr lang="en-US" dirty="0"/>
              <a:t>and </a:t>
            </a:r>
            <a:r>
              <a:rPr lang="en-US" dirty="0">
                <a:solidFill>
                  <a:srgbClr val="FC971D"/>
                </a:solidFill>
              </a:rPr>
              <a:t>select </a:t>
            </a:r>
            <a:r>
              <a:rPr lang="en-US" dirty="0"/>
              <a:t>on </a:t>
            </a:r>
            <a:r>
              <a:rPr lang="en-US" dirty="0" err="1">
                <a:solidFill>
                  <a:srgbClr val="FC971D"/>
                </a:solidFill>
              </a:rPr>
              <a:t>sh.customers</a:t>
            </a:r>
            <a:r>
              <a:rPr lang="en-US" dirty="0">
                <a:solidFill>
                  <a:srgbClr val="FC971D"/>
                </a:solidFill>
              </a:rPr>
              <a:t> </a:t>
            </a:r>
            <a:r>
              <a:rPr lang="en-US" dirty="0"/>
              <a:t>table.</a:t>
            </a:r>
          </a:p>
          <a:p>
            <a:endParaRPr lang="en-US" dirty="0"/>
          </a:p>
          <a:p>
            <a:endParaRPr lang="en-US" dirty="0"/>
          </a:p>
          <a:p>
            <a:endParaRPr lang="es-VE" dirty="0"/>
          </a:p>
        </p:txBody>
      </p:sp>
      <p:sp>
        <p:nvSpPr>
          <p:cNvPr id="3" name="Título 2"/>
          <p:cNvSpPr>
            <a:spLocks noGrp="1"/>
          </p:cNvSpPr>
          <p:nvPr>
            <p:ph type="title"/>
          </p:nvPr>
        </p:nvSpPr>
        <p:spPr/>
        <p:txBody>
          <a:bodyPr/>
          <a:lstStyle/>
          <a:p>
            <a:r>
              <a:rPr lang="es-VE" dirty="0" err="1"/>
              <a:t>Using</a:t>
            </a:r>
            <a:r>
              <a:rPr lang="es-VE" dirty="0"/>
              <a:t> </a:t>
            </a:r>
            <a:r>
              <a:rPr lang="es-VE" dirty="0" err="1"/>
              <a:t>an</a:t>
            </a:r>
            <a:r>
              <a:rPr lang="es-VE" dirty="0"/>
              <a:t> </a:t>
            </a:r>
            <a:r>
              <a:rPr lang="es-VE" dirty="0" err="1"/>
              <a:t>application</a:t>
            </a:r>
            <a:r>
              <a:rPr lang="es-VE" dirty="0"/>
              <a:t> </a:t>
            </a:r>
            <a:r>
              <a:rPr lang="es-VE" dirty="0" err="1" smtClean="0"/>
              <a:t>context</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solidFill>
                  <a:prstClr val="white"/>
                </a:solidFill>
              </a:rPr>
              <a:pPr/>
              <a:t>304</a:t>
            </a:fld>
            <a:endParaRPr lang="es-VE" dirty="0">
              <a:solidFill>
                <a:prstClr val="white"/>
              </a:solidFill>
            </a:endParaRPr>
          </a:p>
        </p:txBody>
      </p:sp>
    </p:spTree>
    <p:extLst>
      <p:ext uri="{BB962C8B-B14F-4D97-AF65-F5344CB8AC3E}">
        <p14:creationId xmlns:p14="http://schemas.microsoft.com/office/powerpoint/2010/main" val="1150058866"/>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contenido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580059" y="2184670"/>
            <a:ext cx="5031881" cy="2561685"/>
          </a:xfrm>
          <a:ln w="9525">
            <a:solidFill>
              <a:srgbClr val="FC971D"/>
            </a:solidFill>
          </a:ln>
          <a:effectLst>
            <a:outerShdw blurRad="50800" dist="38100" dir="2700000" algn="tl" rotWithShape="0">
              <a:prstClr val="black">
                <a:alpha val="40000"/>
              </a:prstClr>
            </a:outerShdw>
          </a:effectLst>
        </p:spPr>
      </p:pic>
      <p:sp>
        <p:nvSpPr>
          <p:cNvPr id="3" name="Título 2"/>
          <p:cNvSpPr>
            <a:spLocks noGrp="1"/>
          </p:cNvSpPr>
          <p:nvPr>
            <p:ph type="title"/>
          </p:nvPr>
        </p:nvSpPr>
        <p:spPr/>
        <p:txBody>
          <a:bodyPr/>
          <a:lstStyle/>
          <a:p>
            <a:r>
              <a:rPr lang="es-VE" dirty="0" err="1" smtClean="0"/>
              <a:t>Using</a:t>
            </a:r>
            <a:r>
              <a:rPr lang="es-VE" dirty="0" smtClean="0"/>
              <a:t> </a:t>
            </a:r>
            <a:r>
              <a:rPr lang="es-VE" dirty="0" err="1" smtClean="0"/>
              <a:t>an</a:t>
            </a:r>
            <a:r>
              <a:rPr lang="es-VE" dirty="0" smtClean="0"/>
              <a:t> </a:t>
            </a:r>
            <a:r>
              <a:rPr lang="es-VE" dirty="0" err="1" smtClean="0"/>
              <a:t>application</a:t>
            </a:r>
            <a:r>
              <a:rPr lang="es-VE" dirty="0" smtClean="0"/>
              <a:t> </a:t>
            </a:r>
            <a:r>
              <a:rPr lang="es-VE" dirty="0" err="1" smtClean="0"/>
              <a:t>context</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solidFill>
                  <a:prstClr val="white"/>
                </a:solidFill>
              </a:rPr>
              <a:pPr/>
              <a:t>305</a:t>
            </a:fld>
            <a:endParaRPr lang="es-VE" dirty="0">
              <a:solidFill>
                <a:prstClr val="white"/>
              </a:solidFill>
            </a:endParaRPr>
          </a:p>
        </p:txBody>
      </p:sp>
      <p:sp>
        <p:nvSpPr>
          <p:cNvPr id="6" name="Marcador de contenido 1"/>
          <p:cNvSpPr txBox="1">
            <a:spLocks/>
          </p:cNvSpPr>
          <p:nvPr/>
        </p:nvSpPr>
        <p:spPr>
          <a:xfrm>
            <a:off x="331303" y="1504950"/>
            <a:ext cx="1151613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prstClr val="black"/>
                </a:solidFill>
              </a:rPr>
              <a:t>New user</a:t>
            </a:r>
            <a:endParaRPr lang="es-VE" dirty="0">
              <a:solidFill>
                <a:prstClr val="black"/>
              </a:solidFill>
            </a:endParaRPr>
          </a:p>
        </p:txBody>
      </p:sp>
    </p:spTree>
    <p:extLst>
      <p:ext uri="{BB962C8B-B14F-4D97-AF65-F5344CB8AC3E}">
        <p14:creationId xmlns:p14="http://schemas.microsoft.com/office/powerpoint/2010/main" val="618820803"/>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lstStyle/>
          <a:p>
            <a:r>
              <a:rPr lang="en-US" dirty="0"/>
              <a:t>Insert data about him or her into the </a:t>
            </a:r>
            <a:r>
              <a:rPr lang="en-US" dirty="0" err="1">
                <a:solidFill>
                  <a:srgbClr val="FC971D"/>
                </a:solidFill>
              </a:rPr>
              <a:t>sh.customers</a:t>
            </a:r>
            <a:r>
              <a:rPr lang="en-US" dirty="0">
                <a:solidFill>
                  <a:srgbClr val="FC971D"/>
                </a:solidFill>
              </a:rPr>
              <a:t> </a:t>
            </a:r>
            <a:r>
              <a:rPr lang="en-US" dirty="0"/>
              <a:t>table.</a:t>
            </a:r>
          </a:p>
          <a:p>
            <a:endParaRPr lang="en-US" dirty="0"/>
          </a:p>
          <a:p>
            <a:endParaRPr lang="es-VE" dirty="0"/>
          </a:p>
        </p:txBody>
      </p:sp>
      <p:sp>
        <p:nvSpPr>
          <p:cNvPr id="3" name="Título 2"/>
          <p:cNvSpPr>
            <a:spLocks noGrp="1"/>
          </p:cNvSpPr>
          <p:nvPr>
            <p:ph type="title"/>
          </p:nvPr>
        </p:nvSpPr>
        <p:spPr/>
        <p:txBody>
          <a:bodyPr/>
          <a:lstStyle/>
          <a:p>
            <a:r>
              <a:rPr lang="es-VE" dirty="0" err="1"/>
              <a:t>Using</a:t>
            </a:r>
            <a:r>
              <a:rPr lang="es-VE" dirty="0"/>
              <a:t> </a:t>
            </a:r>
            <a:r>
              <a:rPr lang="es-VE" dirty="0" err="1"/>
              <a:t>an</a:t>
            </a:r>
            <a:r>
              <a:rPr lang="es-VE" dirty="0"/>
              <a:t> </a:t>
            </a:r>
            <a:r>
              <a:rPr lang="es-VE" dirty="0" err="1"/>
              <a:t>application</a:t>
            </a:r>
            <a:r>
              <a:rPr lang="es-VE" dirty="0"/>
              <a:t> </a:t>
            </a:r>
            <a:r>
              <a:rPr lang="es-VE" dirty="0" err="1"/>
              <a:t>context</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solidFill>
                  <a:prstClr val="white"/>
                </a:solidFill>
              </a:rPr>
              <a:pPr/>
              <a:t>306</a:t>
            </a:fld>
            <a:endParaRPr lang="es-VE" dirty="0">
              <a:solidFill>
                <a:prstClr val="white"/>
              </a:solidFill>
            </a:endParaRPr>
          </a:p>
        </p:txBody>
      </p:sp>
      <p:pic>
        <p:nvPicPr>
          <p:cNvPr id="5" name="Imagen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23531" y="2700766"/>
            <a:ext cx="10331681" cy="1959705"/>
          </a:xfrm>
          <a:prstGeom prst="rect">
            <a:avLst/>
          </a:prstGeom>
          <a:ln>
            <a:solidFill>
              <a:srgbClr val="FC971D"/>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637214526"/>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texto 3"/>
          <p:cNvSpPr>
            <a:spLocks noGrp="1"/>
          </p:cNvSpPr>
          <p:nvPr>
            <p:ph type="body" sz="quarter" idx="10"/>
          </p:nvPr>
        </p:nvSpPr>
        <p:spPr>
          <a:xfrm>
            <a:off x="5072163" y="4018613"/>
            <a:ext cx="7119837" cy="914400"/>
          </a:xfrm>
        </p:spPr>
        <p:txBody>
          <a:bodyPr anchor="ctr">
            <a:noAutofit/>
          </a:bodyPr>
          <a:lstStyle/>
          <a:p>
            <a:pPr algn="ctr"/>
            <a:r>
              <a:rPr lang="en-US" sz="4000" dirty="0" smtClean="0"/>
              <a:t>Oracle Database 12c Detective Controls</a:t>
            </a:r>
            <a:endParaRPr lang="en-US" sz="4000" dirty="0"/>
          </a:p>
        </p:txBody>
      </p:sp>
      <p:sp>
        <p:nvSpPr>
          <p:cNvPr id="5" name="Marcador de texto 4"/>
          <p:cNvSpPr>
            <a:spLocks noGrp="1"/>
          </p:cNvSpPr>
          <p:nvPr>
            <p:ph type="body" sz="quarter" idx="11"/>
          </p:nvPr>
        </p:nvSpPr>
        <p:spPr>
          <a:xfrm>
            <a:off x="5229226" y="4933013"/>
            <a:ext cx="6962774" cy="914400"/>
          </a:xfrm>
        </p:spPr>
        <p:txBody>
          <a:bodyPr anchor="ctr">
            <a:noAutofit/>
          </a:bodyPr>
          <a:lstStyle/>
          <a:p>
            <a:r>
              <a:rPr lang="es-VE" sz="3600" i="1" dirty="0" smtClean="0"/>
              <a:t>Oracle Compliance Framework	</a:t>
            </a:r>
            <a:endParaRPr lang="es-VE" sz="3600" i="1" dirty="0"/>
          </a:p>
        </p:txBody>
      </p:sp>
    </p:spTree>
    <p:extLst>
      <p:ext uri="{BB962C8B-B14F-4D97-AF65-F5344CB8AC3E}">
        <p14:creationId xmlns:p14="http://schemas.microsoft.com/office/powerpoint/2010/main" val="1335282101"/>
      </p:ext>
    </p:extLst>
  </p:cSld>
  <p:clrMapOvr>
    <a:masterClrMapping/>
  </p:clrMapOvr>
  <p:timing>
    <p:tnLst>
      <p:par>
        <p:cTn id="1" dur="indefinite" restart="never" nodeType="tmRoot"/>
      </p:par>
    </p:tnLst>
  </p:timing>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Corporate requirements</a:t>
            </a:r>
          </a:p>
          <a:p>
            <a:r>
              <a:rPr lang="en-US" dirty="0" smtClean="0"/>
              <a:t>Government requirements</a:t>
            </a:r>
          </a:p>
          <a:p>
            <a:r>
              <a:rPr lang="en-US" dirty="0" smtClean="0"/>
              <a:t>Built in security rules</a:t>
            </a:r>
          </a:p>
          <a:p>
            <a:r>
              <a:rPr lang="en-US" dirty="0" smtClean="0"/>
              <a:t>Out-of-the box solutions</a:t>
            </a:r>
            <a:endParaRPr lang="en-US" dirty="0"/>
          </a:p>
        </p:txBody>
      </p:sp>
      <p:sp>
        <p:nvSpPr>
          <p:cNvPr id="3" name="Title 2"/>
          <p:cNvSpPr>
            <a:spLocks noGrp="1"/>
          </p:cNvSpPr>
          <p:nvPr>
            <p:ph type="title"/>
          </p:nvPr>
        </p:nvSpPr>
        <p:spPr/>
        <p:txBody>
          <a:bodyPr/>
          <a:lstStyle/>
          <a:p>
            <a:r>
              <a:rPr lang="en-US" dirty="0" smtClean="0"/>
              <a:t>Oracle Compliance Framework</a:t>
            </a:r>
            <a:endParaRPr lang="en-US" dirty="0"/>
          </a:p>
        </p:txBody>
      </p:sp>
      <p:sp>
        <p:nvSpPr>
          <p:cNvPr id="4" name="Slide Number Placeholder 3"/>
          <p:cNvSpPr>
            <a:spLocks noGrp="1"/>
          </p:cNvSpPr>
          <p:nvPr>
            <p:ph type="sldNum" sz="quarter" idx="12"/>
          </p:nvPr>
        </p:nvSpPr>
        <p:spPr/>
        <p:txBody>
          <a:bodyPr/>
          <a:lstStyle/>
          <a:p>
            <a:fld id="{5C6DB8CB-8B72-460F-B4E4-6A15EEC341A1}" type="slidenum">
              <a:rPr lang="es-VE" smtClean="0"/>
              <a:pPr/>
              <a:t>308</a:t>
            </a:fld>
            <a:endParaRPr lang="es-VE" dirty="0"/>
          </a:p>
        </p:txBody>
      </p:sp>
    </p:spTree>
    <p:extLst>
      <p:ext uri="{BB962C8B-B14F-4D97-AF65-F5344CB8AC3E}">
        <p14:creationId xmlns:p14="http://schemas.microsoft.com/office/powerpoint/2010/main" val="1381871491"/>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Built in Compliance Rules</a:t>
            </a:r>
          </a:p>
          <a:p>
            <a:pPr lvl="1"/>
            <a:r>
              <a:rPr lang="en-US" dirty="0" smtClean="0"/>
              <a:t>Government STIGS</a:t>
            </a:r>
          </a:p>
          <a:p>
            <a:pPr lvl="2"/>
            <a:r>
              <a:rPr lang="en-US" dirty="0" smtClean="0"/>
              <a:t>Software Technical Implementation Guides</a:t>
            </a:r>
          </a:p>
          <a:p>
            <a:pPr lvl="1"/>
            <a:r>
              <a:rPr lang="en-US" dirty="0" smtClean="0"/>
              <a:t>Deploy code and security against the STIG</a:t>
            </a:r>
          </a:p>
          <a:p>
            <a:pPr lvl="1"/>
            <a:r>
              <a:rPr lang="en-US" dirty="0" smtClean="0"/>
              <a:t>Pre-defined compliance score</a:t>
            </a:r>
          </a:p>
          <a:p>
            <a:pPr lvl="1"/>
            <a:endParaRPr lang="en-US" dirty="0" smtClean="0"/>
          </a:p>
        </p:txBody>
      </p:sp>
      <p:sp>
        <p:nvSpPr>
          <p:cNvPr id="3" name="Title 2"/>
          <p:cNvSpPr>
            <a:spLocks noGrp="1"/>
          </p:cNvSpPr>
          <p:nvPr>
            <p:ph type="title"/>
          </p:nvPr>
        </p:nvSpPr>
        <p:spPr/>
        <p:txBody>
          <a:bodyPr/>
          <a:lstStyle/>
          <a:p>
            <a:r>
              <a:rPr lang="en-US" dirty="0" smtClean="0"/>
              <a:t>Oracle Compliance Framework</a:t>
            </a:r>
            <a:endParaRPr lang="en-US" dirty="0"/>
          </a:p>
        </p:txBody>
      </p:sp>
      <p:sp>
        <p:nvSpPr>
          <p:cNvPr id="4" name="Slide Number Placeholder 3"/>
          <p:cNvSpPr>
            <a:spLocks noGrp="1"/>
          </p:cNvSpPr>
          <p:nvPr>
            <p:ph type="sldNum" sz="quarter" idx="12"/>
          </p:nvPr>
        </p:nvSpPr>
        <p:spPr/>
        <p:txBody>
          <a:bodyPr/>
          <a:lstStyle/>
          <a:p>
            <a:fld id="{5C6DB8CB-8B72-460F-B4E4-6A15EEC341A1}" type="slidenum">
              <a:rPr lang="es-VE" smtClean="0"/>
              <a:pPr/>
              <a:t>309</a:t>
            </a:fld>
            <a:endParaRPr lang="es-VE" dirty="0"/>
          </a:p>
        </p:txBody>
      </p:sp>
    </p:spTree>
    <p:extLst>
      <p:ext uri="{BB962C8B-B14F-4D97-AF65-F5344CB8AC3E}">
        <p14:creationId xmlns:p14="http://schemas.microsoft.com/office/powerpoint/2010/main" val="4598229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lvl="1"/>
            <a:endParaRPr lang="en-US" dirty="0" smtClean="0"/>
          </a:p>
          <a:p>
            <a:pPr lvl="1"/>
            <a:endParaRPr lang="en-US" dirty="0" smtClean="0"/>
          </a:p>
        </p:txBody>
      </p:sp>
      <p:sp>
        <p:nvSpPr>
          <p:cNvPr id="3" name="Title 2"/>
          <p:cNvSpPr>
            <a:spLocks noGrp="1"/>
          </p:cNvSpPr>
          <p:nvPr>
            <p:ph type="title"/>
          </p:nvPr>
        </p:nvSpPr>
        <p:spPr/>
        <p:txBody>
          <a:bodyPr/>
          <a:lstStyle/>
          <a:p>
            <a:r>
              <a:rPr lang="en-US" dirty="0" smtClean="0"/>
              <a:t>Database Firewall</a:t>
            </a:r>
            <a:endParaRPr lang="en-US" dirty="0"/>
          </a:p>
        </p:txBody>
      </p:sp>
      <p:sp>
        <p:nvSpPr>
          <p:cNvPr id="4" name="Slide Number Placeholder 3"/>
          <p:cNvSpPr>
            <a:spLocks noGrp="1"/>
          </p:cNvSpPr>
          <p:nvPr>
            <p:ph type="sldNum" sz="quarter" idx="12"/>
          </p:nvPr>
        </p:nvSpPr>
        <p:spPr/>
        <p:txBody>
          <a:bodyPr/>
          <a:lstStyle/>
          <a:p>
            <a:fld id="{5C6DB8CB-8B72-460F-B4E4-6A15EEC341A1}" type="slidenum">
              <a:rPr lang="es-VE" smtClean="0"/>
              <a:pPr/>
              <a:t>31</a:t>
            </a:fld>
            <a:endParaRPr lang="es-VE"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38130" y="1103014"/>
            <a:ext cx="7894983" cy="5155210"/>
          </a:xfrm>
          <a:prstGeom prst="rect">
            <a:avLst/>
          </a:prstGeom>
        </p:spPr>
      </p:pic>
    </p:spTree>
    <p:extLst>
      <p:ext uri="{BB962C8B-B14F-4D97-AF65-F5344CB8AC3E}">
        <p14:creationId xmlns:p14="http://schemas.microsoft.com/office/powerpoint/2010/main" val="1524967569"/>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Part of Oracle’s software lifecycle management</a:t>
            </a:r>
          </a:p>
          <a:p>
            <a:r>
              <a:rPr lang="en-US" dirty="0" smtClean="0"/>
              <a:t>Installed via OEM 12c or 13c Cloud Control</a:t>
            </a:r>
          </a:p>
          <a:p>
            <a:r>
              <a:rPr lang="en-US" dirty="0" smtClean="0"/>
              <a:t>Databases will be compared against the STIG</a:t>
            </a:r>
          </a:p>
        </p:txBody>
      </p:sp>
      <p:sp>
        <p:nvSpPr>
          <p:cNvPr id="3" name="Title 2"/>
          <p:cNvSpPr>
            <a:spLocks noGrp="1"/>
          </p:cNvSpPr>
          <p:nvPr>
            <p:ph type="title"/>
          </p:nvPr>
        </p:nvSpPr>
        <p:spPr/>
        <p:txBody>
          <a:bodyPr/>
          <a:lstStyle/>
          <a:p>
            <a:r>
              <a:rPr lang="en-US" dirty="0" smtClean="0"/>
              <a:t>Oracle Compliance Framework</a:t>
            </a:r>
            <a:endParaRPr lang="en-US" dirty="0"/>
          </a:p>
        </p:txBody>
      </p:sp>
      <p:sp>
        <p:nvSpPr>
          <p:cNvPr id="4" name="Slide Number Placeholder 3"/>
          <p:cNvSpPr>
            <a:spLocks noGrp="1"/>
          </p:cNvSpPr>
          <p:nvPr>
            <p:ph type="sldNum" sz="quarter" idx="12"/>
          </p:nvPr>
        </p:nvSpPr>
        <p:spPr/>
        <p:txBody>
          <a:bodyPr/>
          <a:lstStyle/>
          <a:p>
            <a:fld id="{5C6DB8CB-8B72-460F-B4E4-6A15EEC341A1}" type="slidenum">
              <a:rPr lang="es-VE" smtClean="0"/>
              <a:pPr/>
              <a:t>310</a:t>
            </a:fld>
            <a:endParaRPr lang="es-VE" dirty="0"/>
          </a:p>
        </p:txBody>
      </p:sp>
    </p:spTree>
    <p:extLst>
      <p:ext uri="{BB962C8B-B14F-4D97-AF65-F5344CB8AC3E}">
        <p14:creationId xmlns:p14="http://schemas.microsoft.com/office/powerpoint/2010/main" val="262800235"/>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Oracle Compliance Framework</a:t>
            </a:r>
            <a:endParaRPr lang="en-US" dirty="0"/>
          </a:p>
        </p:txBody>
      </p:sp>
      <p:sp>
        <p:nvSpPr>
          <p:cNvPr id="4" name="Slide Number Placeholder 3"/>
          <p:cNvSpPr>
            <a:spLocks noGrp="1"/>
          </p:cNvSpPr>
          <p:nvPr>
            <p:ph type="sldNum" sz="quarter" idx="12"/>
          </p:nvPr>
        </p:nvSpPr>
        <p:spPr/>
        <p:txBody>
          <a:bodyPr/>
          <a:lstStyle/>
          <a:p>
            <a:fld id="{5C6DB8CB-8B72-460F-B4E4-6A15EEC341A1}" type="slidenum">
              <a:rPr lang="es-VE" smtClean="0"/>
              <a:pPr/>
              <a:t>311</a:t>
            </a:fld>
            <a:endParaRPr lang="es-VE"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78156" y="1419097"/>
            <a:ext cx="5592417" cy="4697630"/>
          </a:xfrm>
          <a:prstGeom prst="rect">
            <a:avLst/>
          </a:prstGeom>
        </p:spPr>
      </p:pic>
    </p:spTree>
    <p:extLst>
      <p:ext uri="{BB962C8B-B14F-4D97-AF65-F5344CB8AC3E}">
        <p14:creationId xmlns:p14="http://schemas.microsoft.com/office/powerpoint/2010/main" val="111598624"/>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Oracle Compliance Framework</a:t>
            </a:r>
            <a:endParaRPr lang="en-US" dirty="0"/>
          </a:p>
        </p:txBody>
      </p:sp>
      <p:sp>
        <p:nvSpPr>
          <p:cNvPr id="4" name="Slide Number Placeholder 3"/>
          <p:cNvSpPr>
            <a:spLocks noGrp="1"/>
          </p:cNvSpPr>
          <p:nvPr>
            <p:ph type="sldNum" sz="quarter" idx="12"/>
          </p:nvPr>
        </p:nvSpPr>
        <p:spPr/>
        <p:txBody>
          <a:bodyPr/>
          <a:lstStyle/>
          <a:p>
            <a:fld id="{5C6DB8CB-8B72-460F-B4E4-6A15EEC341A1}" type="slidenum">
              <a:rPr lang="es-VE" smtClean="0"/>
              <a:pPr/>
              <a:t>312</a:t>
            </a:fld>
            <a:endParaRPr lang="es-VE"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3243" y="1293068"/>
            <a:ext cx="5201513" cy="4949687"/>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7904" y="2039494"/>
            <a:ext cx="5657574" cy="1616450"/>
          </a:xfrm>
          <a:prstGeom prst="rect">
            <a:avLst/>
          </a:prstGeom>
        </p:spPr>
      </p:pic>
    </p:spTree>
    <p:extLst>
      <p:ext uri="{BB962C8B-B14F-4D97-AF65-F5344CB8AC3E}">
        <p14:creationId xmlns:p14="http://schemas.microsoft.com/office/powerpoint/2010/main" val="319995872"/>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Oracle Compliance Framework</a:t>
            </a:r>
            <a:endParaRPr lang="en-US" dirty="0"/>
          </a:p>
        </p:txBody>
      </p:sp>
      <p:sp>
        <p:nvSpPr>
          <p:cNvPr id="4" name="Slide Number Placeholder 3"/>
          <p:cNvSpPr>
            <a:spLocks noGrp="1"/>
          </p:cNvSpPr>
          <p:nvPr>
            <p:ph type="sldNum" sz="quarter" idx="12"/>
          </p:nvPr>
        </p:nvSpPr>
        <p:spPr/>
        <p:txBody>
          <a:bodyPr/>
          <a:lstStyle/>
          <a:p>
            <a:fld id="{5C6DB8CB-8B72-460F-B4E4-6A15EEC341A1}" type="slidenum">
              <a:rPr lang="es-VE" smtClean="0"/>
              <a:pPr/>
              <a:t>313</a:t>
            </a:fld>
            <a:endParaRPr lang="es-VE"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2700" y="1332424"/>
            <a:ext cx="9372048" cy="4753636"/>
          </a:xfrm>
          <a:prstGeom prst="rect">
            <a:avLst/>
          </a:prstGeom>
        </p:spPr>
      </p:pic>
    </p:spTree>
    <p:extLst>
      <p:ext uri="{BB962C8B-B14F-4D97-AF65-F5344CB8AC3E}">
        <p14:creationId xmlns:p14="http://schemas.microsoft.com/office/powerpoint/2010/main" val="1503623273"/>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Oracle Compliance Framework</a:t>
            </a:r>
            <a:endParaRPr lang="en-US" dirty="0"/>
          </a:p>
        </p:txBody>
      </p:sp>
      <p:sp>
        <p:nvSpPr>
          <p:cNvPr id="4" name="Slide Number Placeholder 3"/>
          <p:cNvSpPr>
            <a:spLocks noGrp="1"/>
          </p:cNvSpPr>
          <p:nvPr>
            <p:ph type="sldNum" sz="quarter" idx="12"/>
          </p:nvPr>
        </p:nvSpPr>
        <p:spPr/>
        <p:txBody>
          <a:bodyPr/>
          <a:lstStyle/>
          <a:p>
            <a:fld id="{5C6DB8CB-8B72-460F-B4E4-6A15EEC341A1}" type="slidenum">
              <a:rPr lang="es-VE" smtClean="0"/>
              <a:pPr/>
              <a:t>314</a:t>
            </a:fld>
            <a:endParaRPr lang="es-VE"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839" y="1308100"/>
            <a:ext cx="5143500" cy="1790700"/>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8470" y="3211999"/>
            <a:ext cx="8640417" cy="2958062"/>
          </a:xfrm>
          <a:prstGeom prst="rect">
            <a:avLst/>
          </a:prstGeom>
        </p:spPr>
      </p:pic>
    </p:spTree>
    <p:extLst>
      <p:ext uri="{BB962C8B-B14F-4D97-AF65-F5344CB8AC3E}">
        <p14:creationId xmlns:p14="http://schemas.microsoft.com/office/powerpoint/2010/main" val="2056434864"/>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Oracle Compliance Framework</a:t>
            </a:r>
            <a:endParaRPr lang="en-US" dirty="0"/>
          </a:p>
        </p:txBody>
      </p:sp>
      <p:sp>
        <p:nvSpPr>
          <p:cNvPr id="4" name="Slide Number Placeholder 3"/>
          <p:cNvSpPr>
            <a:spLocks noGrp="1"/>
          </p:cNvSpPr>
          <p:nvPr>
            <p:ph type="sldNum" sz="quarter" idx="12"/>
          </p:nvPr>
        </p:nvSpPr>
        <p:spPr/>
        <p:txBody>
          <a:bodyPr/>
          <a:lstStyle/>
          <a:p>
            <a:fld id="{5C6DB8CB-8B72-460F-B4E4-6A15EEC341A1}" type="slidenum">
              <a:rPr lang="es-VE" smtClean="0"/>
              <a:pPr/>
              <a:t>315</a:t>
            </a:fld>
            <a:endParaRPr lang="es-VE"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3287" y="1606768"/>
            <a:ext cx="5402470" cy="4377692"/>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05287" y="1551364"/>
            <a:ext cx="5548243" cy="3722626"/>
          </a:xfrm>
          <a:prstGeom prst="rect">
            <a:avLst/>
          </a:prstGeom>
        </p:spPr>
      </p:pic>
    </p:spTree>
    <p:extLst>
      <p:ext uri="{BB962C8B-B14F-4D97-AF65-F5344CB8AC3E}">
        <p14:creationId xmlns:p14="http://schemas.microsoft.com/office/powerpoint/2010/main" val="90127177"/>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Oracle Compliance Framework</a:t>
            </a:r>
            <a:endParaRPr lang="en-US" dirty="0"/>
          </a:p>
        </p:txBody>
      </p:sp>
      <p:sp>
        <p:nvSpPr>
          <p:cNvPr id="4" name="Slide Number Placeholder 3"/>
          <p:cNvSpPr>
            <a:spLocks noGrp="1"/>
          </p:cNvSpPr>
          <p:nvPr>
            <p:ph type="sldNum" sz="quarter" idx="12"/>
          </p:nvPr>
        </p:nvSpPr>
        <p:spPr/>
        <p:txBody>
          <a:bodyPr/>
          <a:lstStyle/>
          <a:p>
            <a:fld id="{5C6DB8CB-8B72-460F-B4E4-6A15EEC341A1}" type="slidenum">
              <a:rPr lang="es-VE" smtClean="0"/>
              <a:pPr/>
              <a:t>316</a:t>
            </a:fld>
            <a:endParaRPr lang="es-VE"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44178" y="1337252"/>
            <a:ext cx="4986130" cy="4366185"/>
          </a:xfrm>
          <a:prstGeom prst="rect">
            <a:avLst/>
          </a:prstGeom>
        </p:spPr>
      </p:pic>
    </p:spTree>
    <p:extLst>
      <p:ext uri="{BB962C8B-B14F-4D97-AF65-F5344CB8AC3E}">
        <p14:creationId xmlns:p14="http://schemas.microsoft.com/office/powerpoint/2010/main" val="1556436192"/>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Oracle Compliance Framework</a:t>
            </a:r>
            <a:endParaRPr lang="en-US" dirty="0"/>
          </a:p>
        </p:txBody>
      </p:sp>
      <p:sp>
        <p:nvSpPr>
          <p:cNvPr id="4" name="Slide Number Placeholder 3"/>
          <p:cNvSpPr>
            <a:spLocks noGrp="1"/>
          </p:cNvSpPr>
          <p:nvPr>
            <p:ph type="sldNum" sz="quarter" idx="12"/>
          </p:nvPr>
        </p:nvSpPr>
        <p:spPr/>
        <p:txBody>
          <a:bodyPr/>
          <a:lstStyle/>
          <a:p>
            <a:fld id="{5C6DB8CB-8B72-460F-B4E4-6A15EEC341A1}" type="slidenum">
              <a:rPr lang="es-VE" smtClean="0"/>
              <a:pPr/>
              <a:t>317</a:t>
            </a:fld>
            <a:endParaRPr lang="es-VE"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100463"/>
            <a:ext cx="11039061" cy="2965888"/>
          </a:xfrm>
          <a:prstGeom prst="rect">
            <a:avLst/>
          </a:prstGeom>
        </p:spPr>
      </p:pic>
    </p:spTree>
    <p:extLst>
      <p:ext uri="{BB962C8B-B14F-4D97-AF65-F5344CB8AC3E}">
        <p14:creationId xmlns:p14="http://schemas.microsoft.com/office/powerpoint/2010/main" val="1752871079"/>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Oracle Compliance Framework</a:t>
            </a:r>
            <a:endParaRPr lang="en-US" dirty="0"/>
          </a:p>
        </p:txBody>
      </p:sp>
      <p:sp>
        <p:nvSpPr>
          <p:cNvPr id="4" name="Slide Number Placeholder 3"/>
          <p:cNvSpPr>
            <a:spLocks noGrp="1"/>
          </p:cNvSpPr>
          <p:nvPr>
            <p:ph type="sldNum" sz="quarter" idx="12"/>
          </p:nvPr>
        </p:nvSpPr>
        <p:spPr/>
        <p:txBody>
          <a:bodyPr/>
          <a:lstStyle/>
          <a:p>
            <a:fld id="{5C6DB8CB-8B72-460F-B4E4-6A15EEC341A1}" type="slidenum">
              <a:rPr lang="es-VE" smtClean="0"/>
              <a:pPr/>
              <a:t>318</a:t>
            </a:fld>
            <a:endParaRPr lang="es-VE"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1848" y="1049231"/>
            <a:ext cx="5562600" cy="2546626"/>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4061" y="3260793"/>
            <a:ext cx="12014200" cy="3225800"/>
          </a:xfrm>
          <a:prstGeom prst="rect">
            <a:avLst/>
          </a:prstGeom>
        </p:spPr>
      </p:pic>
    </p:spTree>
    <p:extLst>
      <p:ext uri="{BB962C8B-B14F-4D97-AF65-F5344CB8AC3E}">
        <p14:creationId xmlns:p14="http://schemas.microsoft.com/office/powerpoint/2010/main" val="397342867"/>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Generate scripts and </a:t>
            </a:r>
            <a:r>
              <a:rPr lang="en-US" dirty="0" err="1" smtClean="0"/>
              <a:t>sql</a:t>
            </a:r>
            <a:r>
              <a:rPr lang="en-US" dirty="0" smtClean="0"/>
              <a:t> to set and create STIG rules</a:t>
            </a:r>
          </a:p>
          <a:p>
            <a:r>
              <a:rPr lang="en-US" dirty="0" smtClean="0"/>
              <a:t>Internally monitor tables and activity to meet the requirements</a:t>
            </a:r>
          </a:p>
          <a:p>
            <a:r>
              <a:rPr lang="en-US" dirty="0" smtClean="0"/>
              <a:t>Grant privileges to the user STIGTOOL</a:t>
            </a:r>
          </a:p>
        </p:txBody>
      </p:sp>
      <p:sp>
        <p:nvSpPr>
          <p:cNvPr id="3" name="Title 2"/>
          <p:cNvSpPr>
            <a:spLocks noGrp="1"/>
          </p:cNvSpPr>
          <p:nvPr>
            <p:ph type="title"/>
          </p:nvPr>
        </p:nvSpPr>
        <p:spPr/>
        <p:txBody>
          <a:bodyPr/>
          <a:lstStyle/>
          <a:p>
            <a:r>
              <a:rPr lang="en-US" dirty="0" smtClean="0"/>
              <a:t>Oracle Compliance Framework</a:t>
            </a:r>
            <a:endParaRPr lang="en-US" dirty="0"/>
          </a:p>
        </p:txBody>
      </p:sp>
      <p:sp>
        <p:nvSpPr>
          <p:cNvPr id="4" name="Slide Number Placeholder 3"/>
          <p:cNvSpPr>
            <a:spLocks noGrp="1"/>
          </p:cNvSpPr>
          <p:nvPr>
            <p:ph type="sldNum" sz="quarter" idx="12"/>
          </p:nvPr>
        </p:nvSpPr>
        <p:spPr/>
        <p:txBody>
          <a:bodyPr/>
          <a:lstStyle/>
          <a:p>
            <a:fld id="{5C6DB8CB-8B72-460F-B4E4-6A15EEC341A1}" type="slidenum">
              <a:rPr lang="es-VE" smtClean="0"/>
              <a:pPr/>
              <a:t>319</a:t>
            </a:fld>
            <a:endParaRPr lang="es-VE" dirty="0"/>
          </a:p>
        </p:txBody>
      </p:sp>
    </p:spTree>
    <p:extLst>
      <p:ext uri="{BB962C8B-B14F-4D97-AF65-F5344CB8AC3E}">
        <p14:creationId xmlns:p14="http://schemas.microsoft.com/office/powerpoint/2010/main" val="9539547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lnSpcReduction="10000"/>
          </a:bodyPr>
          <a:lstStyle/>
          <a:p>
            <a:r>
              <a:rPr lang="en-US" dirty="0" smtClean="0"/>
              <a:t>Entitlements Reporting</a:t>
            </a:r>
          </a:p>
          <a:p>
            <a:pPr lvl="1"/>
            <a:r>
              <a:rPr lang="en-US" dirty="0"/>
              <a:t>D</a:t>
            </a:r>
            <a:r>
              <a:rPr lang="en-US" dirty="0" smtClean="0"/>
              <a:t>escribe </a:t>
            </a:r>
            <a:r>
              <a:rPr lang="en-US" dirty="0"/>
              <a:t>the types of access that users have to an Oracle </a:t>
            </a:r>
            <a:r>
              <a:rPr lang="en-US" dirty="0" smtClean="0"/>
              <a:t>database</a:t>
            </a:r>
          </a:p>
          <a:p>
            <a:pPr lvl="1"/>
            <a:r>
              <a:rPr lang="en-US" dirty="0"/>
              <a:t>I</a:t>
            </a:r>
            <a:r>
              <a:rPr lang="en-US" dirty="0" smtClean="0"/>
              <a:t>nformation </a:t>
            </a:r>
            <a:r>
              <a:rPr lang="en-US" dirty="0"/>
              <a:t>about the users, roles, profiles, and privileges </a:t>
            </a:r>
            <a:r>
              <a:rPr lang="en-US" dirty="0" smtClean="0"/>
              <a:t>used</a:t>
            </a:r>
          </a:p>
          <a:p>
            <a:pPr lvl="1"/>
            <a:r>
              <a:rPr lang="en-US" dirty="0"/>
              <a:t>C</a:t>
            </a:r>
            <a:r>
              <a:rPr lang="en-US" dirty="0" smtClean="0"/>
              <a:t>ompare </a:t>
            </a:r>
            <a:r>
              <a:rPr lang="en-US" dirty="0"/>
              <a:t>different snapshots to find how the entitlement information has changed over </a:t>
            </a:r>
            <a:r>
              <a:rPr lang="en-US" dirty="0" smtClean="0"/>
              <a:t>time</a:t>
            </a:r>
          </a:p>
          <a:p>
            <a:r>
              <a:rPr lang="en-US" dirty="0"/>
              <a:t>Stored Procedure Audit </a:t>
            </a:r>
            <a:r>
              <a:rPr lang="en-US" dirty="0" smtClean="0"/>
              <a:t>Reports</a:t>
            </a:r>
          </a:p>
          <a:p>
            <a:pPr lvl="1"/>
            <a:r>
              <a:rPr lang="en-US" dirty="0"/>
              <a:t>M</a:t>
            </a:r>
            <a:r>
              <a:rPr lang="en-US" dirty="0" smtClean="0"/>
              <a:t>onitor </a:t>
            </a:r>
            <a:r>
              <a:rPr lang="en-US" dirty="0"/>
              <a:t>any changes made to the Stored Procedures on the protected </a:t>
            </a:r>
            <a:r>
              <a:rPr lang="en-US" dirty="0" smtClean="0"/>
              <a:t>databases</a:t>
            </a:r>
            <a:endParaRPr lang="en-US" dirty="0"/>
          </a:p>
          <a:p>
            <a:pPr lvl="1"/>
            <a:r>
              <a:rPr lang="en-US" dirty="0"/>
              <a:t>S</a:t>
            </a:r>
            <a:r>
              <a:rPr lang="en-US" dirty="0" smtClean="0"/>
              <a:t>hows </a:t>
            </a:r>
            <a:r>
              <a:rPr lang="en-US" dirty="0"/>
              <a:t>all stored procedure operations, deleted and created procedures, as well as modification history</a:t>
            </a:r>
            <a:endParaRPr lang="en-US" dirty="0" smtClean="0"/>
          </a:p>
        </p:txBody>
      </p:sp>
      <p:sp>
        <p:nvSpPr>
          <p:cNvPr id="3" name="Title 2"/>
          <p:cNvSpPr>
            <a:spLocks noGrp="1"/>
          </p:cNvSpPr>
          <p:nvPr>
            <p:ph type="title"/>
          </p:nvPr>
        </p:nvSpPr>
        <p:spPr/>
        <p:txBody>
          <a:bodyPr/>
          <a:lstStyle/>
          <a:p>
            <a:r>
              <a:rPr lang="en-US" dirty="0" smtClean="0"/>
              <a:t>Database Firewall</a:t>
            </a:r>
            <a:endParaRPr lang="en-US" dirty="0"/>
          </a:p>
        </p:txBody>
      </p:sp>
      <p:sp>
        <p:nvSpPr>
          <p:cNvPr id="4" name="Slide Number Placeholder 3"/>
          <p:cNvSpPr>
            <a:spLocks noGrp="1"/>
          </p:cNvSpPr>
          <p:nvPr>
            <p:ph type="sldNum" sz="quarter" idx="12"/>
          </p:nvPr>
        </p:nvSpPr>
        <p:spPr/>
        <p:txBody>
          <a:bodyPr/>
          <a:lstStyle/>
          <a:p>
            <a:fld id="{5C6DB8CB-8B72-460F-B4E4-6A15EEC341A1}" type="slidenum">
              <a:rPr lang="es-VE" smtClean="0"/>
              <a:pPr/>
              <a:t>32</a:t>
            </a:fld>
            <a:endParaRPr lang="es-VE" dirty="0"/>
          </a:p>
        </p:txBody>
      </p:sp>
    </p:spTree>
    <p:extLst>
      <p:ext uri="{BB962C8B-B14F-4D97-AF65-F5344CB8AC3E}">
        <p14:creationId xmlns:p14="http://schemas.microsoft.com/office/powerpoint/2010/main" val="334102439"/>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Oracle Compliance Framework</a:t>
            </a:r>
            <a:endParaRPr lang="en-US" dirty="0"/>
          </a:p>
        </p:txBody>
      </p:sp>
      <p:sp>
        <p:nvSpPr>
          <p:cNvPr id="4" name="Slide Number Placeholder 3"/>
          <p:cNvSpPr>
            <a:spLocks noGrp="1"/>
          </p:cNvSpPr>
          <p:nvPr>
            <p:ph type="sldNum" sz="quarter" idx="12"/>
          </p:nvPr>
        </p:nvSpPr>
        <p:spPr/>
        <p:txBody>
          <a:bodyPr/>
          <a:lstStyle/>
          <a:p>
            <a:fld id="{5C6DB8CB-8B72-460F-B4E4-6A15EEC341A1}" type="slidenum">
              <a:rPr lang="es-VE" smtClean="0"/>
              <a:pPr/>
              <a:t>320</a:t>
            </a:fld>
            <a:endParaRPr lang="es-VE" dirty="0"/>
          </a:p>
        </p:txBody>
      </p:sp>
      <p:sp>
        <p:nvSpPr>
          <p:cNvPr id="5" name="Content Placeholder 4"/>
          <p:cNvSpPr>
            <a:spLocks noGrp="1"/>
          </p:cNvSpPr>
          <p:nvPr>
            <p:ph idx="1"/>
          </p:nvPr>
        </p:nvSpPr>
        <p:spPr/>
        <p:txBody>
          <a:bodyPr/>
          <a:lstStyle/>
          <a:p>
            <a:r>
              <a:rPr lang="en-US" dirty="0" smtClean="0"/>
              <a:t>Setting STIG RULES</a:t>
            </a:r>
          </a:p>
          <a:p>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8226" y="2705100"/>
            <a:ext cx="7194274" cy="2102942"/>
          </a:xfrm>
          <a:prstGeom prst="rect">
            <a:avLst/>
          </a:prstGeom>
        </p:spPr>
      </p:pic>
    </p:spTree>
    <p:extLst>
      <p:ext uri="{BB962C8B-B14F-4D97-AF65-F5344CB8AC3E}">
        <p14:creationId xmlns:p14="http://schemas.microsoft.com/office/powerpoint/2010/main" val="367230682"/>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Oracle Compliance Framework</a:t>
            </a:r>
            <a:endParaRPr lang="en-US" dirty="0"/>
          </a:p>
        </p:txBody>
      </p:sp>
      <p:sp>
        <p:nvSpPr>
          <p:cNvPr id="4" name="Slide Number Placeholder 3"/>
          <p:cNvSpPr>
            <a:spLocks noGrp="1"/>
          </p:cNvSpPr>
          <p:nvPr>
            <p:ph type="sldNum" sz="quarter" idx="12"/>
          </p:nvPr>
        </p:nvSpPr>
        <p:spPr/>
        <p:txBody>
          <a:bodyPr/>
          <a:lstStyle/>
          <a:p>
            <a:fld id="{5C6DB8CB-8B72-460F-B4E4-6A15EEC341A1}" type="slidenum">
              <a:rPr lang="es-VE" smtClean="0"/>
              <a:pPr/>
              <a:t>321</a:t>
            </a:fld>
            <a:endParaRPr lang="es-VE" dirty="0"/>
          </a:p>
        </p:txBody>
      </p:sp>
      <p:sp>
        <p:nvSpPr>
          <p:cNvPr id="5" name="Content Placeholder 4"/>
          <p:cNvSpPr>
            <a:spLocks noGrp="1"/>
          </p:cNvSpPr>
          <p:nvPr>
            <p:ph idx="1"/>
          </p:nvPr>
        </p:nvSpPr>
        <p:spPr/>
        <p:txBody>
          <a:bodyPr/>
          <a:lstStyle/>
          <a:p>
            <a:r>
              <a:rPr lang="en-US" dirty="0" smtClean="0"/>
              <a:t>Create STIG Package</a:t>
            </a:r>
          </a:p>
          <a:p>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6000" y="2153080"/>
            <a:ext cx="7279861" cy="4222319"/>
          </a:xfrm>
          <a:prstGeom prst="rect">
            <a:avLst/>
          </a:prstGeom>
        </p:spPr>
      </p:pic>
    </p:spTree>
    <p:extLst>
      <p:ext uri="{BB962C8B-B14F-4D97-AF65-F5344CB8AC3E}">
        <p14:creationId xmlns:p14="http://schemas.microsoft.com/office/powerpoint/2010/main" val="793185995"/>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Oracle Compliance Framework</a:t>
            </a:r>
            <a:endParaRPr lang="en-US" dirty="0"/>
          </a:p>
        </p:txBody>
      </p:sp>
      <p:sp>
        <p:nvSpPr>
          <p:cNvPr id="4" name="Slide Number Placeholder 3"/>
          <p:cNvSpPr>
            <a:spLocks noGrp="1"/>
          </p:cNvSpPr>
          <p:nvPr>
            <p:ph type="sldNum" sz="quarter" idx="12"/>
          </p:nvPr>
        </p:nvSpPr>
        <p:spPr/>
        <p:txBody>
          <a:bodyPr/>
          <a:lstStyle/>
          <a:p>
            <a:fld id="{5C6DB8CB-8B72-460F-B4E4-6A15EEC341A1}" type="slidenum">
              <a:rPr lang="es-VE" smtClean="0"/>
              <a:pPr/>
              <a:t>322</a:t>
            </a:fld>
            <a:endParaRPr lang="es-VE" dirty="0"/>
          </a:p>
        </p:txBody>
      </p:sp>
      <p:sp>
        <p:nvSpPr>
          <p:cNvPr id="5" name="Content Placeholder 4"/>
          <p:cNvSpPr>
            <a:spLocks noGrp="1"/>
          </p:cNvSpPr>
          <p:nvPr>
            <p:ph idx="1"/>
          </p:nvPr>
        </p:nvSpPr>
        <p:spPr/>
        <p:txBody>
          <a:bodyPr/>
          <a:lstStyle/>
          <a:p>
            <a:r>
              <a:rPr lang="en-US" dirty="0" smtClean="0"/>
              <a:t>Grant STIGTOOL </a:t>
            </a:r>
            <a:r>
              <a:rPr lang="en-US" dirty="0" err="1" smtClean="0"/>
              <a:t>Privs</a:t>
            </a:r>
            <a:endParaRPr lang="en-US" dirty="0" smtClean="0"/>
          </a:p>
          <a:p>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3497" y="2565951"/>
            <a:ext cx="8718225" cy="2257839"/>
          </a:xfrm>
          <a:prstGeom prst="rect">
            <a:avLst/>
          </a:prstGeom>
        </p:spPr>
      </p:pic>
    </p:spTree>
    <p:extLst>
      <p:ext uri="{BB962C8B-B14F-4D97-AF65-F5344CB8AC3E}">
        <p14:creationId xmlns:p14="http://schemas.microsoft.com/office/powerpoint/2010/main" val="44471710"/>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Oracle Compliance Framework</a:t>
            </a:r>
            <a:endParaRPr lang="en-US" dirty="0"/>
          </a:p>
        </p:txBody>
      </p:sp>
      <p:sp>
        <p:nvSpPr>
          <p:cNvPr id="4" name="Slide Number Placeholder 3"/>
          <p:cNvSpPr>
            <a:spLocks noGrp="1"/>
          </p:cNvSpPr>
          <p:nvPr>
            <p:ph type="sldNum" sz="quarter" idx="12"/>
          </p:nvPr>
        </p:nvSpPr>
        <p:spPr/>
        <p:txBody>
          <a:bodyPr/>
          <a:lstStyle/>
          <a:p>
            <a:fld id="{5C6DB8CB-8B72-460F-B4E4-6A15EEC341A1}" type="slidenum">
              <a:rPr lang="es-VE" smtClean="0"/>
              <a:pPr/>
              <a:t>323</a:t>
            </a:fld>
            <a:endParaRPr lang="es-VE" dirty="0"/>
          </a:p>
        </p:txBody>
      </p:sp>
      <p:sp>
        <p:nvSpPr>
          <p:cNvPr id="5" name="Content Placeholder 4"/>
          <p:cNvSpPr>
            <a:spLocks noGrp="1"/>
          </p:cNvSpPr>
          <p:nvPr>
            <p:ph idx="1"/>
          </p:nvPr>
        </p:nvSpPr>
        <p:spPr/>
        <p:txBody>
          <a:bodyPr/>
          <a:lstStyle/>
          <a:p>
            <a:r>
              <a:rPr lang="en-US" dirty="0" smtClean="0"/>
              <a:t>Generate STIG Report</a:t>
            </a:r>
          </a:p>
          <a:p>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9096" y="2171699"/>
            <a:ext cx="9585004" cy="3115917"/>
          </a:xfrm>
          <a:prstGeom prst="rect">
            <a:avLst/>
          </a:prstGeom>
        </p:spPr>
      </p:pic>
    </p:spTree>
    <p:extLst>
      <p:ext uri="{BB962C8B-B14F-4D97-AF65-F5344CB8AC3E}">
        <p14:creationId xmlns:p14="http://schemas.microsoft.com/office/powerpoint/2010/main" val="2089210111"/>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Oracle Compliance Framework</a:t>
            </a:r>
            <a:endParaRPr lang="en-US" dirty="0"/>
          </a:p>
        </p:txBody>
      </p:sp>
      <p:sp>
        <p:nvSpPr>
          <p:cNvPr id="4" name="Slide Number Placeholder 3"/>
          <p:cNvSpPr>
            <a:spLocks noGrp="1"/>
          </p:cNvSpPr>
          <p:nvPr>
            <p:ph type="sldNum" sz="quarter" idx="12"/>
          </p:nvPr>
        </p:nvSpPr>
        <p:spPr/>
        <p:txBody>
          <a:bodyPr/>
          <a:lstStyle/>
          <a:p>
            <a:fld id="{5C6DB8CB-8B72-460F-B4E4-6A15EEC341A1}" type="slidenum">
              <a:rPr lang="es-VE" smtClean="0"/>
              <a:pPr/>
              <a:t>324</a:t>
            </a:fld>
            <a:endParaRPr lang="es-VE" dirty="0"/>
          </a:p>
        </p:txBody>
      </p:sp>
      <p:sp>
        <p:nvSpPr>
          <p:cNvPr id="5" name="Content Placeholder 4"/>
          <p:cNvSpPr>
            <a:spLocks noGrp="1"/>
          </p:cNvSpPr>
          <p:nvPr>
            <p:ph idx="1"/>
          </p:nvPr>
        </p:nvSpPr>
        <p:spPr/>
        <p:txBody>
          <a:bodyPr/>
          <a:lstStyle/>
          <a:p>
            <a:r>
              <a:rPr lang="en-US" dirty="0" smtClean="0"/>
              <a:t>Generate STIG Report</a:t>
            </a:r>
          </a:p>
          <a:p>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8556" y="2218637"/>
            <a:ext cx="6003235" cy="4055782"/>
          </a:xfrm>
          <a:prstGeom prst="rect">
            <a:avLst/>
          </a:prstGeom>
        </p:spPr>
      </p:pic>
    </p:spTree>
    <p:extLst>
      <p:ext uri="{BB962C8B-B14F-4D97-AF65-F5344CB8AC3E}">
        <p14:creationId xmlns:p14="http://schemas.microsoft.com/office/powerpoint/2010/main" val="1107830875"/>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texto 3"/>
          <p:cNvSpPr>
            <a:spLocks noGrp="1"/>
          </p:cNvSpPr>
          <p:nvPr>
            <p:ph type="body" sz="quarter" idx="10"/>
          </p:nvPr>
        </p:nvSpPr>
        <p:spPr>
          <a:xfrm>
            <a:off x="5072163" y="4018613"/>
            <a:ext cx="7119837" cy="914400"/>
          </a:xfrm>
        </p:spPr>
        <p:txBody>
          <a:bodyPr anchor="ctr">
            <a:noAutofit/>
          </a:bodyPr>
          <a:lstStyle/>
          <a:p>
            <a:pPr algn="ctr"/>
            <a:r>
              <a:rPr lang="en-US" sz="4000" dirty="0" smtClean="0"/>
              <a:t>Oracle Database 12c Detective Controls</a:t>
            </a:r>
            <a:endParaRPr lang="en-US" sz="4000" dirty="0"/>
          </a:p>
        </p:txBody>
      </p:sp>
      <p:sp>
        <p:nvSpPr>
          <p:cNvPr id="5" name="Marcador de texto 4"/>
          <p:cNvSpPr>
            <a:spLocks noGrp="1"/>
          </p:cNvSpPr>
          <p:nvPr>
            <p:ph type="body" sz="quarter" idx="11"/>
          </p:nvPr>
        </p:nvSpPr>
        <p:spPr>
          <a:xfrm>
            <a:off x="5229226" y="4933013"/>
            <a:ext cx="6962774" cy="914400"/>
          </a:xfrm>
        </p:spPr>
        <p:txBody>
          <a:bodyPr anchor="ctr">
            <a:noAutofit/>
          </a:bodyPr>
          <a:lstStyle/>
          <a:p>
            <a:r>
              <a:rPr lang="es-VE" sz="3600" i="1" dirty="0" smtClean="0"/>
              <a:t>Compliance Framework Rules</a:t>
            </a:r>
            <a:endParaRPr lang="es-VE" sz="3600" i="1" dirty="0"/>
          </a:p>
        </p:txBody>
      </p:sp>
    </p:spTree>
    <p:extLst>
      <p:ext uri="{BB962C8B-B14F-4D97-AF65-F5344CB8AC3E}">
        <p14:creationId xmlns:p14="http://schemas.microsoft.com/office/powerpoint/2010/main" val="449451323"/>
      </p:ext>
    </p:extLst>
  </p:cSld>
  <p:clrMapOvr>
    <a:masterClrMapping/>
  </p:clrMapOvr>
  <p:timing>
    <p:tnLst>
      <p:par>
        <p:cTn id="1" dur="indefinite" restart="never" nodeType="tmRoot"/>
      </p:par>
    </p:tnLst>
  </p:timing>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Understanding the rules</a:t>
            </a:r>
          </a:p>
          <a:p>
            <a:r>
              <a:rPr lang="en-US" dirty="0" smtClean="0"/>
              <a:t>Implementing the rules</a:t>
            </a:r>
          </a:p>
          <a:p>
            <a:r>
              <a:rPr lang="en-US" dirty="0" smtClean="0"/>
              <a:t>Provides advice on the rules</a:t>
            </a:r>
          </a:p>
          <a:p>
            <a:r>
              <a:rPr lang="en-US" dirty="0" smtClean="0"/>
              <a:t>Real time compliance monitoring</a:t>
            </a:r>
            <a:endParaRPr lang="en-US" dirty="0"/>
          </a:p>
        </p:txBody>
      </p:sp>
      <p:sp>
        <p:nvSpPr>
          <p:cNvPr id="3" name="Title 2"/>
          <p:cNvSpPr>
            <a:spLocks noGrp="1"/>
          </p:cNvSpPr>
          <p:nvPr>
            <p:ph type="title"/>
          </p:nvPr>
        </p:nvSpPr>
        <p:spPr/>
        <p:txBody>
          <a:bodyPr/>
          <a:lstStyle/>
          <a:p>
            <a:r>
              <a:rPr lang="en-US" dirty="0" smtClean="0"/>
              <a:t>Compliance Framework rules</a:t>
            </a:r>
            <a:endParaRPr lang="en-US" dirty="0"/>
          </a:p>
        </p:txBody>
      </p:sp>
      <p:sp>
        <p:nvSpPr>
          <p:cNvPr id="4" name="Slide Number Placeholder 3"/>
          <p:cNvSpPr>
            <a:spLocks noGrp="1"/>
          </p:cNvSpPr>
          <p:nvPr>
            <p:ph type="sldNum" sz="quarter" idx="12"/>
          </p:nvPr>
        </p:nvSpPr>
        <p:spPr/>
        <p:txBody>
          <a:bodyPr/>
          <a:lstStyle/>
          <a:p>
            <a:fld id="{5C6DB8CB-8B72-460F-B4E4-6A15EEC341A1}" type="slidenum">
              <a:rPr lang="es-VE" smtClean="0"/>
              <a:pPr/>
              <a:t>326</a:t>
            </a:fld>
            <a:endParaRPr lang="es-VE" dirty="0"/>
          </a:p>
        </p:txBody>
      </p:sp>
    </p:spTree>
    <p:extLst>
      <p:ext uri="{BB962C8B-B14F-4D97-AF65-F5344CB8AC3E}">
        <p14:creationId xmlns:p14="http://schemas.microsoft.com/office/powerpoint/2010/main" val="1639578080"/>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Compliance  features</a:t>
            </a:r>
          </a:p>
          <a:p>
            <a:pPr lvl="1"/>
            <a:r>
              <a:rPr lang="en-US" dirty="0"/>
              <a:t>P</a:t>
            </a:r>
            <a:r>
              <a:rPr lang="en-US" dirty="0" smtClean="0"/>
              <a:t>rovides </a:t>
            </a:r>
            <a:r>
              <a:rPr lang="en-US" dirty="0"/>
              <a:t>the ability to evaluate the compliance of targets and systems as they relate to business best practices for configuration, security and storage. </a:t>
            </a:r>
            <a:endParaRPr lang="en-US" dirty="0" smtClean="0"/>
          </a:p>
          <a:p>
            <a:pPr lvl="1"/>
            <a:r>
              <a:rPr lang="en-US" dirty="0"/>
              <a:t>D</a:t>
            </a:r>
            <a:r>
              <a:rPr lang="en-US" dirty="0" smtClean="0"/>
              <a:t>atabase </a:t>
            </a:r>
            <a:r>
              <a:rPr lang="en-US" dirty="0"/>
              <a:t>configuration data can now be managed within the new configuration and compliance standards frameworks. </a:t>
            </a:r>
          </a:p>
        </p:txBody>
      </p:sp>
      <p:sp>
        <p:nvSpPr>
          <p:cNvPr id="3" name="Title 2"/>
          <p:cNvSpPr>
            <a:spLocks noGrp="1"/>
          </p:cNvSpPr>
          <p:nvPr>
            <p:ph type="title"/>
          </p:nvPr>
        </p:nvSpPr>
        <p:spPr/>
        <p:txBody>
          <a:bodyPr/>
          <a:lstStyle/>
          <a:p>
            <a:r>
              <a:rPr lang="en-US" dirty="0" smtClean="0"/>
              <a:t>Compliance Framework rules</a:t>
            </a:r>
            <a:endParaRPr lang="en-US" dirty="0"/>
          </a:p>
        </p:txBody>
      </p:sp>
      <p:sp>
        <p:nvSpPr>
          <p:cNvPr id="4" name="Slide Number Placeholder 3"/>
          <p:cNvSpPr>
            <a:spLocks noGrp="1"/>
          </p:cNvSpPr>
          <p:nvPr>
            <p:ph type="sldNum" sz="quarter" idx="12"/>
          </p:nvPr>
        </p:nvSpPr>
        <p:spPr/>
        <p:txBody>
          <a:bodyPr/>
          <a:lstStyle/>
          <a:p>
            <a:fld id="{5C6DB8CB-8B72-460F-B4E4-6A15EEC341A1}" type="slidenum">
              <a:rPr lang="es-VE" smtClean="0"/>
              <a:pPr/>
              <a:t>327</a:t>
            </a:fld>
            <a:endParaRPr lang="es-VE" dirty="0"/>
          </a:p>
        </p:txBody>
      </p:sp>
    </p:spTree>
    <p:extLst>
      <p:ext uri="{BB962C8B-B14F-4D97-AF65-F5344CB8AC3E}">
        <p14:creationId xmlns:p14="http://schemas.microsoft.com/office/powerpoint/2010/main" val="353479871"/>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Compliance Standards</a:t>
            </a:r>
          </a:p>
          <a:p>
            <a:pPr lvl="1"/>
            <a:r>
              <a:rPr lang="en-US" dirty="0"/>
              <a:t>A compliance standard evaluation can provide information related to platform compatibility, known issues affecting other customers with similar configurations, security vulnerabilities, patch recommendations, and </a:t>
            </a:r>
            <a:r>
              <a:rPr lang="en-US" dirty="0" smtClean="0"/>
              <a:t>more</a:t>
            </a:r>
          </a:p>
          <a:p>
            <a:pPr lvl="1"/>
            <a:r>
              <a:rPr lang="en-US" dirty="0"/>
              <a:t>A compliance standard is Enterprise Manager's representation of a compliance control that must be tested against a set of IT infrastructure to determine if the control is being followed</a:t>
            </a:r>
          </a:p>
        </p:txBody>
      </p:sp>
      <p:sp>
        <p:nvSpPr>
          <p:cNvPr id="3" name="Title 2"/>
          <p:cNvSpPr>
            <a:spLocks noGrp="1"/>
          </p:cNvSpPr>
          <p:nvPr>
            <p:ph type="title"/>
          </p:nvPr>
        </p:nvSpPr>
        <p:spPr/>
        <p:txBody>
          <a:bodyPr/>
          <a:lstStyle/>
          <a:p>
            <a:r>
              <a:rPr lang="en-US" dirty="0" smtClean="0"/>
              <a:t>Compliance Framework rules</a:t>
            </a:r>
            <a:endParaRPr lang="en-US" dirty="0"/>
          </a:p>
        </p:txBody>
      </p:sp>
      <p:sp>
        <p:nvSpPr>
          <p:cNvPr id="4" name="Slide Number Placeholder 3"/>
          <p:cNvSpPr>
            <a:spLocks noGrp="1"/>
          </p:cNvSpPr>
          <p:nvPr>
            <p:ph type="sldNum" sz="quarter" idx="12"/>
          </p:nvPr>
        </p:nvSpPr>
        <p:spPr/>
        <p:txBody>
          <a:bodyPr/>
          <a:lstStyle/>
          <a:p>
            <a:fld id="{5C6DB8CB-8B72-460F-B4E4-6A15EEC341A1}" type="slidenum">
              <a:rPr lang="es-VE" smtClean="0"/>
              <a:pPr/>
              <a:t>328</a:t>
            </a:fld>
            <a:endParaRPr lang="es-VE" dirty="0"/>
          </a:p>
        </p:txBody>
      </p:sp>
    </p:spTree>
    <p:extLst>
      <p:ext uri="{BB962C8B-B14F-4D97-AF65-F5344CB8AC3E}">
        <p14:creationId xmlns:p14="http://schemas.microsoft.com/office/powerpoint/2010/main" val="587224596"/>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Compliance Rules</a:t>
            </a:r>
          </a:p>
          <a:p>
            <a:pPr lvl="1"/>
            <a:r>
              <a:rPr lang="en-US" dirty="0" smtClean="0"/>
              <a:t>Repository of Rules</a:t>
            </a:r>
          </a:p>
          <a:p>
            <a:pPr lvl="1"/>
            <a:r>
              <a:rPr lang="en-US" dirty="0" smtClean="0"/>
              <a:t>Real time monitoring of rules</a:t>
            </a:r>
          </a:p>
          <a:p>
            <a:pPr lvl="1"/>
            <a:r>
              <a:rPr lang="en-US" dirty="0" smtClean="0"/>
              <a:t>Agent Rules</a:t>
            </a:r>
          </a:p>
          <a:p>
            <a:pPr lvl="1"/>
            <a:r>
              <a:rPr lang="en-US" dirty="0" smtClean="0"/>
              <a:t>Manual Rules</a:t>
            </a:r>
          </a:p>
          <a:p>
            <a:pPr lvl="1"/>
            <a:r>
              <a:rPr lang="en-US" dirty="0" err="1" smtClean="0"/>
              <a:t>Weblogic</a:t>
            </a:r>
            <a:r>
              <a:rPr lang="en-US" dirty="0" smtClean="0"/>
              <a:t> Rules</a:t>
            </a:r>
          </a:p>
        </p:txBody>
      </p:sp>
      <p:sp>
        <p:nvSpPr>
          <p:cNvPr id="3" name="Title 2"/>
          <p:cNvSpPr>
            <a:spLocks noGrp="1"/>
          </p:cNvSpPr>
          <p:nvPr>
            <p:ph type="title"/>
          </p:nvPr>
        </p:nvSpPr>
        <p:spPr/>
        <p:txBody>
          <a:bodyPr/>
          <a:lstStyle/>
          <a:p>
            <a:r>
              <a:rPr lang="en-US" dirty="0" smtClean="0"/>
              <a:t>Compliance Framework rules</a:t>
            </a:r>
            <a:endParaRPr lang="en-US" dirty="0"/>
          </a:p>
        </p:txBody>
      </p:sp>
      <p:sp>
        <p:nvSpPr>
          <p:cNvPr id="4" name="Slide Number Placeholder 3"/>
          <p:cNvSpPr>
            <a:spLocks noGrp="1"/>
          </p:cNvSpPr>
          <p:nvPr>
            <p:ph type="sldNum" sz="quarter" idx="12"/>
          </p:nvPr>
        </p:nvSpPr>
        <p:spPr/>
        <p:txBody>
          <a:bodyPr/>
          <a:lstStyle/>
          <a:p>
            <a:fld id="{5C6DB8CB-8B72-460F-B4E4-6A15EEC341A1}" type="slidenum">
              <a:rPr lang="es-VE" smtClean="0"/>
              <a:pPr/>
              <a:t>329</a:t>
            </a:fld>
            <a:endParaRPr lang="es-VE" dirty="0"/>
          </a:p>
        </p:txBody>
      </p:sp>
    </p:spTree>
    <p:extLst>
      <p:ext uri="{BB962C8B-B14F-4D97-AF65-F5344CB8AC3E}">
        <p14:creationId xmlns:p14="http://schemas.microsoft.com/office/powerpoint/2010/main" val="26374001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dirty="0" smtClean="0"/>
              <a:t>Alerts and Notifications</a:t>
            </a:r>
          </a:p>
          <a:p>
            <a:pPr lvl="1"/>
            <a:r>
              <a:rPr lang="en-US" dirty="0"/>
              <a:t>D</a:t>
            </a:r>
            <a:r>
              <a:rPr lang="en-US" dirty="0" smtClean="0"/>
              <a:t>etect </a:t>
            </a:r>
            <a:r>
              <a:rPr lang="en-US" dirty="0"/>
              <a:t>and alert on activities that may indicate attempts to gain unauthorized access and/or abuse system </a:t>
            </a:r>
            <a:r>
              <a:rPr lang="en-US" dirty="0" smtClean="0"/>
              <a:t>privileges</a:t>
            </a:r>
          </a:p>
          <a:p>
            <a:pPr lvl="1"/>
            <a:r>
              <a:rPr lang="en-US" dirty="0"/>
              <a:t>G</a:t>
            </a:r>
            <a:r>
              <a:rPr lang="en-US" dirty="0" smtClean="0"/>
              <a:t>enerate </a:t>
            </a:r>
            <a:r>
              <a:rPr lang="en-US" dirty="0"/>
              <a:t>alerts on network </a:t>
            </a:r>
            <a:r>
              <a:rPr lang="en-US" dirty="0" smtClean="0"/>
              <a:t>activity</a:t>
            </a:r>
          </a:p>
          <a:p>
            <a:pPr lvl="1"/>
            <a:r>
              <a:rPr lang="en-US" dirty="0"/>
              <a:t>Alerts can be associated with any database event including system events such as changes to application tables, creating privileged </a:t>
            </a:r>
            <a:r>
              <a:rPr lang="en-US" dirty="0" smtClean="0"/>
              <a:t>users</a:t>
            </a:r>
          </a:p>
          <a:p>
            <a:pPr lvl="1"/>
            <a:r>
              <a:rPr lang="en-US" dirty="0"/>
              <a:t>E</a:t>
            </a:r>
            <a:r>
              <a:rPr lang="en-US" dirty="0" smtClean="0"/>
              <a:t>vents </a:t>
            </a:r>
            <a:r>
              <a:rPr lang="en-US" dirty="0"/>
              <a:t>when someone attempts to access sensitive business information and is blocked by an Oracle Database Vault policy</a:t>
            </a:r>
            <a:endParaRPr lang="en-US" dirty="0" smtClean="0"/>
          </a:p>
        </p:txBody>
      </p:sp>
      <p:sp>
        <p:nvSpPr>
          <p:cNvPr id="3" name="Title 2"/>
          <p:cNvSpPr>
            <a:spLocks noGrp="1"/>
          </p:cNvSpPr>
          <p:nvPr>
            <p:ph type="title"/>
          </p:nvPr>
        </p:nvSpPr>
        <p:spPr/>
        <p:txBody>
          <a:bodyPr/>
          <a:lstStyle/>
          <a:p>
            <a:r>
              <a:rPr lang="en-US" dirty="0" smtClean="0"/>
              <a:t>Database Firewall</a:t>
            </a:r>
            <a:endParaRPr lang="en-US" dirty="0"/>
          </a:p>
        </p:txBody>
      </p:sp>
      <p:sp>
        <p:nvSpPr>
          <p:cNvPr id="4" name="Slide Number Placeholder 3"/>
          <p:cNvSpPr>
            <a:spLocks noGrp="1"/>
          </p:cNvSpPr>
          <p:nvPr>
            <p:ph type="sldNum" sz="quarter" idx="12"/>
          </p:nvPr>
        </p:nvSpPr>
        <p:spPr/>
        <p:txBody>
          <a:bodyPr/>
          <a:lstStyle/>
          <a:p>
            <a:fld id="{5C6DB8CB-8B72-460F-B4E4-6A15EEC341A1}" type="slidenum">
              <a:rPr lang="es-VE" smtClean="0"/>
              <a:pPr/>
              <a:t>33</a:t>
            </a:fld>
            <a:endParaRPr lang="es-VE" dirty="0"/>
          </a:p>
        </p:txBody>
      </p:sp>
    </p:spTree>
    <p:extLst>
      <p:ext uri="{BB962C8B-B14F-4D97-AF65-F5344CB8AC3E}">
        <p14:creationId xmlns:p14="http://schemas.microsoft.com/office/powerpoint/2010/main" val="1995764337"/>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Compliance Reasons</a:t>
            </a:r>
          </a:p>
          <a:p>
            <a:pPr lvl="1"/>
            <a:r>
              <a:rPr lang="en-US" dirty="0"/>
              <a:t>Database Change </a:t>
            </a:r>
            <a:endParaRPr lang="en-US" dirty="0" smtClean="0"/>
          </a:p>
          <a:p>
            <a:pPr lvl="1"/>
            <a:r>
              <a:rPr lang="en-US" dirty="0"/>
              <a:t>Configuration Best Practices for Oracle RAC </a:t>
            </a:r>
            <a:r>
              <a:rPr lang="en-US" dirty="0" smtClean="0"/>
              <a:t>Database</a:t>
            </a:r>
          </a:p>
          <a:p>
            <a:pPr lvl="1"/>
            <a:r>
              <a:rPr lang="en-US" dirty="0"/>
              <a:t>Configuration Best Practices for Oracle Database </a:t>
            </a:r>
            <a:endParaRPr lang="en-US" dirty="0" smtClean="0"/>
          </a:p>
          <a:p>
            <a:pPr lvl="1"/>
            <a:r>
              <a:rPr lang="en-US" dirty="0"/>
              <a:t>Configuration Best Practices for Oracle Pluggable Database </a:t>
            </a:r>
            <a:endParaRPr lang="en-US" dirty="0" smtClean="0"/>
          </a:p>
        </p:txBody>
      </p:sp>
      <p:sp>
        <p:nvSpPr>
          <p:cNvPr id="3" name="Title 2"/>
          <p:cNvSpPr>
            <a:spLocks noGrp="1"/>
          </p:cNvSpPr>
          <p:nvPr>
            <p:ph type="title"/>
          </p:nvPr>
        </p:nvSpPr>
        <p:spPr/>
        <p:txBody>
          <a:bodyPr/>
          <a:lstStyle/>
          <a:p>
            <a:r>
              <a:rPr lang="en-US" dirty="0" smtClean="0"/>
              <a:t>Compliance Framework rules</a:t>
            </a:r>
            <a:endParaRPr lang="en-US" dirty="0"/>
          </a:p>
        </p:txBody>
      </p:sp>
      <p:sp>
        <p:nvSpPr>
          <p:cNvPr id="4" name="Slide Number Placeholder 3"/>
          <p:cNvSpPr>
            <a:spLocks noGrp="1"/>
          </p:cNvSpPr>
          <p:nvPr>
            <p:ph type="sldNum" sz="quarter" idx="12"/>
          </p:nvPr>
        </p:nvSpPr>
        <p:spPr/>
        <p:txBody>
          <a:bodyPr/>
          <a:lstStyle/>
          <a:p>
            <a:fld id="{5C6DB8CB-8B72-460F-B4E4-6A15EEC341A1}" type="slidenum">
              <a:rPr lang="es-VE" smtClean="0"/>
              <a:pPr/>
              <a:t>330</a:t>
            </a:fld>
            <a:endParaRPr lang="es-VE" dirty="0"/>
          </a:p>
        </p:txBody>
      </p:sp>
    </p:spTree>
    <p:extLst>
      <p:ext uri="{BB962C8B-B14F-4D97-AF65-F5344CB8AC3E}">
        <p14:creationId xmlns:p14="http://schemas.microsoft.com/office/powerpoint/2010/main" val="1023951734"/>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Compliance Evaluation</a:t>
            </a:r>
          </a:p>
          <a:p>
            <a:pPr lvl="1"/>
            <a:r>
              <a:rPr lang="en-US" dirty="0" smtClean="0"/>
              <a:t>Via Oracle’s Enterprise Manager Cloud Control (13c)</a:t>
            </a:r>
          </a:p>
          <a:p>
            <a:pPr lvl="1"/>
            <a:r>
              <a:rPr lang="en-US" dirty="0" smtClean="0"/>
              <a:t>Imported using the software library</a:t>
            </a:r>
          </a:p>
          <a:p>
            <a:pPr lvl="1"/>
            <a:r>
              <a:rPr lang="en-US" dirty="0" smtClean="0"/>
              <a:t>Compliance reports may be generated</a:t>
            </a:r>
            <a:r>
              <a:rPr lang="en-US" dirty="0"/>
              <a:t> </a:t>
            </a:r>
            <a:endParaRPr lang="en-US" dirty="0" smtClean="0"/>
          </a:p>
        </p:txBody>
      </p:sp>
      <p:sp>
        <p:nvSpPr>
          <p:cNvPr id="3" name="Title 2"/>
          <p:cNvSpPr>
            <a:spLocks noGrp="1"/>
          </p:cNvSpPr>
          <p:nvPr>
            <p:ph type="title"/>
          </p:nvPr>
        </p:nvSpPr>
        <p:spPr/>
        <p:txBody>
          <a:bodyPr/>
          <a:lstStyle/>
          <a:p>
            <a:r>
              <a:rPr lang="en-US" dirty="0" smtClean="0"/>
              <a:t>Compliance Framework rules</a:t>
            </a:r>
            <a:endParaRPr lang="en-US" dirty="0"/>
          </a:p>
        </p:txBody>
      </p:sp>
      <p:sp>
        <p:nvSpPr>
          <p:cNvPr id="4" name="Slide Number Placeholder 3"/>
          <p:cNvSpPr>
            <a:spLocks noGrp="1"/>
          </p:cNvSpPr>
          <p:nvPr>
            <p:ph type="sldNum" sz="quarter" idx="12"/>
          </p:nvPr>
        </p:nvSpPr>
        <p:spPr/>
        <p:txBody>
          <a:bodyPr/>
          <a:lstStyle/>
          <a:p>
            <a:fld id="{5C6DB8CB-8B72-460F-B4E4-6A15EEC341A1}" type="slidenum">
              <a:rPr lang="es-VE" smtClean="0"/>
              <a:pPr/>
              <a:t>331</a:t>
            </a:fld>
            <a:endParaRPr lang="es-VE" dirty="0"/>
          </a:p>
        </p:txBody>
      </p:sp>
    </p:spTree>
    <p:extLst>
      <p:ext uri="{BB962C8B-B14F-4D97-AF65-F5344CB8AC3E}">
        <p14:creationId xmlns:p14="http://schemas.microsoft.com/office/powerpoint/2010/main" val="942718175"/>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Creating Rules</a:t>
            </a:r>
          </a:p>
          <a:p>
            <a:pPr lvl="1"/>
            <a:r>
              <a:rPr lang="en-US" dirty="0" smtClean="0"/>
              <a:t>Utilize existing compliance standards</a:t>
            </a:r>
          </a:p>
          <a:p>
            <a:pPr lvl="1"/>
            <a:r>
              <a:rPr lang="en-US" dirty="0" smtClean="0"/>
              <a:t>Create rules based on existing rules (STIGS)</a:t>
            </a:r>
          </a:p>
          <a:p>
            <a:pPr lvl="1"/>
            <a:r>
              <a:rPr lang="en-US" dirty="0" smtClean="0"/>
              <a:t>Rules can be edited, added, or removed</a:t>
            </a:r>
          </a:p>
          <a:p>
            <a:pPr lvl="1"/>
            <a:r>
              <a:rPr lang="en-US" dirty="0" smtClean="0"/>
              <a:t>Alerts may be established to track rules.</a:t>
            </a:r>
          </a:p>
        </p:txBody>
      </p:sp>
      <p:sp>
        <p:nvSpPr>
          <p:cNvPr id="3" name="Title 2"/>
          <p:cNvSpPr>
            <a:spLocks noGrp="1"/>
          </p:cNvSpPr>
          <p:nvPr>
            <p:ph type="title"/>
          </p:nvPr>
        </p:nvSpPr>
        <p:spPr/>
        <p:txBody>
          <a:bodyPr/>
          <a:lstStyle/>
          <a:p>
            <a:r>
              <a:rPr lang="en-US" dirty="0" smtClean="0"/>
              <a:t>Compliance Framework rules</a:t>
            </a:r>
            <a:endParaRPr lang="en-US" dirty="0"/>
          </a:p>
        </p:txBody>
      </p:sp>
      <p:sp>
        <p:nvSpPr>
          <p:cNvPr id="4" name="Slide Number Placeholder 3"/>
          <p:cNvSpPr>
            <a:spLocks noGrp="1"/>
          </p:cNvSpPr>
          <p:nvPr>
            <p:ph type="sldNum" sz="quarter" idx="12"/>
          </p:nvPr>
        </p:nvSpPr>
        <p:spPr/>
        <p:txBody>
          <a:bodyPr/>
          <a:lstStyle/>
          <a:p>
            <a:fld id="{5C6DB8CB-8B72-460F-B4E4-6A15EEC341A1}" type="slidenum">
              <a:rPr lang="es-VE" smtClean="0"/>
              <a:pPr/>
              <a:t>332</a:t>
            </a:fld>
            <a:endParaRPr lang="es-VE" dirty="0"/>
          </a:p>
        </p:txBody>
      </p:sp>
    </p:spTree>
    <p:extLst>
      <p:ext uri="{BB962C8B-B14F-4D97-AF65-F5344CB8AC3E}">
        <p14:creationId xmlns:p14="http://schemas.microsoft.com/office/powerpoint/2010/main" val="2055949810"/>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Terms</a:t>
            </a:r>
          </a:p>
          <a:p>
            <a:pPr lvl="1"/>
            <a:r>
              <a:rPr lang="en-US" dirty="0" smtClean="0"/>
              <a:t>Compliance Framework</a:t>
            </a:r>
          </a:p>
          <a:p>
            <a:pPr lvl="2"/>
            <a:r>
              <a:rPr lang="en-US" dirty="0"/>
              <a:t>A compliance framework is an organized list of control areas that need to be followed for a company to stay in compliance in their </a:t>
            </a:r>
            <a:r>
              <a:rPr lang="en-US" dirty="0" smtClean="0"/>
              <a:t>industry</a:t>
            </a:r>
          </a:p>
          <a:p>
            <a:pPr lvl="2"/>
            <a:r>
              <a:rPr lang="en-US" dirty="0"/>
              <a:t>A single framework control area maps to one or more compliance </a:t>
            </a:r>
            <a:r>
              <a:rPr lang="en-US" dirty="0" smtClean="0"/>
              <a:t>standards</a:t>
            </a:r>
          </a:p>
        </p:txBody>
      </p:sp>
      <p:sp>
        <p:nvSpPr>
          <p:cNvPr id="3" name="Title 2"/>
          <p:cNvSpPr>
            <a:spLocks noGrp="1"/>
          </p:cNvSpPr>
          <p:nvPr>
            <p:ph type="title"/>
          </p:nvPr>
        </p:nvSpPr>
        <p:spPr/>
        <p:txBody>
          <a:bodyPr/>
          <a:lstStyle/>
          <a:p>
            <a:r>
              <a:rPr lang="en-US" dirty="0" smtClean="0"/>
              <a:t>Compliance Framework rules</a:t>
            </a:r>
            <a:endParaRPr lang="en-US" dirty="0"/>
          </a:p>
        </p:txBody>
      </p:sp>
      <p:sp>
        <p:nvSpPr>
          <p:cNvPr id="4" name="Slide Number Placeholder 3"/>
          <p:cNvSpPr>
            <a:spLocks noGrp="1"/>
          </p:cNvSpPr>
          <p:nvPr>
            <p:ph type="sldNum" sz="quarter" idx="12"/>
          </p:nvPr>
        </p:nvSpPr>
        <p:spPr/>
        <p:txBody>
          <a:bodyPr/>
          <a:lstStyle/>
          <a:p>
            <a:fld id="{5C6DB8CB-8B72-460F-B4E4-6A15EEC341A1}" type="slidenum">
              <a:rPr lang="es-VE" smtClean="0"/>
              <a:pPr/>
              <a:t>333</a:t>
            </a:fld>
            <a:endParaRPr lang="es-VE" dirty="0"/>
          </a:p>
        </p:txBody>
      </p:sp>
    </p:spTree>
    <p:extLst>
      <p:ext uri="{BB962C8B-B14F-4D97-AF65-F5344CB8AC3E}">
        <p14:creationId xmlns:p14="http://schemas.microsoft.com/office/powerpoint/2010/main" val="627396645"/>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lnSpcReduction="10000"/>
          </a:bodyPr>
          <a:lstStyle/>
          <a:p>
            <a:r>
              <a:rPr lang="en-US" dirty="0" smtClean="0"/>
              <a:t>Terms</a:t>
            </a:r>
          </a:p>
          <a:p>
            <a:pPr lvl="1"/>
            <a:r>
              <a:rPr lang="en-US" dirty="0" smtClean="0"/>
              <a:t>Compliance Standard</a:t>
            </a:r>
          </a:p>
          <a:p>
            <a:pPr lvl="2"/>
            <a:r>
              <a:rPr lang="en-US" dirty="0"/>
              <a:t>A compliance standard is a collection of checks or rules that follow broadly accepted best </a:t>
            </a:r>
            <a:r>
              <a:rPr lang="en-US" dirty="0" smtClean="0"/>
              <a:t>practices</a:t>
            </a:r>
          </a:p>
          <a:p>
            <a:pPr lvl="2"/>
            <a:r>
              <a:rPr lang="en-US" dirty="0"/>
              <a:t>This ensures that IT infrastructure, applications, business services and processes are organized, configured, managed, and monitored properly. A compliance standard evaluation can provide information related to platform compatibility, known issues affecting other customers with similar configurations, security vulnerabilities, patch recommendations, and </a:t>
            </a:r>
            <a:r>
              <a:rPr lang="en-US" dirty="0" smtClean="0"/>
              <a:t>more</a:t>
            </a:r>
          </a:p>
          <a:p>
            <a:pPr lvl="2"/>
            <a:r>
              <a:rPr lang="en-US" dirty="0"/>
              <a:t>A compliance standard is also used to define where to perform real-time change monitoring</a:t>
            </a:r>
            <a:endParaRPr lang="en-US" dirty="0" smtClean="0"/>
          </a:p>
        </p:txBody>
      </p:sp>
      <p:sp>
        <p:nvSpPr>
          <p:cNvPr id="3" name="Title 2"/>
          <p:cNvSpPr>
            <a:spLocks noGrp="1"/>
          </p:cNvSpPr>
          <p:nvPr>
            <p:ph type="title"/>
          </p:nvPr>
        </p:nvSpPr>
        <p:spPr/>
        <p:txBody>
          <a:bodyPr/>
          <a:lstStyle/>
          <a:p>
            <a:r>
              <a:rPr lang="en-US" dirty="0" smtClean="0"/>
              <a:t>Compliance Framework rules</a:t>
            </a:r>
            <a:endParaRPr lang="en-US" dirty="0"/>
          </a:p>
        </p:txBody>
      </p:sp>
      <p:sp>
        <p:nvSpPr>
          <p:cNvPr id="4" name="Slide Number Placeholder 3"/>
          <p:cNvSpPr>
            <a:spLocks noGrp="1"/>
          </p:cNvSpPr>
          <p:nvPr>
            <p:ph type="sldNum" sz="quarter" idx="12"/>
          </p:nvPr>
        </p:nvSpPr>
        <p:spPr/>
        <p:txBody>
          <a:bodyPr/>
          <a:lstStyle/>
          <a:p>
            <a:fld id="{5C6DB8CB-8B72-460F-B4E4-6A15EEC341A1}" type="slidenum">
              <a:rPr lang="es-VE" smtClean="0"/>
              <a:pPr/>
              <a:t>334</a:t>
            </a:fld>
            <a:endParaRPr lang="es-VE" dirty="0"/>
          </a:p>
        </p:txBody>
      </p:sp>
    </p:spTree>
    <p:extLst>
      <p:ext uri="{BB962C8B-B14F-4D97-AF65-F5344CB8AC3E}">
        <p14:creationId xmlns:p14="http://schemas.microsoft.com/office/powerpoint/2010/main" val="1865226"/>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dirty="0" smtClean="0"/>
              <a:t>Terms</a:t>
            </a:r>
          </a:p>
          <a:p>
            <a:pPr lvl="1"/>
            <a:r>
              <a:rPr lang="en-US" dirty="0" smtClean="0"/>
              <a:t>Compliance Standard Rule</a:t>
            </a:r>
          </a:p>
          <a:p>
            <a:pPr lvl="2"/>
            <a:r>
              <a:rPr lang="en-US" dirty="0"/>
              <a:t>A compliance standard rule is a specific test to determine if a configuration data change affects </a:t>
            </a:r>
            <a:r>
              <a:rPr lang="en-US" dirty="0" smtClean="0"/>
              <a:t>compliance</a:t>
            </a:r>
          </a:p>
          <a:p>
            <a:pPr lvl="1"/>
            <a:r>
              <a:rPr lang="en-US" dirty="0" smtClean="0"/>
              <a:t>Types of rules</a:t>
            </a:r>
          </a:p>
          <a:p>
            <a:pPr lvl="2"/>
            <a:r>
              <a:rPr lang="en-US" dirty="0" smtClean="0"/>
              <a:t>Repository</a:t>
            </a:r>
          </a:p>
          <a:p>
            <a:pPr lvl="3"/>
            <a:r>
              <a:rPr lang="en-US" dirty="0"/>
              <a:t>Used to perform a check against any metric collection data in the Management Repository</a:t>
            </a:r>
            <a:endParaRPr lang="en-US" dirty="0" smtClean="0"/>
          </a:p>
        </p:txBody>
      </p:sp>
      <p:sp>
        <p:nvSpPr>
          <p:cNvPr id="3" name="Title 2"/>
          <p:cNvSpPr>
            <a:spLocks noGrp="1"/>
          </p:cNvSpPr>
          <p:nvPr>
            <p:ph type="title"/>
          </p:nvPr>
        </p:nvSpPr>
        <p:spPr/>
        <p:txBody>
          <a:bodyPr/>
          <a:lstStyle/>
          <a:p>
            <a:r>
              <a:rPr lang="en-US" dirty="0" smtClean="0"/>
              <a:t>Compliance Framework rules</a:t>
            </a:r>
            <a:endParaRPr lang="en-US" dirty="0"/>
          </a:p>
        </p:txBody>
      </p:sp>
      <p:sp>
        <p:nvSpPr>
          <p:cNvPr id="4" name="Slide Number Placeholder 3"/>
          <p:cNvSpPr>
            <a:spLocks noGrp="1"/>
          </p:cNvSpPr>
          <p:nvPr>
            <p:ph type="sldNum" sz="quarter" idx="12"/>
          </p:nvPr>
        </p:nvSpPr>
        <p:spPr/>
        <p:txBody>
          <a:bodyPr/>
          <a:lstStyle/>
          <a:p>
            <a:fld id="{5C6DB8CB-8B72-460F-B4E4-6A15EEC341A1}" type="slidenum">
              <a:rPr lang="es-VE" smtClean="0"/>
              <a:pPr/>
              <a:t>335</a:t>
            </a:fld>
            <a:endParaRPr lang="es-VE" dirty="0"/>
          </a:p>
        </p:txBody>
      </p:sp>
    </p:spTree>
    <p:extLst>
      <p:ext uri="{BB962C8B-B14F-4D97-AF65-F5344CB8AC3E}">
        <p14:creationId xmlns:p14="http://schemas.microsoft.com/office/powerpoint/2010/main" val="119900567"/>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dirty="0" smtClean="0"/>
              <a:t>Terms</a:t>
            </a:r>
          </a:p>
          <a:p>
            <a:pPr lvl="1"/>
            <a:r>
              <a:rPr lang="en-US" dirty="0" smtClean="0"/>
              <a:t>Types of rules</a:t>
            </a:r>
          </a:p>
          <a:p>
            <a:pPr lvl="2"/>
            <a:r>
              <a:rPr lang="en-US" dirty="0"/>
              <a:t>WebLogic Server Signature </a:t>
            </a:r>
            <a:r>
              <a:rPr lang="en-US" dirty="0" smtClean="0"/>
              <a:t>Rule</a:t>
            </a:r>
          </a:p>
          <a:p>
            <a:pPr lvl="3"/>
            <a:r>
              <a:rPr lang="en-US" dirty="0"/>
              <a:t>Used to check a WebLogic target to support best practice configurations</a:t>
            </a:r>
            <a:r>
              <a:rPr lang="en-US" dirty="0" smtClean="0"/>
              <a:t>.</a:t>
            </a:r>
          </a:p>
          <a:p>
            <a:pPr lvl="2"/>
            <a:r>
              <a:rPr lang="en-US" dirty="0"/>
              <a:t>Real-time Monitoring </a:t>
            </a:r>
            <a:r>
              <a:rPr lang="en-US" dirty="0" smtClean="0"/>
              <a:t>Rule</a:t>
            </a:r>
          </a:p>
          <a:p>
            <a:pPr lvl="3"/>
            <a:r>
              <a:rPr lang="en-US" dirty="0"/>
              <a:t>Used to monitor actions to files, processes, and database entities in real-time as the changes </a:t>
            </a:r>
            <a:r>
              <a:rPr lang="en-US" dirty="0" smtClean="0"/>
              <a:t>occur</a:t>
            </a:r>
          </a:p>
          <a:p>
            <a:pPr lvl="2"/>
            <a:r>
              <a:rPr lang="en-US" dirty="0" smtClean="0"/>
              <a:t>Agent-Side Rule</a:t>
            </a:r>
          </a:p>
          <a:p>
            <a:pPr lvl="3"/>
            <a:r>
              <a:rPr lang="en-US" dirty="0"/>
              <a:t>Used to perform configuration checks on the agent and upload violations into the Management Repository.</a:t>
            </a:r>
            <a:endParaRPr lang="en-US" dirty="0" smtClean="0"/>
          </a:p>
        </p:txBody>
      </p:sp>
      <p:sp>
        <p:nvSpPr>
          <p:cNvPr id="3" name="Title 2"/>
          <p:cNvSpPr>
            <a:spLocks noGrp="1"/>
          </p:cNvSpPr>
          <p:nvPr>
            <p:ph type="title"/>
          </p:nvPr>
        </p:nvSpPr>
        <p:spPr/>
        <p:txBody>
          <a:bodyPr/>
          <a:lstStyle/>
          <a:p>
            <a:r>
              <a:rPr lang="en-US" dirty="0" smtClean="0"/>
              <a:t>Compliance Framework rules</a:t>
            </a:r>
            <a:endParaRPr lang="en-US" dirty="0"/>
          </a:p>
        </p:txBody>
      </p:sp>
      <p:sp>
        <p:nvSpPr>
          <p:cNvPr id="4" name="Slide Number Placeholder 3"/>
          <p:cNvSpPr>
            <a:spLocks noGrp="1"/>
          </p:cNvSpPr>
          <p:nvPr>
            <p:ph type="sldNum" sz="quarter" idx="12"/>
          </p:nvPr>
        </p:nvSpPr>
        <p:spPr/>
        <p:txBody>
          <a:bodyPr/>
          <a:lstStyle/>
          <a:p>
            <a:fld id="{5C6DB8CB-8B72-460F-B4E4-6A15EEC341A1}" type="slidenum">
              <a:rPr lang="es-VE" smtClean="0"/>
              <a:pPr/>
              <a:t>336</a:t>
            </a:fld>
            <a:endParaRPr lang="es-VE" dirty="0"/>
          </a:p>
        </p:txBody>
      </p:sp>
    </p:spTree>
    <p:extLst>
      <p:ext uri="{BB962C8B-B14F-4D97-AF65-F5344CB8AC3E}">
        <p14:creationId xmlns:p14="http://schemas.microsoft.com/office/powerpoint/2010/main" val="211777892"/>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dirty="0" smtClean="0"/>
              <a:t>Terms</a:t>
            </a:r>
          </a:p>
          <a:p>
            <a:pPr lvl="1"/>
            <a:r>
              <a:rPr lang="en-US" dirty="0" smtClean="0"/>
              <a:t>Types of rules</a:t>
            </a:r>
          </a:p>
          <a:p>
            <a:pPr lvl="2"/>
            <a:r>
              <a:rPr lang="en-US" dirty="0"/>
              <a:t>Manual </a:t>
            </a:r>
            <a:r>
              <a:rPr lang="en-US" dirty="0" smtClean="0"/>
              <a:t>Rule</a:t>
            </a:r>
          </a:p>
          <a:p>
            <a:pPr lvl="3"/>
            <a:r>
              <a:rPr lang="en-US" dirty="0"/>
              <a:t>Checks that must be performed but cannot be </a:t>
            </a:r>
            <a:r>
              <a:rPr lang="en-US" dirty="0" smtClean="0"/>
              <a:t>automated</a:t>
            </a:r>
          </a:p>
          <a:p>
            <a:pPr lvl="1"/>
            <a:r>
              <a:rPr lang="en-US" dirty="0"/>
              <a:t>Compliance Standard Rule </a:t>
            </a:r>
            <a:r>
              <a:rPr lang="en-US" dirty="0" smtClean="0"/>
              <a:t>Folder</a:t>
            </a:r>
          </a:p>
          <a:p>
            <a:pPr lvl="2"/>
            <a:r>
              <a:rPr lang="en-US" dirty="0"/>
              <a:t>Compliance standard rule folders are hierarchical structures that contain compliance standard </a:t>
            </a:r>
            <a:r>
              <a:rPr lang="en-US" dirty="0" smtClean="0"/>
              <a:t>rules</a:t>
            </a:r>
          </a:p>
        </p:txBody>
      </p:sp>
      <p:sp>
        <p:nvSpPr>
          <p:cNvPr id="3" name="Title 2"/>
          <p:cNvSpPr>
            <a:spLocks noGrp="1"/>
          </p:cNvSpPr>
          <p:nvPr>
            <p:ph type="title"/>
          </p:nvPr>
        </p:nvSpPr>
        <p:spPr/>
        <p:txBody>
          <a:bodyPr/>
          <a:lstStyle/>
          <a:p>
            <a:r>
              <a:rPr lang="en-US" dirty="0" smtClean="0"/>
              <a:t>Compliance Framework rules</a:t>
            </a:r>
            <a:endParaRPr lang="en-US" dirty="0"/>
          </a:p>
        </p:txBody>
      </p:sp>
      <p:sp>
        <p:nvSpPr>
          <p:cNvPr id="4" name="Slide Number Placeholder 3"/>
          <p:cNvSpPr>
            <a:spLocks noGrp="1"/>
          </p:cNvSpPr>
          <p:nvPr>
            <p:ph type="sldNum" sz="quarter" idx="12"/>
          </p:nvPr>
        </p:nvSpPr>
        <p:spPr/>
        <p:txBody>
          <a:bodyPr/>
          <a:lstStyle/>
          <a:p>
            <a:fld id="{5C6DB8CB-8B72-460F-B4E4-6A15EEC341A1}" type="slidenum">
              <a:rPr lang="es-VE" smtClean="0"/>
              <a:pPr/>
              <a:t>337</a:t>
            </a:fld>
            <a:endParaRPr lang="es-VE" dirty="0"/>
          </a:p>
        </p:txBody>
      </p:sp>
    </p:spTree>
    <p:extLst>
      <p:ext uri="{BB962C8B-B14F-4D97-AF65-F5344CB8AC3E}">
        <p14:creationId xmlns:p14="http://schemas.microsoft.com/office/powerpoint/2010/main" val="1851913087"/>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lnSpcReduction="10000"/>
          </a:bodyPr>
          <a:lstStyle/>
          <a:p>
            <a:r>
              <a:rPr lang="en-US" dirty="0" smtClean="0"/>
              <a:t>Terms</a:t>
            </a:r>
          </a:p>
          <a:p>
            <a:r>
              <a:rPr lang="en-US" dirty="0" smtClean="0"/>
              <a:t>Importance</a:t>
            </a:r>
          </a:p>
          <a:p>
            <a:pPr lvl="1"/>
            <a:r>
              <a:rPr lang="en-US" dirty="0"/>
              <a:t>Importance is a setting that the user can make when mapping compliance frameworks, standards, and </a:t>
            </a:r>
            <a:r>
              <a:rPr lang="en-US" dirty="0" smtClean="0"/>
              <a:t>rules</a:t>
            </a:r>
          </a:p>
          <a:p>
            <a:r>
              <a:rPr lang="en-US" dirty="0" smtClean="0"/>
              <a:t>Score</a:t>
            </a:r>
          </a:p>
          <a:p>
            <a:pPr lvl="1"/>
            <a:r>
              <a:rPr lang="en-US" dirty="0"/>
              <a:t>A target's compliance score for a compliance standard is used to reflect the degree of the target's conformance with respect to the compliance standard. The compliance score is in the range of 0% to 100% inclusive. A compliance score of 100% indicates that a target fully complies with the compliance standard</a:t>
            </a:r>
            <a:endParaRPr lang="en-US" dirty="0" smtClean="0"/>
          </a:p>
        </p:txBody>
      </p:sp>
      <p:sp>
        <p:nvSpPr>
          <p:cNvPr id="3" name="Title 2"/>
          <p:cNvSpPr>
            <a:spLocks noGrp="1"/>
          </p:cNvSpPr>
          <p:nvPr>
            <p:ph type="title"/>
          </p:nvPr>
        </p:nvSpPr>
        <p:spPr/>
        <p:txBody>
          <a:bodyPr/>
          <a:lstStyle/>
          <a:p>
            <a:r>
              <a:rPr lang="en-US" dirty="0" smtClean="0"/>
              <a:t>Compliance Framework rules</a:t>
            </a:r>
            <a:endParaRPr lang="en-US" dirty="0"/>
          </a:p>
        </p:txBody>
      </p:sp>
      <p:sp>
        <p:nvSpPr>
          <p:cNvPr id="4" name="Slide Number Placeholder 3"/>
          <p:cNvSpPr>
            <a:spLocks noGrp="1"/>
          </p:cNvSpPr>
          <p:nvPr>
            <p:ph type="sldNum" sz="quarter" idx="12"/>
          </p:nvPr>
        </p:nvSpPr>
        <p:spPr/>
        <p:txBody>
          <a:bodyPr/>
          <a:lstStyle/>
          <a:p>
            <a:fld id="{5C6DB8CB-8B72-460F-B4E4-6A15EEC341A1}" type="slidenum">
              <a:rPr lang="es-VE" smtClean="0"/>
              <a:pPr/>
              <a:t>338</a:t>
            </a:fld>
            <a:endParaRPr lang="es-VE" dirty="0"/>
          </a:p>
        </p:txBody>
      </p:sp>
    </p:spTree>
    <p:extLst>
      <p:ext uri="{BB962C8B-B14F-4D97-AF65-F5344CB8AC3E}">
        <p14:creationId xmlns:p14="http://schemas.microsoft.com/office/powerpoint/2010/main" val="1476991882"/>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dirty="0" smtClean="0"/>
              <a:t>Terms</a:t>
            </a:r>
          </a:p>
          <a:p>
            <a:r>
              <a:rPr lang="en-US" dirty="0" smtClean="0"/>
              <a:t>Real-time Facets</a:t>
            </a:r>
          </a:p>
          <a:p>
            <a:pPr lvl="1"/>
            <a:r>
              <a:rPr lang="en-US" dirty="0"/>
              <a:t>The real-time monitoring rule definition includes facets that specify what is important to monitor for a given target type, target properties, and entity </a:t>
            </a:r>
            <a:r>
              <a:rPr lang="en-US" dirty="0" smtClean="0"/>
              <a:t>type</a:t>
            </a:r>
          </a:p>
          <a:p>
            <a:r>
              <a:rPr lang="en-US" dirty="0"/>
              <a:t>Real-Time </a:t>
            </a:r>
            <a:r>
              <a:rPr lang="en-US" dirty="0" smtClean="0"/>
              <a:t>Observations</a:t>
            </a:r>
          </a:p>
          <a:p>
            <a:pPr lvl="1"/>
            <a:r>
              <a:rPr lang="en-US" dirty="0"/>
              <a:t>Observations are the actions that were seen on a host or target that were configured to be monitored through real-time monitoring rules. Each distinct user action results in one observation</a:t>
            </a:r>
            <a:endParaRPr lang="en-US" dirty="0" smtClean="0"/>
          </a:p>
        </p:txBody>
      </p:sp>
      <p:sp>
        <p:nvSpPr>
          <p:cNvPr id="3" name="Title 2"/>
          <p:cNvSpPr>
            <a:spLocks noGrp="1"/>
          </p:cNvSpPr>
          <p:nvPr>
            <p:ph type="title"/>
          </p:nvPr>
        </p:nvSpPr>
        <p:spPr/>
        <p:txBody>
          <a:bodyPr/>
          <a:lstStyle/>
          <a:p>
            <a:r>
              <a:rPr lang="en-US" dirty="0" smtClean="0"/>
              <a:t>Compliance Framework rules</a:t>
            </a:r>
            <a:endParaRPr lang="en-US" dirty="0"/>
          </a:p>
        </p:txBody>
      </p:sp>
      <p:sp>
        <p:nvSpPr>
          <p:cNvPr id="4" name="Slide Number Placeholder 3"/>
          <p:cNvSpPr>
            <a:spLocks noGrp="1"/>
          </p:cNvSpPr>
          <p:nvPr>
            <p:ph type="sldNum" sz="quarter" idx="12"/>
          </p:nvPr>
        </p:nvSpPr>
        <p:spPr/>
        <p:txBody>
          <a:bodyPr/>
          <a:lstStyle/>
          <a:p>
            <a:fld id="{5C6DB8CB-8B72-460F-B4E4-6A15EEC341A1}" type="slidenum">
              <a:rPr lang="es-VE" smtClean="0"/>
              <a:pPr/>
              <a:t>339</a:t>
            </a:fld>
            <a:endParaRPr lang="es-VE" dirty="0"/>
          </a:p>
        </p:txBody>
      </p:sp>
    </p:spTree>
    <p:extLst>
      <p:ext uri="{BB962C8B-B14F-4D97-AF65-F5344CB8AC3E}">
        <p14:creationId xmlns:p14="http://schemas.microsoft.com/office/powerpoint/2010/main" val="10431775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Database Firewall</a:t>
            </a:r>
            <a:endParaRPr lang="en-US" dirty="0"/>
          </a:p>
        </p:txBody>
      </p:sp>
      <p:sp>
        <p:nvSpPr>
          <p:cNvPr id="4" name="Slide Number Placeholder 3"/>
          <p:cNvSpPr>
            <a:spLocks noGrp="1"/>
          </p:cNvSpPr>
          <p:nvPr>
            <p:ph type="sldNum" sz="quarter" idx="12"/>
          </p:nvPr>
        </p:nvSpPr>
        <p:spPr/>
        <p:txBody>
          <a:bodyPr/>
          <a:lstStyle/>
          <a:p>
            <a:fld id="{5C6DB8CB-8B72-460F-B4E4-6A15EEC341A1}" type="slidenum">
              <a:rPr lang="es-VE" smtClean="0"/>
              <a:pPr/>
              <a:t>34</a:t>
            </a:fld>
            <a:endParaRPr lang="es-VE"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2343" y="1149965"/>
            <a:ext cx="8726004" cy="5032174"/>
          </a:xfrm>
          <a:prstGeom prst="rect">
            <a:avLst/>
          </a:prstGeom>
        </p:spPr>
      </p:pic>
    </p:spTree>
    <p:extLst>
      <p:ext uri="{BB962C8B-B14F-4D97-AF65-F5344CB8AC3E}">
        <p14:creationId xmlns:p14="http://schemas.microsoft.com/office/powerpoint/2010/main" val="1398224493"/>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dirty="0" smtClean="0"/>
              <a:t>Terms</a:t>
            </a:r>
          </a:p>
          <a:p>
            <a:r>
              <a:rPr lang="en-US" dirty="0"/>
              <a:t>Observation Audit </a:t>
            </a:r>
            <a:r>
              <a:rPr lang="en-US" dirty="0" smtClean="0"/>
              <a:t>Status</a:t>
            </a:r>
          </a:p>
          <a:p>
            <a:pPr lvl="1"/>
            <a:r>
              <a:rPr lang="en-US" dirty="0"/>
              <a:t>Every observation has an audit status that determines if the observation was authorized, or unauthorized, or neither (unaudited</a:t>
            </a:r>
            <a:r>
              <a:rPr lang="en-US" dirty="0" smtClean="0"/>
              <a:t>)</a:t>
            </a:r>
          </a:p>
          <a:p>
            <a:r>
              <a:rPr lang="en-US" dirty="0"/>
              <a:t>Observation </a:t>
            </a:r>
            <a:r>
              <a:rPr lang="en-US" dirty="0" smtClean="0"/>
              <a:t>Bundles</a:t>
            </a:r>
          </a:p>
          <a:p>
            <a:pPr lvl="1"/>
            <a:r>
              <a:rPr lang="en-US" dirty="0"/>
              <a:t>Single observations are not reported from the Management Agent to the server. </a:t>
            </a:r>
            <a:r>
              <a:rPr lang="en-US"/>
              <a:t>They are instead bundled with other observations against the same target, rule, and user performing the action</a:t>
            </a:r>
            <a:endParaRPr lang="en-US" dirty="0" smtClean="0"/>
          </a:p>
        </p:txBody>
      </p:sp>
      <p:sp>
        <p:nvSpPr>
          <p:cNvPr id="3" name="Title 2"/>
          <p:cNvSpPr>
            <a:spLocks noGrp="1"/>
          </p:cNvSpPr>
          <p:nvPr>
            <p:ph type="title"/>
          </p:nvPr>
        </p:nvSpPr>
        <p:spPr/>
        <p:txBody>
          <a:bodyPr/>
          <a:lstStyle/>
          <a:p>
            <a:r>
              <a:rPr lang="en-US" dirty="0" smtClean="0"/>
              <a:t>Compliance Framework rules</a:t>
            </a:r>
            <a:endParaRPr lang="en-US" dirty="0"/>
          </a:p>
        </p:txBody>
      </p:sp>
      <p:sp>
        <p:nvSpPr>
          <p:cNvPr id="4" name="Slide Number Placeholder 3"/>
          <p:cNvSpPr>
            <a:spLocks noGrp="1"/>
          </p:cNvSpPr>
          <p:nvPr>
            <p:ph type="sldNum" sz="quarter" idx="12"/>
          </p:nvPr>
        </p:nvSpPr>
        <p:spPr/>
        <p:txBody>
          <a:bodyPr/>
          <a:lstStyle/>
          <a:p>
            <a:fld id="{5C6DB8CB-8B72-460F-B4E4-6A15EEC341A1}" type="slidenum">
              <a:rPr lang="es-VE" smtClean="0"/>
              <a:pPr/>
              <a:t>340</a:t>
            </a:fld>
            <a:endParaRPr lang="es-VE" dirty="0"/>
          </a:p>
        </p:txBody>
      </p:sp>
    </p:spTree>
    <p:extLst>
      <p:ext uri="{BB962C8B-B14F-4D97-AF65-F5344CB8AC3E}">
        <p14:creationId xmlns:p14="http://schemas.microsoft.com/office/powerpoint/2010/main" val="17529563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dirty="0" smtClean="0"/>
              <a:t>Deployment</a:t>
            </a:r>
          </a:p>
          <a:p>
            <a:pPr lvl="1"/>
            <a:r>
              <a:rPr lang="en-US" dirty="0"/>
              <a:t>D</a:t>
            </a:r>
            <a:r>
              <a:rPr lang="en-US" dirty="0" smtClean="0"/>
              <a:t>eployed </a:t>
            </a:r>
            <a:r>
              <a:rPr lang="en-US" dirty="0"/>
              <a:t>as a transparent network bridge, simply inserted into the network in a segment that lies between database clients/application servers and the databases being </a:t>
            </a:r>
            <a:r>
              <a:rPr lang="en-US" dirty="0" smtClean="0"/>
              <a:t>protected</a:t>
            </a:r>
          </a:p>
          <a:p>
            <a:pPr lvl="1"/>
            <a:r>
              <a:rPr lang="en-US" dirty="0"/>
              <a:t>S</a:t>
            </a:r>
            <a:r>
              <a:rPr lang="en-US" dirty="0" smtClean="0"/>
              <a:t>upports </a:t>
            </a:r>
            <a:r>
              <a:rPr lang="en-US" dirty="0"/>
              <a:t>a local server-side, monitor-only agent to ensure flexibility in the choice of the network point at which the traffic is monitored</a:t>
            </a:r>
            <a:endParaRPr lang="en-US" dirty="0" smtClean="0"/>
          </a:p>
        </p:txBody>
      </p:sp>
      <p:sp>
        <p:nvSpPr>
          <p:cNvPr id="3" name="Title 2"/>
          <p:cNvSpPr>
            <a:spLocks noGrp="1"/>
          </p:cNvSpPr>
          <p:nvPr>
            <p:ph type="title"/>
          </p:nvPr>
        </p:nvSpPr>
        <p:spPr/>
        <p:txBody>
          <a:bodyPr/>
          <a:lstStyle/>
          <a:p>
            <a:r>
              <a:rPr lang="en-US" dirty="0" smtClean="0"/>
              <a:t>Database Firewall</a:t>
            </a:r>
            <a:endParaRPr lang="en-US" dirty="0"/>
          </a:p>
        </p:txBody>
      </p:sp>
      <p:sp>
        <p:nvSpPr>
          <p:cNvPr id="4" name="Slide Number Placeholder 3"/>
          <p:cNvSpPr>
            <a:spLocks noGrp="1"/>
          </p:cNvSpPr>
          <p:nvPr>
            <p:ph type="sldNum" sz="quarter" idx="12"/>
          </p:nvPr>
        </p:nvSpPr>
        <p:spPr/>
        <p:txBody>
          <a:bodyPr/>
          <a:lstStyle/>
          <a:p>
            <a:fld id="{5C6DB8CB-8B72-460F-B4E4-6A15EEC341A1}" type="slidenum">
              <a:rPr lang="es-VE" smtClean="0"/>
              <a:pPr/>
              <a:t>35</a:t>
            </a:fld>
            <a:endParaRPr lang="es-VE" dirty="0"/>
          </a:p>
        </p:txBody>
      </p:sp>
    </p:spTree>
    <p:extLst>
      <p:ext uri="{BB962C8B-B14F-4D97-AF65-F5344CB8AC3E}">
        <p14:creationId xmlns:p14="http://schemas.microsoft.com/office/powerpoint/2010/main" val="187891894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Database Firewall</a:t>
            </a:r>
            <a:endParaRPr lang="en-US" dirty="0"/>
          </a:p>
        </p:txBody>
      </p:sp>
      <p:sp>
        <p:nvSpPr>
          <p:cNvPr id="4" name="Slide Number Placeholder 3"/>
          <p:cNvSpPr>
            <a:spLocks noGrp="1"/>
          </p:cNvSpPr>
          <p:nvPr>
            <p:ph type="sldNum" sz="quarter" idx="12"/>
          </p:nvPr>
        </p:nvSpPr>
        <p:spPr/>
        <p:txBody>
          <a:bodyPr/>
          <a:lstStyle/>
          <a:p>
            <a:fld id="{5C6DB8CB-8B72-460F-B4E4-6A15EEC341A1}" type="slidenum">
              <a:rPr lang="es-VE" smtClean="0"/>
              <a:pPr/>
              <a:t>36</a:t>
            </a:fld>
            <a:endParaRPr lang="es-VE"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9346" y="1173024"/>
            <a:ext cx="9733306" cy="4866653"/>
          </a:xfrm>
          <a:prstGeom prst="rect">
            <a:avLst/>
          </a:prstGeom>
        </p:spPr>
      </p:pic>
    </p:spTree>
    <p:extLst>
      <p:ext uri="{BB962C8B-B14F-4D97-AF65-F5344CB8AC3E}">
        <p14:creationId xmlns:p14="http://schemas.microsoft.com/office/powerpoint/2010/main" val="72913027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dirty="0"/>
              <a:t>Audit Agents </a:t>
            </a:r>
            <a:r>
              <a:rPr lang="en-US" dirty="0" smtClean="0"/>
              <a:t>Deployment</a:t>
            </a:r>
          </a:p>
          <a:p>
            <a:pPr lvl="1"/>
            <a:r>
              <a:rPr lang="en-US" dirty="0"/>
              <a:t>D</a:t>
            </a:r>
            <a:r>
              <a:rPr lang="en-US" dirty="0" smtClean="0"/>
              <a:t>istributed </a:t>
            </a:r>
            <a:r>
              <a:rPr lang="en-US" dirty="0"/>
              <a:t>as JAR files to the target systems and require no additional manual configuration or updates once they have been </a:t>
            </a:r>
            <a:r>
              <a:rPr lang="en-US" dirty="0" smtClean="0"/>
              <a:t>distributed</a:t>
            </a:r>
          </a:p>
          <a:p>
            <a:r>
              <a:rPr lang="en-US" dirty="0"/>
              <a:t>Policy Authoring and </a:t>
            </a:r>
            <a:r>
              <a:rPr lang="en-US" dirty="0" smtClean="0"/>
              <a:t>Management</a:t>
            </a:r>
          </a:p>
          <a:p>
            <a:pPr lvl="1"/>
            <a:r>
              <a:rPr lang="en-US"/>
              <a:t>D</a:t>
            </a:r>
            <a:r>
              <a:rPr lang="en-US" smtClean="0"/>
              <a:t>efine </a:t>
            </a:r>
            <a:r>
              <a:rPr lang="en-US" dirty="0"/>
              <a:t>a white list, black list, or exception list of SQL statements for a given database</a:t>
            </a:r>
            <a:endParaRPr lang="en-US" dirty="0" smtClean="0"/>
          </a:p>
        </p:txBody>
      </p:sp>
      <p:sp>
        <p:nvSpPr>
          <p:cNvPr id="3" name="Title 2"/>
          <p:cNvSpPr>
            <a:spLocks noGrp="1"/>
          </p:cNvSpPr>
          <p:nvPr>
            <p:ph type="title"/>
          </p:nvPr>
        </p:nvSpPr>
        <p:spPr/>
        <p:txBody>
          <a:bodyPr/>
          <a:lstStyle/>
          <a:p>
            <a:r>
              <a:rPr lang="en-US" dirty="0" smtClean="0"/>
              <a:t>Database Firewall</a:t>
            </a:r>
            <a:endParaRPr lang="en-US" dirty="0"/>
          </a:p>
        </p:txBody>
      </p:sp>
      <p:sp>
        <p:nvSpPr>
          <p:cNvPr id="4" name="Slide Number Placeholder 3"/>
          <p:cNvSpPr>
            <a:spLocks noGrp="1"/>
          </p:cNvSpPr>
          <p:nvPr>
            <p:ph type="sldNum" sz="quarter" idx="12"/>
          </p:nvPr>
        </p:nvSpPr>
        <p:spPr/>
        <p:txBody>
          <a:bodyPr/>
          <a:lstStyle/>
          <a:p>
            <a:fld id="{5C6DB8CB-8B72-460F-B4E4-6A15EEC341A1}" type="slidenum">
              <a:rPr lang="es-VE" smtClean="0"/>
              <a:pPr/>
              <a:t>37</a:t>
            </a:fld>
            <a:endParaRPr lang="es-VE" dirty="0"/>
          </a:p>
        </p:txBody>
      </p:sp>
    </p:spTree>
    <p:extLst>
      <p:ext uri="{BB962C8B-B14F-4D97-AF65-F5344CB8AC3E}">
        <p14:creationId xmlns:p14="http://schemas.microsoft.com/office/powerpoint/2010/main" val="52661286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texto 3"/>
          <p:cNvSpPr>
            <a:spLocks noGrp="1"/>
          </p:cNvSpPr>
          <p:nvPr>
            <p:ph type="body" sz="quarter" idx="10"/>
          </p:nvPr>
        </p:nvSpPr>
        <p:spPr>
          <a:xfrm>
            <a:off x="5072163" y="4018613"/>
            <a:ext cx="7119837" cy="914400"/>
          </a:xfrm>
        </p:spPr>
        <p:txBody>
          <a:bodyPr anchor="ctr">
            <a:noAutofit/>
          </a:bodyPr>
          <a:lstStyle/>
          <a:p>
            <a:pPr algn="ctr"/>
            <a:r>
              <a:rPr lang="en-US" sz="4000" dirty="0" smtClean="0"/>
              <a:t>Oracle Database 12c Detective Controls</a:t>
            </a:r>
            <a:endParaRPr lang="en-US" sz="4000" dirty="0"/>
          </a:p>
        </p:txBody>
      </p:sp>
      <p:sp>
        <p:nvSpPr>
          <p:cNvPr id="5" name="Marcador de texto 4"/>
          <p:cNvSpPr>
            <a:spLocks noGrp="1"/>
          </p:cNvSpPr>
          <p:nvPr>
            <p:ph type="body" sz="quarter" idx="11"/>
          </p:nvPr>
        </p:nvSpPr>
        <p:spPr>
          <a:xfrm>
            <a:off x="5229226" y="4933013"/>
            <a:ext cx="6962774" cy="914400"/>
          </a:xfrm>
        </p:spPr>
        <p:txBody>
          <a:bodyPr anchor="ctr">
            <a:noAutofit/>
          </a:bodyPr>
          <a:lstStyle/>
          <a:p>
            <a:r>
              <a:rPr lang="es-VE" sz="3600" i="1" dirty="0"/>
              <a:t>Virtual </a:t>
            </a:r>
            <a:r>
              <a:rPr lang="es-VE" sz="3600" i="1" dirty="0" err="1"/>
              <a:t>Private</a:t>
            </a:r>
            <a:r>
              <a:rPr lang="es-VE" sz="3600" i="1" dirty="0"/>
              <a:t> </a:t>
            </a:r>
            <a:r>
              <a:rPr lang="es-VE" sz="3600" i="1" dirty="0" err="1"/>
              <a:t>Database</a:t>
            </a:r>
            <a:endParaRPr lang="es-VE" sz="3600" i="1" dirty="0"/>
          </a:p>
        </p:txBody>
      </p:sp>
    </p:spTree>
    <p:extLst>
      <p:ext uri="{BB962C8B-B14F-4D97-AF65-F5344CB8AC3E}">
        <p14:creationId xmlns:p14="http://schemas.microsoft.com/office/powerpoint/2010/main" val="50843753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normAutofit/>
          </a:bodyPr>
          <a:lstStyle/>
          <a:p>
            <a:r>
              <a:rPr lang="en-US" b="1" dirty="0"/>
              <a:t>In this chapter, we will cover the </a:t>
            </a:r>
            <a:r>
              <a:rPr lang="en-US" b="1" dirty="0" smtClean="0"/>
              <a:t>following:</a:t>
            </a:r>
          </a:p>
          <a:p>
            <a:pPr lvl="1"/>
            <a:r>
              <a:rPr lang="en-US" dirty="0"/>
              <a:t>Creating different policy </a:t>
            </a:r>
            <a:r>
              <a:rPr lang="en-US" dirty="0" smtClean="0"/>
              <a:t>functions</a:t>
            </a:r>
            <a:endParaRPr lang="en-US" dirty="0"/>
          </a:p>
          <a:p>
            <a:pPr lvl="1"/>
            <a:r>
              <a:rPr lang="en-US" dirty="0"/>
              <a:t>Creating Oracle Virtual Private Database row-level </a:t>
            </a:r>
            <a:r>
              <a:rPr lang="en-US" dirty="0" smtClean="0"/>
              <a:t>policies</a:t>
            </a:r>
            <a:endParaRPr lang="en-US" dirty="0"/>
          </a:p>
          <a:p>
            <a:pPr lvl="1"/>
            <a:r>
              <a:rPr lang="en-US" dirty="0"/>
              <a:t>Creating column-level </a:t>
            </a:r>
            <a:r>
              <a:rPr lang="en-US" dirty="0" smtClean="0"/>
              <a:t>policies</a:t>
            </a:r>
            <a:endParaRPr lang="en-US" dirty="0"/>
          </a:p>
          <a:p>
            <a:pPr lvl="1"/>
            <a:r>
              <a:rPr lang="en-US" dirty="0"/>
              <a:t>Creating a driving </a:t>
            </a:r>
            <a:r>
              <a:rPr lang="en-US" dirty="0" smtClean="0"/>
              <a:t>context</a:t>
            </a:r>
            <a:endParaRPr lang="en-US" dirty="0"/>
          </a:p>
          <a:p>
            <a:pPr lvl="1"/>
            <a:r>
              <a:rPr lang="en-US" dirty="0"/>
              <a:t>Creating policy </a:t>
            </a:r>
            <a:r>
              <a:rPr lang="en-US" dirty="0" smtClean="0"/>
              <a:t>groups</a:t>
            </a:r>
            <a:endParaRPr lang="en-US" dirty="0"/>
          </a:p>
          <a:p>
            <a:pPr lvl="1"/>
            <a:r>
              <a:rPr lang="en-US" dirty="0" smtClean="0"/>
              <a:t>Setting context as a driving context</a:t>
            </a:r>
          </a:p>
          <a:p>
            <a:pPr lvl="1"/>
            <a:r>
              <a:rPr lang="en-US" dirty="0" smtClean="0"/>
              <a:t>Adding a policy to a group</a:t>
            </a:r>
          </a:p>
          <a:p>
            <a:pPr lvl="1"/>
            <a:r>
              <a:rPr lang="en-US" dirty="0" smtClean="0"/>
              <a:t>Exempting </a:t>
            </a:r>
            <a:r>
              <a:rPr lang="en-US" dirty="0"/>
              <a:t>users from VPD policies</a:t>
            </a:r>
            <a:endParaRPr lang="es-VE" dirty="0"/>
          </a:p>
        </p:txBody>
      </p:sp>
      <p:sp>
        <p:nvSpPr>
          <p:cNvPr id="3" name="Título 2"/>
          <p:cNvSpPr>
            <a:spLocks noGrp="1"/>
          </p:cNvSpPr>
          <p:nvPr>
            <p:ph type="title"/>
          </p:nvPr>
        </p:nvSpPr>
        <p:spPr/>
        <p:txBody>
          <a:bodyPr/>
          <a:lstStyle/>
          <a:p>
            <a:r>
              <a:rPr lang="es-VE" dirty="0" err="1"/>
              <a:t>Introduction</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pPr/>
              <a:t>39</a:t>
            </a:fld>
            <a:endParaRPr lang="es-VE"/>
          </a:p>
        </p:txBody>
      </p:sp>
    </p:spTree>
    <p:extLst>
      <p:ext uri="{BB962C8B-B14F-4D97-AF65-F5344CB8AC3E}">
        <p14:creationId xmlns:p14="http://schemas.microsoft.com/office/powerpoint/2010/main" val="38535122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texto 3"/>
          <p:cNvSpPr>
            <a:spLocks noGrp="1"/>
          </p:cNvSpPr>
          <p:nvPr>
            <p:ph type="body" sz="quarter" idx="10"/>
          </p:nvPr>
        </p:nvSpPr>
        <p:spPr>
          <a:xfrm>
            <a:off x="5072163" y="4018613"/>
            <a:ext cx="7119837" cy="914400"/>
          </a:xfrm>
        </p:spPr>
        <p:txBody>
          <a:bodyPr anchor="ctr">
            <a:noAutofit/>
          </a:bodyPr>
          <a:lstStyle/>
          <a:p>
            <a:pPr algn="ctr"/>
            <a:r>
              <a:rPr lang="en-US" sz="4000" dirty="0" smtClean="0"/>
              <a:t>Oracle Database 12c Detective Controls</a:t>
            </a:r>
            <a:endParaRPr lang="en-US" sz="4000" dirty="0"/>
          </a:p>
        </p:txBody>
      </p:sp>
      <p:sp>
        <p:nvSpPr>
          <p:cNvPr id="5" name="Marcador de texto 4"/>
          <p:cNvSpPr>
            <a:spLocks noGrp="1"/>
          </p:cNvSpPr>
          <p:nvPr>
            <p:ph type="body" sz="quarter" idx="11"/>
          </p:nvPr>
        </p:nvSpPr>
        <p:spPr>
          <a:xfrm>
            <a:off x="5229226" y="4933013"/>
            <a:ext cx="6962774" cy="914400"/>
          </a:xfrm>
        </p:spPr>
        <p:txBody>
          <a:bodyPr anchor="ctr">
            <a:noAutofit/>
          </a:bodyPr>
          <a:lstStyle/>
          <a:p>
            <a:r>
              <a:rPr lang="es-VE" sz="3600" i="1" dirty="0" smtClean="0"/>
              <a:t>Oracle Audit Vault</a:t>
            </a:r>
            <a:endParaRPr lang="es-VE" sz="3600" i="1" dirty="0"/>
          </a:p>
        </p:txBody>
      </p:sp>
    </p:spTree>
    <p:extLst>
      <p:ext uri="{BB962C8B-B14F-4D97-AF65-F5344CB8AC3E}">
        <p14:creationId xmlns:p14="http://schemas.microsoft.com/office/powerpoint/2010/main" val="197860072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lstStyle/>
          <a:p>
            <a:r>
              <a:rPr lang="en-US" dirty="0"/>
              <a:t>Oracle </a:t>
            </a:r>
            <a:r>
              <a:rPr lang="en-US" b="1" dirty="0"/>
              <a:t>Virtual Private Database (VPD)</a:t>
            </a:r>
            <a:r>
              <a:rPr lang="en-US" dirty="0"/>
              <a:t> is a security feature, introduced in Oracle Database 8i. </a:t>
            </a:r>
            <a:endParaRPr lang="en-US" dirty="0" smtClean="0"/>
          </a:p>
          <a:p>
            <a:endParaRPr lang="en-US" dirty="0" smtClean="0"/>
          </a:p>
          <a:p>
            <a:r>
              <a:rPr lang="en-US" dirty="0" smtClean="0"/>
              <a:t>Discretionary </a:t>
            </a:r>
            <a:r>
              <a:rPr lang="en-US" dirty="0"/>
              <a:t>access control (DAC) grants/restricts access to data at an object </a:t>
            </a:r>
            <a:r>
              <a:rPr lang="en-US" dirty="0" smtClean="0"/>
              <a:t>level.</a:t>
            </a:r>
          </a:p>
          <a:p>
            <a:endParaRPr lang="en-US" dirty="0" smtClean="0"/>
          </a:p>
          <a:p>
            <a:r>
              <a:rPr lang="en-US" dirty="0" smtClean="0"/>
              <a:t>VPD </a:t>
            </a:r>
            <a:r>
              <a:rPr lang="en-US" dirty="0"/>
              <a:t>enables you more granular control over security of your data</a:t>
            </a:r>
            <a:r>
              <a:rPr lang="en-US" dirty="0" smtClean="0"/>
              <a:t>.</a:t>
            </a:r>
            <a:endParaRPr lang="es-VE" dirty="0"/>
          </a:p>
        </p:txBody>
      </p:sp>
      <p:sp>
        <p:nvSpPr>
          <p:cNvPr id="3" name="Título 2"/>
          <p:cNvSpPr>
            <a:spLocks noGrp="1"/>
          </p:cNvSpPr>
          <p:nvPr>
            <p:ph type="title"/>
          </p:nvPr>
        </p:nvSpPr>
        <p:spPr/>
        <p:txBody>
          <a:bodyPr/>
          <a:lstStyle/>
          <a:p>
            <a:r>
              <a:rPr lang="es-VE" dirty="0" err="1" smtClean="0"/>
              <a:t>Introduction</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pPr/>
              <a:t>40</a:t>
            </a:fld>
            <a:endParaRPr lang="es-VE"/>
          </a:p>
        </p:txBody>
      </p:sp>
    </p:spTree>
    <p:extLst>
      <p:ext uri="{BB962C8B-B14F-4D97-AF65-F5344CB8AC3E}">
        <p14:creationId xmlns:p14="http://schemas.microsoft.com/office/powerpoint/2010/main" val="112523432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lstStyle/>
          <a:p>
            <a:r>
              <a:rPr lang="en-US" dirty="0"/>
              <a:t>There are five types of policies based on how often a policy function is evaluated:</a:t>
            </a:r>
          </a:p>
          <a:p>
            <a:endParaRPr lang="en-US" dirty="0"/>
          </a:p>
          <a:p>
            <a:endParaRPr lang="es-VE" dirty="0"/>
          </a:p>
        </p:txBody>
      </p:sp>
      <p:sp>
        <p:nvSpPr>
          <p:cNvPr id="3" name="Título 2"/>
          <p:cNvSpPr>
            <a:spLocks noGrp="1"/>
          </p:cNvSpPr>
          <p:nvPr>
            <p:ph type="title"/>
          </p:nvPr>
        </p:nvSpPr>
        <p:spPr/>
        <p:txBody>
          <a:bodyPr/>
          <a:lstStyle/>
          <a:p>
            <a:r>
              <a:rPr lang="es-VE" dirty="0" err="1"/>
              <a:t>Introduction</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pPr/>
              <a:t>41</a:t>
            </a:fld>
            <a:endParaRPr lang="es-VE"/>
          </a:p>
        </p:txBody>
      </p:sp>
      <p:sp>
        <p:nvSpPr>
          <p:cNvPr id="5" name="Rectángulo 4"/>
          <p:cNvSpPr/>
          <p:nvPr/>
        </p:nvSpPr>
        <p:spPr>
          <a:xfrm>
            <a:off x="814137" y="2702256"/>
            <a:ext cx="10563725" cy="2715905"/>
          </a:xfrm>
          <a:prstGeom prst="rect">
            <a:avLst/>
          </a:prstGeom>
          <a:solidFill>
            <a:srgbClr val="F794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600" b="1" dirty="0"/>
              <a:t>DBMS_RLS.DYNAMIC</a:t>
            </a:r>
          </a:p>
          <a:p>
            <a:pPr marL="285750" indent="-285750">
              <a:buFont typeface="Arial" panose="020B0604020202020204" pitchFamily="34" charset="0"/>
              <a:buChar char="•"/>
            </a:pPr>
            <a:endParaRPr lang="en-US" sz="1600" b="1" dirty="0"/>
          </a:p>
          <a:p>
            <a:pPr marL="285750" indent="-285750">
              <a:buFont typeface="Arial" panose="020B0604020202020204" pitchFamily="34" charset="0"/>
              <a:buChar char="•"/>
            </a:pPr>
            <a:r>
              <a:rPr lang="en-US" sz="1600" b="1" dirty="0"/>
              <a:t>DMBS_RLS.STATIC</a:t>
            </a:r>
          </a:p>
          <a:p>
            <a:pPr marL="285750" indent="-285750">
              <a:buFont typeface="Arial" panose="020B0604020202020204" pitchFamily="34" charset="0"/>
              <a:buChar char="•"/>
            </a:pPr>
            <a:endParaRPr lang="en-US" sz="1600" b="1" dirty="0"/>
          </a:p>
          <a:p>
            <a:pPr marL="285750" indent="-285750">
              <a:buFont typeface="Arial" panose="020B0604020202020204" pitchFamily="34" charset="0"/>
              <a:buChar char="•"/>
            </a:pPr>
            <a:r>
              <a:rPr lang="en-US" sz="1600" b="1" dirty="0"/>
              <a:t>DBMS_RLS.SHARED_STATIC</a:t>
            </a:r>
          </a:p>
          <a:p>
            <a:pPr marL="285750" indent="-285750">
              <a:buFont typeface="Arial" panose="020B0604020202020204" pitchFamily="34" charset="0"/>
              <a:buChar char="•"/>
            </a:pPr>
            <a:endParaRPr lang="en-US" sz="1600" b="1" dirty="0"/>
          </a:p>
          <a:p>
            <a:pPr marL="285750" indent="-285750">
              <a:buFont typeface="Arial" panose="020B0604020202020204" pitchFamily="34" charset="0"/>
              <a:buChar char="•"/>
            </a:pPr>
            <a:r>
              <a:rPr lang="en-US" sz="1600" b="1" dirty="0"/>
              <a:t>DBMS_RLS.CONTEXT_SENSITIVE</a:t>
            </a:r>
          </a:p>
          <a:p>
            <a:pPr marL="285750" indent="-285750">
              <a:buFont typeface="Arial" panose="020B0604020202020204" pitchFamily="34" charset="0"/>
              <a:buChar char="•"/>
            </a:pPr>
            <a:endParaRPr lang="en-US" sz="1600" b="1" dirty="0"/>
          </a:p>
          <a:p>
            <a:pPr marL="285750" indent="-285750">
              <a:buFont typeface="Arial" panose="020B0604020202020204" pitchFamily="34" charset="0"/>
              <a:buChar char="•"/>
            </a:pPr>
            <a:r>
              <a:rPr lang="en-US" sz="1600" b="1" dirty="0"/>
              <a:t>DBMS_RLS.SHARED_CONTEXT_SENSITIVE</a:t>
            </a:r>
          </a:p>
        </p:txBody>
      </p:sp>
    </p:spTree>
    <p:extLst>
      <p:ext uri="{BB962C8B-B14F-4D97-AF65-F5344CB8AC3E}">
        <p14:creationId xmlns:p14="http://schemas.microsoft.com/office/powerpoint/2010/main" val="45711484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lstStyle/>
          <a:p>
            <a:r>
              <a:rPr lang="en-US" dirty="0"/>
              <a:t>Steps to implement the VPD policy</a:t>
            </a:r>
            <a:endParaRPr lang="es-VE" dirty="0"/>
          </a:p>
        </p:txBody>
      </p:sp>
      <p:sp>
        <p:nvSpPr>
          <p:cNvPr id="3" name="Título 2"/>
          <p:cNvSpPr>
            <a:spLocks noGrp="1"/>
          </p:cNvSpPr>
          <p:nvPr>
            <p:ph type="title"/>
          </p:nvPr>
        </p:nvSpPr>
        <p:spPr/>
        <p:txBody>
          <a:bodyPr/>
          <a:lstStyle/>
          <a:p>
            <a:r>
              <a:rPr lang="es-VE" dirty="0" err="1"/>
              <a:t>Introduction</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pPr/>
              <a:t>42</a:t>
            </a:fld>
            <a:endParaRPr lang="es-VE"/>
          </a:p>
        </p:txBody>
      </p:sp>
      <p:sp>
        <p:nvSpPr>
          <p:cNvPr id="5" name="Llamada de flecha hacia abajo 4"/>
          <p:cNvSpPr/>
          <p:nvPr/>
        </p:nvSpPr>
        <p:spPr>
          <a:xfrm>
            <a:off x="1926609" y="2156347"/>
            <a:ext cx="8338782" cy="863221"/>
          </a:xfrm>
          <a:prstGeom prst="downArrowCallout">
            <a:avLst/>
          </a:prstGeom>
          <a:solidFill>
            <a:srgbClr val="F794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VE" b="1" dirty="0" err="1" smtClean="0"/>
              <a:t>Create</a:t>
            </a:r>
            <a:r>
              <a:rPr lang="es-VE" b="1" dirty="0" smtClean="0"/>
              <a:t> a PL/SQL </a:t>
            </a:r>
            <a:r>
              <a:rPr lang="es-VE" b="1" dirty="0" err="1" smtClean="0"/>
              <a:t>package</a:t>
            </a:r>
            <a:r>
              <a:rPr lang="es-VE" b="1" dirty="0" smtClean="0"/>
              <a:t> </a:t>
            </a:r>
            <a:r>
              <a:rPr lang="es-VE" b="1" dirty="0" err="1" smtClean="0"/>
              <a:t>that</a:t>
            </a:r>
            <a:r>
              <a:rPr lang="es-VE" b="1" dirty="0" smtClean="0"/>
              <a:t> sets </a:t>
            </a:r>
            <a:r>
              <a:rPr lang="es-VE" b="1" dirty="0" err="1" smtClean="0"/>
              <a:t>application</a:t>
            </a:r>
            <a:r>
              <a:rPr lang="es-VE" b="1" dirty="0" smtClean="0"/>
              <a:t> </a:t>
            </a:r>
            <a:r>
              <a:rPr lang="es-VE" b="1" dirty="0" err="1" smtClean="0"/>
              <a:t>context</a:t>
            </a:r>
            <a:endParaRPr lang="es-VE" b="1" dirty="0"/>
          </a:p>
        </p:txBody>
      </p:sp>
      <p:sp>
        <p:nvSpPr>
          <p:cNvPr id="6" name="Llamada de flecha hacia abajo 5"/>
          <p:cNvSpPr/>
          <p:nvPr/>
        </p:nvSpPr>
        <p:spPr>
          <a:xfrm>
            <a:off x="1919981" y="3329222"/>
            <a:ext cx="8338782" cy="863221"/>
          </a:xfrm>
          <a:prstGeom prst="downArrowCallout">
            <a:avLst/>
          </a:prstGeom>
          <a:solidFill>
            <a:srgbClr val="F794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VE" b="1" dirty="0" err="1" smtClean="0"/>
              <a:t>Create</a:t>
            </a:r>
            <a:r>
              <a:rPr lang="es-VE" b="1" dirty="0" smtClean="0"/>
              <a:t> </a:t>
            </a:r>
            <a:r>
              <a:rPr lang="es-VE" b="1" dirty="0" err="1" smtClean="0"/>
              <a:t>an</a:t>
            </a:r>
            <a:r>
              <a:rPr lang="es-VE" b="1" dirty="0" smtClean="0"/>
              <a:t> </a:t>
            </a:r>
            <a:r>
              <a:rPr lang="es-VE" b="1" dirty="0" err="1"/>
              <a:t>application</a:t>
            </a:r>
            <a:r>
              <a:rPr lang="es-VE" b="1" dirty="0"/>
              <a:t> </a:t>
            </a:r>
            <a:r>
              <a:rPr lang="es-VE" b="1" dirty="0" err="1"/>
              <a:t>context</a:t>
            </a:r>
            <a:endParaRPr lang="es-VE" b="1" dirty="0"/>
          </a:p>
        </p:txBody>
      </p:sp>
      <p:sp>
        <p:nvSpPr>
          <p:cNvPr id="7" name="Llamada de flecha hacia abajo 6"/>
          <p:cNvSpPr/>
          <p:nvPr/>
        </p:nvSpPr>
        <p:spPr>
          <a:xfrm>
            <a:off x="1919981" y="4502097"/>
            <a:ext cx="8338782" cy="863221"/>
          </a:xfrm>
          <a:prstGeom prst="downArrowCallout">
            <a:avLst/>
          </a:prstGeom>
          <a:solidFill>
            <a:srgbClr val="F794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VE" b="1" dirty="0" err="1" smtClean="0"/>
              <a:t>Create</a:t>
            </a:r>
            <a:r>
              <a:rPr lang="es-VE" b="1" dirty="0" smtClean="0"/>
              <a:t> a </a:t>
            </a:r>
            <a:r>
              <a:rPr lang="es-VE" b="1" dirty="0" err="1" smtClean="0"/>
              <a:t>policy</a:t>
            </a:r>
            <a:r>
              <a:rPr lang="es-VE" b="1" dirty="0" smtClean="0"/>
              <a:t> </a:t>
            </a:r>
            <a:r>
              <a:rPr lang="es-VE" b="1" dirty="0" err="1" smtClean="0"/>
              <a:t>function</a:t>
            </a:r>
            <a:endParaRPr lang="es-VE" b="1" dirty="0"/>
          </a:p>
        </p:txBody>
      </p:sp>
      <p:sp>
        <p:nvSpPr>
          <p:cNvPr id="9" name="Rectángulo 8"/>
          <p:cNvSpPr/>
          <p:nvPr/>
        </p:nvSpPr>
        <p:spPr>
          <a:xfrm>
            <a:off x="1926609" y="5644830"/>
            <a:ext cx="8338782" cy="559557"/>
          </a:xfrm>
          <a:prstGeom prst="rect">
            <a:avLst/>
          </a:prstGeom>
          <a:solidFill>
            <a:srgbClr val="F794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VE" b="1" i="1" dirty="0" err="1" smtClean="0"/>
              <a:t>Create</a:t>
            </a:r>
            <a:r>
              <a:rPr lang="es-VE" b="1" i="1" dirty="0" smtClean="0"/>
              <a:t> a VPD </a:t>
            </a:r>
            <a:r>
              <a:rPr lang="es-VE" b="1" i="1" dirty="0" err="1"/>
              <a:t>p</a:t>
            </a:r>
            <a:r>
              <a:rPr lang="es-VE" b="1" i="1" dirty="0" err="1" smtClean="0"/>
              <a:t>olicy</a:t>
            </a:r>
            <a:endParaRPr lang="es-VE" b="1" i="1" dirty="0"/>
          </a:p>
        </p:txBody>
      </p:sp>
    </p:spTree>
    <p:extLst>
      <p:ext uri="{BB962C8B-B14F-4D97-AF65-F5344CB8AC3E}">
        <p14:creationId xmlns:p14="http://schemas.microsoft.com/office/powerpoint/2010/main" val="284341790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lstStyle/>
          <a:p>
            <a:r>
              <a:rPr lang="en-US" dirty="0"/>
              <a:t>A driving context is an application context that has at least one attribute and its purpose is to determine which group of policies will be </a:t>
            </a:r>
            <a:r>
              <a:rPr lang="en-US" dirty="0" smtClean="0"/>
              <a:t>applied.</a:t>
            </a:r>
            <a:endParaRPr lang="es-VE" dirty="0"/>
          </a:p>
        </p:txBody>
      </p:sp>
      <p:sp>
        <p:nvSpPr>
          <p:cNvPr id="3" name="Título 2"/>
          <p:cNvSpPr>
            <a:spLocks noGrp="1"/>
          </p:cNvSpPr>
          <p:nvPr>
            <p:ph type="title"/>
          </p:nvPr>
        </p:nvSpPr>
        <p:spPr/>
        <p:txBody>
          <a:bodyPr/>
          <a:lstStyle/>
          <a:p>
            <a:r>
              <a:rPr lang="es-VE" dirty="0" err="1"/>
              <a:t>Introduction</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pPr/>
              <a:t>43</a:t>
            </a:fld>
            <a:endParaRPr lang="es-VE"/>
          </a:p>
        </p:txBody>
      </p:sp>
    </p:spTree>
    <p:extLst>
      <p:ext uri="{BB962C8B-B14F-4D97-AF65-F5344CB8AC3E}">
        <p14:creationId xmlns:p14="http://schemas.microsoft.com/office/powerpoint/2010/main" val="404740732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lstStyle/>
          <a:p>
            <a:r>
              <a:rPr lang="en-US" dirty="0"/>
              <a:t>Steps to implement policy groups</a:t>
            </a:r>
            <a:endParaRPr lang="es-VE" dirty="0"/>
          </a:p>
        </p:txBody>
      </p:sp>
      <p:sp>
        <p:nvSpPr>
          <p:cNvPr id="3" name="Título 2"/>
          <p:cNvSpPr>
            <a:spLocks noGrp="1"/>
          </p:cNvSpPr>
          <p:nvPr>
            <p:ph type="title"/>
          </p:nvPr>
        </p:nvSpPr>
        <p:spPr/>
        <p:txBody>
          <a:bodyPr/>
          <a:lstStyle/>
          <a:p>
            <a:r>
              <a:rPr lang="es-VE" dirty="0" err="1"/>
              <a:t>Introduction</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pPr/>
              <a:t>44</a:t>
            </a:fld>
            <a:endParaRPr lang="es-VE"/>
          </a:p>
        </p:txBody>
      </p:sp>
      <p:sp>
        <p:nvSpPr>
          <p:cNvPr id="5" name="Llamada de flecha hacia abajo 4"/>
          <p:cNvSpPr/>
          <p:nvPr/>
        </p:nvSpPr>
        <p:spPr>
          <a:xfrm>
            <a:off x="1926609" y="2156347"/>
            <a:ext cx="8338782" cy="863221"/>
          </a:xfrm>
          <a:prstGeom prst="downArrowCallout">
            <a:avLst/>
          </a:prstGeom>
          <a:solidFill>
            <a:srgbClr val="F794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VE" b="1" dirty="0" smtClean="0"/>
              <a:t>Determine </a:t>
            </a:r>
            <a:r>
              <a:rPr lang="es-VE" b="1" dirty="0" err="1" smtClean="0"/>
              <a:t>the</a:t>
            </a:r>
            <a:r>
              <a:rPr lang="es-VE" b="1" dirty="0" smtClean="0"/>
              <a:t> default </a:t>
            </a:r>
            <a:r>
              <a:rPr lang="es-VE" b="1" dirty="0" err="1" smtClean="0"/>
              <a:t>policies</a:t>
            </a:r>
            <a:endParaRPr lang="es-VE" b="1" dirty="0"/>
          </a:p>
        </p:txBody>
      </p:sp>
      <p:sp>
        <p:nvSpPr>
          <p:cNvPr id="6" name="Llamada de flecha hacia abajo 5"/>
          <p:cNvSpPr/>
          <p:nvPr/>
        </p:nvSpPr>
        <p:spPr>
          <a:xfrm>
            <a:off x="1919981" y="3329222"/>
            <a:ext cx="8338782" cy="863221"/>
          </a:xfrm>
          <a:prstGeom prst="downArrowCallout">
            <a:avLst/>
          </a:prstGeom>
          <a:solidFill>
            <a:srgbClr val="F794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VE" b="1" dirty="0" err="1" smtClean="0"/>
              <a:t>Create</a:t>
            </a:r>
            <a:r>
              <a:rPr lang="es-VE" b="1" dirty="0" smtClean="0"/>
              <a:t> and set </a:t>
            </a:r>
            <a:r>
              <a:rPr lang="es-VE" b="1" dirty="0" err="1" smtClean="0"/>
              <a:t>the</a:t>
            </a:r>
            <a:r>
              <a:rPr lang="es-VE" b="1" dirty="0" smtClean="0"/>
              <a:t> </a:t>
            </a:r>
            <a:r>
              <a:rPr lang="es-VE" b="1" dirty="0" err="1" smtClean="0"/>
              <a:t>driving</a:t>
            </a:r>
            <a:r>
              <a:rPr lang="es-VE" b="1" dirty="0" smtClean="0"/>
              <a:t> </a:t>
            </a:r>
            <a:r>
              <a:rPr lang="es-VE" b="1" dirty="0" err="1" smtClean="0"/>
              <a:t>context</a:t>
            </a:r>
            <a:endParaRPr lang="es-VE" b="1" dirty="0"/>
          </a:p>
        </p:txBody>
      </p:sp>
      <p:sp>
        <p:nvSpPr>
          <p:cNvPr id="7" name="Llamada de flecha hacia abajo 6"/>
          <p:cNvSpPr/>
          <p:nvPr/>
        </p:nvSpPr>
        <p:spPr>
          <a:xfrm>
            <a:off x="1919981" y="4502097"/>
            <a:ext cx="8338782" cy="863221"/>
          </a:xfrm>
          <a:prstGeom prst="downArrowCallout">
            <a:avLst/>
          </a:prstGeom>
          <a:solidFill>
            <a:srgbClr val="F794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VE" b="1" dirty="0" err="1" smtClean="0"/>
              <a:t>Create</a:t>
            </a:r>
            <a:r>
              <a:rPr lang="es-VE" b="1" dirty="0" smtClean="0"/>
              <a:t> a </a:t>
            </a:r>
            <a:r>
              <a:rPr lang="es-VE" b="1" dirty="0" err="1" smtClean="0"/>
              <a:t>policy</a:t>
            </a:r>
            <a:r>
              <a:rPr lang="es-VE" b="1" dirty="0" smtClean="0"/>
              <a:t> </a:t>
            </a:r>
            <a:r>
              <a:rPr lang="es-VE" b="1" dirty="0" err="1" smtClean="0"/>
              <a:t>group</a:t>
            </a:r>
            <a:r>
              <a:rPr lang="es-VE" b="1" dirty="0" smtClean="0"/>
              <a:t> </a:t>
            </a:r>
            <a:r>
              <a:rPr lang="es-VE" b="1" dirty="0" err="1" smtClean="0"/>
              <a:t>for</a:t>
            </a:r>
            <a:r>
              <a:rPr lang="es-VE" b="1" dirty="0" smtClean="0"/>
              <a:t> </a:t>
            </a:r>
            <a:r>
              <a:rPr lang="es-VE" b="1" dirty="0" err="1" smtClean="0"/>
              <a:t>each</a:t>
            </a:r>
            <a:r>
              <a:rPr lang="es-VE" b="1" dirty="0" smtClean="0"/>
              <a:t> </a:t>
            </a:r>
            <a:r>
              <a:rPr lang="es-VE" b="1" dirty="0" err="1" smtClean="0"/>
              <a:t>application</a:t>
            </a:r>
            <a:endParaRPr lang="es-VE" b="1" dirty="0"/>
          </a:p>
        </p:txBody>
      </p:sp>
      <p:sp>
        <p:nvSpPr>
          <p:cNvPr id="8" name="Rectángulo 7"/>
          <p:cNvSpPr/>
          <p:nvPr/>
        </p:nvSpPr>
        <p:spPr>
          <a:xfrm>
            <a:off x="1926609" y="5644830"/>
            <a:ext cx="8338782" cy="559557"/>
          </a:xfrm>
          <a:prstGeom prst="rect">
            <a:avLst/>
          </a:prstGeom>
          <a:solidFill>
            <a:srgbClr val="F794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VE" b="1" i="1" dirty="0" err="1" smtClean="0"/>
              <a:t>Add</a:t>
            </a:r>
            <a:r>
              <a:rPr lang="es-VE" b="1" i="1" dirty="0" smtClean="0"/>
              <a:t> </a:t>
            </a:r>
            <a:r>
              <a:rPr lang="es-VE" b="1" i="1" dirty="0" err="1" smtClean="0"/>
              <a:t>policies</a:t>
            </a:r>
            <a:r>
              <a:rPr lang="es-VE" b="1" i="1" dirty="0" smtClean="0"/>
              <a:t> to </a:t>
            </a:r>
            <a:r>
              <a:rPr lang="es-VE" b="1" i="1" dirty="0" err="1" smtClean="0"/>
              <a:t>the</a:t>
            </a:r>
            <a:r>
              <a:rPr lang="es-VE" b="1" i="1" dirty="0" smtClean="0"/>
              <a:t> </a:t>
            </a:r>
            <a:r>
              <a:rPr lang="es-VE" b="1" i="1" dirty="0" err="1" smtClean="0"/>
              <a:t>appropiate</a:t>
            </a:r>
            <a:r>
              <a:rPr lang="es-VE" b="1" i="1" dirty="0" smtClean="0"/>
              <a:t> </a:t>
            </a:r>
            <a:r>
              <a:rPr lang="es-VE" b="1" i="1" dirty="0" err="1" smtClean="0"/>
              <a:t>policy</a:t>
            </a:r>
            <a:r>
              <a:rPr lang="es-VE" b="1" i="1" dirty="0" smtClean="0"/>
              <a:t> </a:t>
            </a:r>
            <a:r>
              <a:rPr lang="es-VE" b="1" i="1" dirty="0" err="1" smtClean="0"/>
              <a:t>groups</a:t>
            </a:r>
            <a:endParaRPr lang="es-VE" b="1" i="1" dirty="0"/>
          </a:p>
        </p:txBody>
      </p:sp>
    </p:spTree>
    <p:extLst>
      <p:ext uri="{BB962C8B-B14F-4D97-AF65-F5344CB8AC3E}">
        <p14:creationId xmlns:p14="http://schemas.microsoft.com/office/powerpoint/2010/main" val="316393303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a:xfrm>
            <a:off x="331303" y="1504950"/>
            <a:ext cx="11516139" cy="3237603"/>
          </a:xfrm>
        </p:spPr>
        <p:txBody>
          <a:bodyPr>
            <a:normAutofit fontScale="85000" lnSpcReduction="20000"/>
          </a:bodyPr>
          <a:lstStyle/>
          <a:p>
            <a:r>
              <a:rPr lang="en-US" dirty="0"/>
              <a:t>The purpose of a policy function is to return a predicate that will be applied in </a:t>
            </a:r>
            <a:r>
              <a:rPr lang="en-US" dirty="0">
                <a:solidFill>
                  <a:srgbClr val="F7941D"/>
                </a:solidFill>
              </a:rPr>
              <a:t>WHERE</a:t>
            </a:r>
            <a:r>
              <a:rPr lang="en-US" dirty="0"/>
              <a:t> clause of the statement (except for </a:t>
            </a:r>
            <a:r>
              <a:rPr lang="en-US" dirty="0">
                <a:solidFill>
                  <a:srgbClr val="F7941D"/>
                </a:solidFill>
              </a:rPr>
              <a:t>INSERT</a:t>
            </a:r>
            <a:r>
              <a:rPr lang="en-US" dirty="0"/>
              <a:t> operation). </a:t>
            </a:r>
            <a:endParaRPr lang="en-US" dirty="0" smtClean="0"/>
          </a:p>
          <a:p>
            <a:endParaRPr lang="en-US" dirty="0" smtClean="0"/>
          </a:p>
          <a:p>
            <a:r>
              <a:rPr lang="en-US" dirty="0"/>
              <a:t>Y</a:t>
            </a:r>
            <a:r>
              <a:rPr lang="en-US" dirty="0" smtClean="0"/>
              <a:t>ou'll </a:t>
            </a:r>
            <a:r>
              <a:rPr lang="en-US" dirty="0"/>
              <a:t>create several simple policy functions, based on different business and security requirements</a:t>
            </a:r>
            <a:r>
              <a:rPr lang="en-US" dirty="0" smtClean="0"/>
              <a:t>.</a:t>
            </a:r>
          </a:p>
          <a:p>
            <a:endParaRPr lang="en-US" dirty="0" smtClean="0"/>
          </a:p>
          <a:p>
            <a:r>
              <a:rPr lang="en-US" dirty="0" smtClean="0"/>
              <a:t>You'll </a:t>
            </a:r>
            <a:r>
              <a:rPr lang="en-US" dirty="0"/>
              <a:t>need to create the table </a:t>
            </a:r>
            <a:r>
              <a:rPr lang="en-US" dirty="0" err="1">
                <a:solidFill>
                  <a:srgbClr val="F7941D"/>
                </a:solidFill>
              </a:rPr>
              <a:t>hr.emp_vpd_test</a:t>
            </a:r>
            <a:r>
              <a:rPr lang="en-US" dirty="0"/>
              <a:t>, insert several values into that table, and create several </a:t>
            </a:r>
            <a:r>
              <a:rPr lang="en-US" dirty="0" smtClean="0"/>
              <a:t>user.</a:t>
            </a:r>
            <a:endParaRPr lang="en-US" dirty="0"/>
          </a:p>
          <a:p>
            <a:endParaRPr lang="es-VE" dirty="0"/>
          </a:p>
        </p:txBody>
      </p:sp>
      <p:sp>
        <p:nvSpPr>
          <p:cNvPr id="3" name="Título 2"/>
          <p:cNvSpPr>
            <a:spLocks noGrp="1"/>
          </p:cNvSpPr>
          <p:nvPr>
            <p:ph type="title"/>
          </p:nvPr>
        </p:nvSpPr>
        <p:spPr/>
        <p:txBody>
          <a:bodyPr/>
          <a:lstStyle/>
          <a:p>
            <a:r>
              <a:rPr lang="es-VE" dirty="0" err="1"/>
              <a:t>Creating</a:t>
            </a:r>
            <a:r>
              <a:rPr lang="es-VE" dirty="0"/>
              <a:t> </a:t>
            </a:r>
            <a:r>
              <a:rPr lang="es-VE" dirty="0" err="1"/>
              <a:t>different</a:t>
            </a:r>
            <a:r>
              <a:rPr lang="es-VE" dirty="0"/>
              <a:t> </a:t>
            </a:r>
            <a:r>
              <a:rPr lang="es-VE" dirty="0" err="1"/>
              <a:t>policy</a:t>
            </a:r>
            <a:r>
              <a:rPr lang="es-VE" dirty="0"/>
              <a:t> </a:t>
            </a:r>
            <a:r>
              <a:rPr lang="es-VE" dirty="0" err="1" smtClean="0"/>
              <a:t>functions</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pPr/>
              <a:t>45</a:t>
            </a:fld>
            <a:endParaRPr lang="es-VE"/>
          </a:p>
        </p:txBody>
      </p:sp>
      <p:pic>
        <p:nvPicPr>
          <p:cNvPr id="5" name="Imagen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51097" y="4745831"/>
            <a:ext cx="2876550" cy="1657350"/>
          </a:xfrm>
          <a:prstGeom prst="rect">
            <a:avLst/>
          </a:prstGeom>
          <a:ln w="28575">
            <a:solidFill>
              <a:srgbClr val="F7941D"/>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42382675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lstStyle/>
          <a:p>
            <a:r>
              <a:rPr lang="en-US" dirty="0"/>
              <a:t>Test data in the table </a:t>
            </a:r>
            <a:r>
              <a:rPr lang="en-US" dirty="0" err="1">
                <a:solidFill>
                  <a:srgbClr val="F7941D"/>
                </a:solidFill>
              </a:rPr>
              <a:t>hr.emp_vpd_test</a:t>
            </a:r>
            <a:endParaRPr lang="es-VE" dirty="0">
              <a:solidFill>
                <a:srgbClr val="F7941D"/>
              </a:solidFill>
            </a:endParaRPr>
          </a:p>
        </p:txBody>
      </p:sp>
      <p:sp>
        <p:nvSpPr>
          <p:cNvPr id="3" name="Título 2"/>
          <p:cNvSpPr>
            <a:spLocks noGrp="1"/>
          </p:cNvSpPr>
          <p:nvPr>
            <p:ph type="title"/>
          </p:nvPr>
        </p:nvSpPr>
        <p:spPr/>
        <p:txBody>
          <a:bodyPr/>
          <a:lstStyle/>
          <a:p>
            <a:r>
              <a:rPr lang="es-VE" dirty="0" err="1"/>
              <a:t>Creating</a:t>
            </a:r>
            <a:r>
              <a:rPr lang="es-VE" dirty="0"/>
              <a:t> </a:t>
            </a:r>
            <a:r>
              <a:rPr lang="es-VE" dirty="0" err="1"/>
              <a:t>different</a:t>
            </a:r>
            <a:r>
              <a:rPr lang="es-VE" dirty="0"/>
              <a:t> </a:t>
            </a:r>
            <a:r>
              <a:rPr lang="es-VE" dirty="0" err="1"/>
              <a:t>policy</a:t>
            </a:r>
            <a:r>
              <a:rPr lang="es-VE" dirty="0"/>
              <a:t> </a:t>
            </a:r>
            <a:r>
              <a:rPr lang="es-VE" dirty="0" err="1"/>
              <a:t>functions</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pPr/>
              <a:t>46</a:t>
            </a:fld>
            <a:endParaRPr lang="es-VE"/>
          </a:p>
        </p:txBody>
      </p:sp>
      <p:pic>
        <p:nvPicPr>
          <p:cNvPr id="5" name="Imagen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82821" y="2047163"/>
            <a:ext cx="5013101" cy="4357542"/>
          </a:xfrm>
          <a:prstGeom prst="rect">
            <a:avLst/>
          </a:prstGeom>
          <a:ln w="28575">
            <a:solidFill>
              <a:srgbClr val="F7941D"/>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73475297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lstStyle/>
          <a:p>
            <a:r>
              <a:rPr lang="en-US" dirty="0" smtClean="0"/>
              <a:t>Create </a:t>
            </a:r>
            <a:r>
              <a:rPr lang="en-US" dirty="0"/>
              <a:t>a policy function that uses the application context you created, where as other policy functions you created use built-in application contexts</a:t>
            </a:r>
            <a:r>
              <a:rPr lang="en-US" dirty="0" smtClean="0"/>
              <a:t>.</a:t>
            </a:r>
          </a:p>
          <a:p>
            <a:endParaRPr lang="en-US" dirty="0"/>
          </a:p>
          <a:p>
            <a:pPr marL="0" indent="0">
              <a:buNone/>
            </a:pPr>
            <a:r>
              <a:rPr lang="en-US" i="1" dirty="0"/>
              <a:t>A policy function can be part of a package or is standalone.</a:t>
            </a:r>
          </a:p>
          <a:p>
            <a:endParaRPr lang="en-US" dirty="0"/>
          </a:p>
          <a:p>
            <a:endParaRPr lang="en-US" dirty="0"/>
          </a:p>
          <a:p>
            <a:endParaRPr lang="en-US" dirty="0"/>
          </a:p>
          <a:p>
            <a:endParaRPr lang="es-VE" dirty="0"/>
          </a:p>
        </p:txBody>
      </p:sp>
      <p:sp>
        <p:nvSpPr>
          <p:cNvPr id="3" name="Título 2"/>
          <p:cNvSpPr>
            <a:spLocks noGrp="1"/>
          </p:cNvSpPr>
          <p:nvPr>
            <p:ph type="title"/>
          </p:nvPr>
        </p:nvSpPr>
        <p:spPr/>
        <p:txBody>
          <a:bodyPr/>
          <a:lstStyle/>
          <a:p>
            <a:r>
              <a:rPr lang="es-VE" dirty="0" err="1"/>
              <a:t>Creating</a:t>
            </a:r>
            <a:r>
              <a:rPr lang="es-VE" dirty="0"/>
              <a:t> </a:t>
            </a:r>
            <a:r>
              <a:rPr lang="es-VE" dirty="0" err="1"/>
              <a:t>different</a:t>
            </a:r>
            <a:r>
              <a:rPr lang="es-VE" dirty="0"/>
              <a:t> </a:t>
            </a:r>
            <a:r>
              <a:rPr lang="es-VE" dirty="0" err="1"/>
              <a:t>policy</a:t>
            </a:r>
            <a:r>
              <a:rPr lang="es-VE" dirty="0"/>
              <a:t> </a:t>
            </a:r>
            <a:r>
              <a:rPr lang="es-VE" dirty="0" err="1"/>
              <a:t>functions</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pPr/>
              <a:t>47</a:t>
            </a:fld>
            <a:endParaRPr lang="es-VE"/>
          </a:p>
        </p:txBody>
      </p:sp>
    </p:spTree>
    <p:extLst>
      <p:ext uri="{BB962C8B-B14F-4D97-AF65-F5344CB8AC3E}">
        <p14:creationId xmlns:p14="http://schemas.microsoft.com/office/powerpoint/2010/main" val="410822599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lstStyle/>
          <a:p>
            <a:r>
              <a:rPr lang="en-US" dirty="0"/>
              <a:t>To test whether a policy </a:t>
            </a:r>
            <a:r>
              <a:rPr lang="en-US" dirty="0" smtClean="0"/>
              <a:t>function where a </a:t>
            </a:r>
            <a:r>
              <a:rPr lang="en-US" dirty="0"/>
              <a:t>user </a:t>
            </a:r>
            <a:r>
              <a:rPr lang="en-US" dirty="0" smtClean="0"/>
              <a:t>can't </a:t>
            </a:r>
            <a:r>
              <a:rPr lang="en-US" dirty="0"/>
              <a:t>access data in a table</a:t>
            </a:r>
            <a:r>
              <a:rPr lang="en-US" dirty="0" smtClean="0"/>
              <a:t> </a:t>
            </a:r>
            <a:r>
              <a:rPr lang="en-US" dirty="0"/>
              <a:t>and other users can access entire data in the </a:t>
            </a:r>
            <a:r>
              <a:rPr lang="en-US" dirty="0" smtClean="0"/>
              <a:t>table:</a:t>
            </a:r>
          </a:p>
          <a:p>
            <a:endParaRPr lang="en-US" dirty="0" smtClean="0"/>
          </a:p>
          <a:p>
            <a:pPr marL="514350" indent="-514350">
              <a:buFont typeface="+mj-lt"/>
              <a:buAutoNum type="arabicPeriod"/>
            </a:pPr>
            <a:r>
              <a:rPr lang="en-US" dirty="0"/>
              <a:t>Connect to the database as the user </a:t>
            </a:r>
            <a:r>
              <a:rPr lang="en-US" dirty="0" err="1">
                <a:solidFill>
                  <a:srgbClr val="F7941D"/>
                </a:solidFill>
              </a:rPr>
              <a:t>maja</a:t>
            </a:r>
            <a:r>
              <a:rPr lang="en-US" dirty="0">
                <a:solidFill>
                  <a:srgbClr val="F7941D"/>
                </a:solidFill>
              </a:rPr>
              <a:t> </a:t>
            </a:r>
            <a:r>
              <a:rPr lang="en-US" dirty="0"/>
              <a:t>and execute the following statement</a:t>
            </a:r>
            <a:r>
              <a:rPr lang="en-US" dirty="0" smtClean="0"/>
              <a:t>:</a:t>
            </a:r>
            <a:endParaRPr lang="en-US" dirty="0"/>
          </a:p>
          <a:p>
            <a:pPr marL="514350" indent="-514350">
              <a:buFont typeface="+mj-lt"/>
              <a:buAutoNum type="arabicPeriod"/>
            </a:pPr>
            <a:endParaRPr lang="en-US" dirty="0"/>
          </a:p>
          <a:p>
            <a:pPr marL="514350" indent="-514350">
              <a:buFont typeface="+mj-lt"/>
              <a:buAutoNum type="arabicPeriod"/>
            </a:pPr>
            <a:endParaRPr lang="en-US" dirty="0"/>
          </a:p>
        </p:txBody>
      </p:sp>
      <p:sp>
        <p:nvSpPr>
          <p:cNvPr id="3" name="Título 2"/>
          <p:cNvSpPr>
            <a:spLocks noGrp="1"/>
          </p:cNvSpPr>
          <p:nvPr>
            <p:ph type="title"/>
          </p:nvPr>
        </p:nvSpPr>
        <p:spPr/>
        <p:txBody>
          <a:bodyPr/>
          <a:lstStyle/>
          <a:p>
            <a:r>
              <a:rPr lang="es-VE" dirty="0" err="1"/>
              <a:t>Creating</a:t>
            </a:r>
            <a:r>
              <a:rPr lang="es-VE" dirty="0"/>
              <a:t> </a:t>
            </a:r>
            <a:r>
              <a:rPr lang="es-VE" dirty="0" err="1"/>
              <a:t>different</a:t>
            </a:r>
            <a:r>
              <a:rPr lang="es-VE" dirty="0"/>
              <a:t> </a:t>
            </a:r>
            <a:r>
              <a:rPr lang="es-VE" dirty="0" err="1"/>
              <a:t>policy</a:t>
            </a:r>
            <a:r>
              <a:rPr lang="es-VE" dirty="0"/>
              <a:t> </a:t>
            </a:r>
            <a:r>
              <a:rPr lang="es-VE" dirty="0" err="1"/>
              <a:t>functions</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pPr/>
              <a:t>48</a:t>
            </a:fld>
            <a:endParaRPr lang="es-VE"/>
          </a:p>
        </p:txBody>
      </p:sp>
      <p:pic>
        <p:nvPicPr>
          <p:cNvPr id="6" name="Imagen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46891" y="4646525"/>
            <a:ext cx="4298217" cy="1209763"/>
          </a:xfrm>
          <a:prstGeom prst="rect">
            <a:avLst/>
          </a:prstGeom>
          <a:ln w="28575">
            <a:solidFill>
              <a:srgbClr val="F7941D"/>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77162555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lstStyle/>
          <a:p>
            <a:pPr marL="514350" indent="-514350">
              <a:buFont typeface="+mj-lt"/>
              <a:buAutoNum type="arabicPeriod" startAt="2"/>
            </a:pPr>
            <a:r>
              <a:rPr lang="en-US" dirty="0"/>
              <a:t>Grant the user </a:t>
            </a:r>
            <a:r>
              <a:rPr lang="en-US" dirty="0" err="1">
                <a:solidFill>
                  <a:srgbClr val="F7941D"/>
                </a:solidFill>
              </a:rPr>
              <a:t>susan</a:t>
            </a:r>
            <a:r>
              <a:rPr lang="en-US" dirty="0">
                <a:solidFill>
                  <a:srgbClr val="F7941D"/>
                </a:solidFill>
              </a:rPr>
              <a:t> </a:t>
            </a:r>
            <a:r>
              <a:rPr lang="en-US" dirty="0"/>
              <a:t>execute on </a:t>
            </a:r>
            <a:r>
              <a:rPr lang="en-US" dirty="0" err="1">
                <a:solidFill>
                  <a:srgbClr val="F7941D"/>
                </a:solidFill>
              </a:rPr>
              <a:t>no_access</a:t>
            </a:r>
            <a:r>
              <a:rPr lang="en-US" dirty="0">
                <a:solidFill>
                  <a:srgbClr val="F7941D"/>
                </a:solidFill>
              </a:rPr>
              <a:t> </a:t>
            </a:r>
            <a:r>
              <a:rPr lang="en-US" dirty="0"/>
              <a:t>function and connect to the database as the user </a:t>
            </a:r>
            <a:r>
              <a:rPr lang="en-US" dirty="0" err="1" smtClean="0">
                <a:solidFill>
                  <a:srgbClr val="F7941D"/>
                </a:solidFill>
              </a:rPr>
              <a:t>susan</a:t>
            </a:r>
            <a:r>
              <a:rPr lang="en-US" dirty="0" smtClean="0"/>
              <a:t>.</a:t>
            </a:r>
          </a:p>
          <a:p>
            <a:pPr marL="514350" indent="-514350">
              <a:buFont typeface="+mj-lt"/>
              <a:buAutoNum type="arabicPeriod" startAt="2"/>
            </a:pPr>
            <a:endParaRPr lang="en-US" dirty="0"/>
          </a:p>
          <a:p>
            <a:pPr marL="514350" indent="-514350">
              <a:buFont typeface="+mj-lt"/>
              <a:buAutoNum type="arabicPeriod" startAt="2"/>
            </a:pPr>
            <a:endParaRPr lang="en-US" dirty="0" smtClean="0"/>
          </a:p>
          <a:p>
            <a:pPr marL="514350" indent="-514350">
              <a:buFont typeface="+mj-lt"/>
              <a:buAutoNum type="arabicPeriod" startAt="2"/>
            </a:pPr>
            <a:endParaRPr lang="en-US" dirty="0"/>
          </a:p>
          <a:p>
            <a:pPr marL="514350" indent="-514350">
              <a:buFont typeface="+mj-lt"/>
              <a:buAutoNum type="arabicPeriod" startAt="2"/>
            </a:pPr>
            <a:r>
              <a:rPr lang="es-VE" dirty="0" err="1" smtClean="0"/>
              <a:t>Execute</a:t>
            </a:r>
            <a:r>
              <a:rPr lang="es-VE" dirty="0" smtClean="0"/>
              <a:t> </a:t>
            </a:r>
            <a:r>
              <a:rPr lang="es-VE" dirty="0" err="1"/>
              <a:t>the</a:t>
            </a:r>
            <a:r>
              <a:rPr lang="es-VE" dirty="0"/>
              <a:t> </a:t>
            </a:r>
            <a:r>
              <a:rPr lang="es-VE" dirty="0" err="1"/>
              <a:t>following</a:t>
            </a:r>
            <a:r>
              <a:rPr lang="es-VE" dirty="0"/>
              <a:t> </a:t>
            </a:r>
            <a:r>
              <a:rPr lang="es-VE" dirty="0" err="1"/>
              <a:t>statement</a:t>
            </a:r>
            <a:r>
              <a:rPr lang="es-VE" dirty="0"/>
              <a:t>:</a:t>
            </a:r>
          </a:p>
          <a:p>
            <a:pPr marL="0" indent="0">
              <a:buNone/>
            </a:pPr>
            <a:endParaRPr lang="es-VE" dirty="0"/>
          </a:p>
        </p:txBody>
      </p:sp>
      <p:sp>
        <p:nvSpPr>
          <p:cNvPr id="3" name="Título 2"/>
          <p:cNvSpPr>
            <a:spLocks noGrp="1"/>
          </p:cNvSpPr>
          <p:nvPr>
            <p:ph type="title"/>
          </p:nvPr>
        </p:nvSpPr>
        <p:spPr/>
        <p:txBody>
          <a:bodyPr/>
          <a:lstStyle/>
          <a:p>
            <a:r>
              <a:rPr lang="es-VE" dirty="0" err="1"/>
              <a:t>Creating</a:t>
            </a:r>
            <a:r>
              <a:rPr lang="es-VE" dirty="0"/>
              <a:t> </a:t>
            </a:r>
            <a:r>
              <a:rPr lang="es-VE" dirty="0" err="1"/>
              <a:t>different</a:t>
            </a:r>
            <a:r>
              <a:rPr lang="es-VE" dirty="0"/>
              <a:t> </a:t>
            </a:r>
            <a:r>
              <a:rPr lang="es-VE" dirty="0" err="1"/>
              <a:t>policy</a:t>
            </a:r>
            <a:r>
              <a:rPr lang="es-VE" dirty="0"/>
              <a:t> </a:t>
            </a:r>
            <a:r>
              <a:rPr lang="es-VE" dirty="0" err="1"/>
              <a:t>functions</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pPr/>
              <a:t>49</a:t>
            </a:fld>
            <a:endParaRPr lang="es-VE"/>
          </a:p>
        </p:txBody>
      </p:sp>
      <p:pic>
        <p:nvPicPr>
          <p:cNvPr id="5" name="Imagen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89591" y="2631254"/>
            <a:ext cx="3612818" cy="1280038"/>
          </a:xfrm>
          <a:prstGeom prst="rect">
            <a:avLst/>
          </a:prstGeom>
          <a:ln w="28575">
            <a:solidFill>
              <a:srgbClr val="F7941D"/>
            </a:solidFill>
          </a:ln>
          <a:effectLst>
            <a:outerShdw blurRad="50800" dist="38100" dir="2700000" algn="tl" rotWithShape="0">
              <a:prstClr val="black">
                <a:alpha val="40000"/>
              </a:prstClr>
            </a:outerShdw>
          </a:effectLst>
        </p:spPr>
      </p:pic>
      <p:sp>
        <p:nvSpPr>
          <p:cNvPr id="6" name="Rectángulo 5"/>
          <p:cNvSpPr/>
          <p:nvPr/>
        </p:nvSpPr>
        <p:spPr>
          <a:xfrm>
            <a:off x="814137" y="4886618"/>
            <a:ext cx="10563725" cy="301956"/>
          </a:xfrm>
          <a:prstGeom prst="rect">
            <a:avLst/>
          </a:prstGeom>
          <a:solidFill>
            <a:srgbClr val="F794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dirty="0"/>
              <a:t> select </a:t>
            </a:r>
            <a:r>
              <a:rPr lang="en-US" sz="1600" b="1" dirty="0" err="1"/>
              <a:t>maja.no_access</a:t>
            </a:r>
            <a:r>
              <a:rPr lang="en-US" sz="1600" b="1" dirty="0"/>
              <a:t>('</a:t>
            </a:r>
            <a:r>
              <a:rPr lang="en-US" sz="1600" b="1" dirty="0" err="1"/>
              <a:t>a','b</a:t>
            </a:r>
            <a:r>
              <a:rPr lang="en-US" sz="1600" b="1" dirty="0"/>
              <a:t>') from dual;</a:t>
            </a:r>
          </a:p>
        </p:txBody>
      </p:sp>
      <p:pic>
        <p:nvPicPr>
          <p:cNvPr id="7" name="Imagen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49320" y="5442203"/>
            <a:ext cx="3680103" cy="901747"/>
          </a:xfrm>
          <a:prstGeom prst="rect">
            <a:avLst/>
          </a:prstGeom>
          <a:ln w="28575">
            <a:solidFill>
              <a:srgbClr val="F7941D"/>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6984758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What is Audit Vault and Firewall?</a:t>
            </a:r>
          </a:p>
          <a:p>
            <a:pPr lvl="1"/>
            <a:r>
              <a:rPr lang="en-US" dirty="0" smtClean="0"/>
              <a:t>Continuous auditing of Oracle and and non-Oracle databases</a:t>
            </a:r>
          </a:p>
          <a:p>
            <a:pPr lvl="1"/>
            <a:r>
              <a:rPr lang="en-US" dirty="0" smtClean="0"/>
              <a:t>Audits:</a:t>
            </a:r>
          </a:p>
          <a:p>
            <a:pPr lvl="2"/>
            <a:r>
              <a:rPr lang="en-US" dirty="0" smtClean="0"/>
              <a:t>File system</a:t>
            </a:r>
          </a:p>
          <a:p>
            <a:pPr lvl="2"/>
            <a:r>
              <a:rPr lang="en-US" dirty="0" smtClean="0"/>
              <a:t>Application</a:t>
            </a:r>
          </a:p>
          <a:p>
            <a:pPr lvl="2"/>
            <a:r>
              <a:rPr lang="en-US" dirty="0" smtClean="0"/>
              <a:t>Audit specific data</a:t>
            </a:r>
            <a:br>
              <a:rPr lang="en-US" dirty="0" smtClean="0"/>
            </a:br>
            <a:endParaRPr lang="en-US" dirty="0" smtClean="0"/>
          </a:p>
        </p:txBody>
      </p:sp>
      <p:sp>
        <p:nvSpPr>
          <p:cNvPr id="3" name="Title 2"/>
          <p:cNvSpPr>
            <a:spLocks noGrp="1"/>
          </p:cNvSpPr>
          <p:nvPr>
            <p:ph type="title"/>
          </p:nvPr>
        </p:nvSpPr>
        <p:spPr/>
        <p:txBody>
          <a:bodyPr/>
          <a:lstStyle/>
          <a:p>
            <a:r>
              <a:rPr lang="en-US" dirty="0" smtClean="0"/>
              <a:t>Oracle Audit Vault</a:t>
            </a:r>
            <a:endParaRPr lang="en-US" dirty="0"/>
          </a:p>
        </p:txBody>
      </p:sp>
      <p:sp>
        <p:nvSpPr>
          <p:cNvPr id="4" name="Slide Number Placeholder 3"/>
          <p:cNvSpPr>
            <a:spLocks noGrp="1"/>
          </p:cNvSpPr>
          <p:nvPr>
            <p:ph type="sldNum" sz="quarter" idx="12"/>
          </p:nvPr>
        </p:nvSpPr>
        <p:spPr/>
        <p:txBody>
          <a:bodyPr/>
          <a:lstStyle/>
          <a:p>
            <a:fld id="{5C6DB8CB-8B72-460F-B4E4-6A15EEC341A1}" type="slidenum">
              <a:rPr lang="es-VE" smtClean="0"/>
              <a:pPr/>
              <a:t>5</a:t>
            </a:fld>
            <a:endParaRPr lang="es-VE" dirty="0"/>
          </a:p>
        </p:txBody>
      </p:sp>
    </p:spTree>
    <p:extLst>
      <p:ext uri="{BB962C8B-B14F-4D97-AF65-F5344CB8AC3E}">
        <p14:creationId xmlns:p14="http://schemas.microsoft.com/office/powerpoint/2010/main" val="56438536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lstStyle/>
          <a:p>
            <a:pPr marL="514350" indent="-514350">
              <a:buFont typeface="+mj-lt"/>
              <a:buAutoNum type="arabicPeriod" startAt="4"/>
            </a:pPr>
            <a:r>
              <a:rPr lang="en-US" dirty="0"/>
              <a:t>Connect to the database as the user </a:t>
            </a:r>
            <a:r>
              <a:rPr lang="en-US" dirty="0" err="1">
                <a:solidFill>
                  <a:srgbClr val="F7941D"/>
                </a:solidFill>
              </a:rPr>
              <a:t>maja</a:t>
            </a:r>
            <a:r>
              <a:rPr lang="en-US" dirty="0">
                <a:solidFill>
                  <a:srgbClr val="F7941D"/>
                </a:solidFill>
              </a:rPr>
              <a:t> </a:t>
            </a:r>
            <a:r>
              <a:rPr lang="en-US" dirty="0"/>
              <a:t>and revoke execute on </a:t>
            </a:r>
            <a:r>
              <a:rPr lang="en-US" dirty="0" err="1">
                <a:solidFill>
                  <a:srgbClr val="F7941D"/>
                </a:solidFill>
              </a:rPr>
              <a:t>no_access</a:t>
            </a:r>
            <a:r>
              <a:rPr lang="en-US" dirty="0">
                <a:solidFill>
                  <a:srgbClr val="F7941D"/>
                </a:solidFill>
              </a:rPr>
              <a:t> </a:t>
            </a:r>
            <a:r>
              <a:rPr lang="en-US" dirty="0"/>
              <a:t>function from the user </a:t>
            </a:r>
            <a:r>
              <a:rPr lang="en-US" dirty="0" err="1">
                <a:solidFill>
                  <a:srgbClr val="F7941D"/>
                </a:solidFill>
              </a:rPr>
              <a:t>susan</a:t>
            </a:r>
            <a:r>
              <a:rPr lang="en-US" dirty="0"/>
              <a:t>.</a:t>
            </a:r>
            <a:endParaRPr lang="es-VE" dirty="0"/>
          </a:p>
        </p:txBody>
      </p:sp>
      <p:sp>
        <p:nvSpPr>
          <p:cNvPr id="3" name="Título 2"/>
          <p:cNvSpPr>
            <a:spLocks noGrp="1"/>
          </p:cNvSpPr>
          <p:nvPr>
            <p:ph type="title"/>
          </p:nvPr>
        </p:nvSpPr>
        <p:spPr/>
        <p:txBody>
          <a:bodyPr/>
          <a:lstStyle/>
          <a:p>
            <a:r>
              <a:rPr lang="es-VE" dirty="0" err="1"/>
              <a:t>Creating</a:t>
            </a:r>
            <a:r>
              <a:rPr lang="es-VE" dirty="0"/>
              <a:t> </a:t>
            </a:r>
            <a:r>
              <a:rPr lang="es-VE" dirty="0" err="1"/>
              <a:t>different</a:t>
            </a:r>
            <a:r>
              <a:rPr lang="es-VE" dirty="0"/>
              <a:t> </a:t>
            </a:r>
            <a:r>
              <a:rPr lang="es-VE" dirty="0" err="1"/>
              <a:t>policy</a:t>
            </a:r>
            <a:r>
              <a:rPr lang="es-VE" dirty="0"/>
              <a:t> </a:t>
            </a:r>
            <a:r>
              <a:rPr lang="es-VE" dirty="0" err="1"/>
              <a:t>functions</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pPr/>
              <a:t>50</a:t>
            </a:fld>
            <a:endParaRPr lang="es-VE"/>
          </a:p>
        </p:txBody>
      </p:sp>
      <p:pic>
        <p:nvPicPr>
          <p:cNvPr id="6" name="Imagen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32391" y="2877004"/>
            <a:ext cx="4527218" cy="1469097"/>
          </a:xfrm>
          <a:prstGeom prst="rect">
            <a:avLst/>
          </a:prstGeom>
          <a:ln w="28575">
            <a:solidFill>
              <a:srgbClr val="F7941D"/>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61714273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lstStyle/>
          <a:p>
            <a:r>
              <a:rPr lang="en-US" dirty="0"/>
              <a:t>Oracle VPD row-level policies restrict users' access per row for a protected object. </a:t>
            </a:r>
            <a:endParaRPr lang="en-US" dirty="0" smtClean="0"/>
          </a:p>
          <a:p>
            <a:endParaRPr lang="en-US" dirty="0"/>
          </a:p>
          <a:p>
            <a:r>
              <a:rPr lang="en-US" dirty="0" smtClean="0"/>
              <a:t>This </a:t>
            </a:r>
            <a:r>
              <a:rPr lang="en-US" dirty="0"/>
              <a:t>means that two users who execute the same query against, for example, a table may, as a result, receive different number of rows.</a:t>
            </a:r>
            <a:endParaRPr lang="es-VE" dirty="0"/>
          </a:p>
        </p:txBody>
      </p:sp>
      <p:sp>
        <p:nvSpPr>
          <p:cNvPr id="3" name="Título 2"/>
          <p:cNvSpPr>
            <a:spLocks noGrp="1"/>
          </p:cNvSpPr>
          <p:nvPr>
            <p:ph type="title"/>
          </p:nvPr>
        </p:nvSpPr>
        <p:spPr/>
        <p:txBody>
          <a:bodyPr/>
          <a:lstStyle/>
          <a:p>
            <a:r>
              <a:rPr lang="es-VE" sz="3200" dirty="0" err="1"/>
              <a:t>Creating</a:t>
            </a:r>
            <a:r>
              <a:rPr lang="es-VE" sz="3200" dirty="0"/>
              <a:t> Oracle Virtual </a:t>
            </a:r>
            <a:r>
              <a:rPr lang="es-VE" sz="3200" dirty="0" err="1"/>
              <a:t>Private</a:t>
            </a:r>
            <a:r>
              <a:rPr lang="es-VE" sz="3200" dirty="0"/>
              <a:t> </a:t>
            </a:r>
            <a:r>
              <a:rPr lang="es-VE" sz="3200" dirty="0" err="1"/>
              <a:t>Database</a:t>
            </a:r>
            <a:r>
              <a:rPr lang="es-VE" sz="3200" dirty="0"/>
              <a:t> </a:t>
            </a:r>
            <a:r>
              <a:rPr lang="es-VE" sz="3200" dirty="0" err="1"/>
              <a:t>row-level</a:t>
            </a:r>
            <a:r>
              <a:rPr lang="es-VE" sz="3200" dirty="0"/>
              <a:t> </a:t>
            </a:r>
            <a:r>
              <a:rPr lang="es-VE" sz="3200" dirty="0" err="1"/>
              <a:t>policies</a:t>
            </a:r>
            <a:endParaRPr lang="es-VE" sz="3200"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pPr/>
              <a:t>51</a:t>
            </a:fld>
            <a:endParaRPr lang="es-VE"/>
          </a:p>
        </p:txBody>
      </p:sp>
    </p:spTree>
    <p:extLst>
      <p:ext uri="{BB962C8B-B14F-4D97-AF65-F5344CB8AC3E}">
        <p14:creationId xmlns:p14="http://schemas.microsoft.com/office/powerpoint/2010/main" val="397553096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a:xfrm>
            <a:off x="331303" y="1504949"/>
            <a:ext cx="11516139" cy="4981643"/>
          </a:xfrm>
        </p:spPr>
        <p:txBody>
          <a:bodyPr>
            <a:normAutofit fontScale="92500" lnSpcReduction="20000"/>
          </a:bodyPr>
          <a:lstStyle/>
          <a:p>
            <a:r>
              <a:rPr lang="en-US" dirty="0"/>
              <a:t>You </a:t>
            </a:r>
            <a:r>
              <a:rPr lang="en-US" dirty="0" smtClean="0"/>
              <a:t>define </a:t>
            </a:r>
            <a:r>
              <a:rPr lang="en-US" dirty="0"/>
              <a:t>two VPD policies on the same table, and they are both enabled. </a:t>
            </a:r>
            <a:endParaRPr lang="en-US" dirty="0" smtClean="0"/>
          </a:p>
          <a:p>
            <a:endParaRPr lang="en-US" dirty="0"/>
          </a:p>
          <a:p>
            <a:r>
              <a:rPr lang="en-US" dirty="0" smtClean="0"/>
              <a:t>The </a:t>
            </a:r>
            <a:r>
              <a:rPr lang="en-US" dirty="0"/>
              <a:t>first one only restricts the user </a:t>
            </a:r>
            <a:r>
              <a:rPr lang="en-US" dirty="0" err="1">
                <a:solidFill>
                  <a:srgbClr val="F7941D"/>
                </a:solidFill>
              </a:rPr>
              <a:t>susan</a:t>
            </a:r>
            <a:r>
              <a:rPr lang="en-US" dirty="0">
                <a:solidFill>
                  <a:srgbClr val="F7941D"/>
                </a:solidFill>
              </a:rPr>
              <a:t> </a:t>
            </a:r>
            <a:r>
              <a:rPr lang="en-US" dirty="0"/>
              <a:t>from accessing the table, whereas the other one affects all users connected to the </a:t>
            </a:r>
            <a:r>
              <a:rPr lang="en-US" dirty="0" smtClean="0"/>
              <a:t>database. </a:t>
            </a:r>
          </a:p>
          <a:p>
            <a:endParaRPr lang="en-US" dirty="0"/>
          </a:p>
          <a:p>
            <a:r>
              <a:rPr lang="en-US" dirty="0" smtClean="0"/>
              <a:t>If </a:t>
            </a:r>
            <a:r>
              <a:rPr lang="en-US" dirty="0" err="1">
                <a:solidFill>
                  <a:srgbClr val="F7941D"/>
                </a:solidFill>
              </a:rPr>
              <a:t>susan</a:t>
            </a:r>
            <a:r>
              <a:rPr lang="en-US" dirty="0">
                <a:solidFill>
                  <a:srgbClr val="F7941D"/>
                </a:solidFill>
              </a:rPr>
              <a:t> </a:t>
            </a:r>
            <a:r>
              <a:rPr lang="en-US" dirty="0"/>
              <a:t>connects to the database, both policies will determine whether she can access the data and if </a:t>
            </a:r>
            <a:r>
              <a:rPr lang="en-US" dirty="0">
                <a:solidFill>
                  <a:srgbClr val="F7941D"/>
                </a:solidFill>
              </a:rPr>
              <a:t>yes</a:t>
            </a:r>
            <a:r>
              <a:rPr lang="en-US" dirty="0"/>
              <a:t>, which data. </a:t>
            </a:r>
            <a:endParaRPr lang="en-US" dirty="0" smtClean="0"/>
          </a:p>
          <a:p>
            <a:endParaRPr lang="en-US" dirty="0"/>
          </a:p>
          <a:p>
            <a:r>
              <a:rPr lang="en-US" dirty="0" smtClean="0"/>
              <a:t>The </a:t>
            </a:r>
            <a:r>
              <a:rPr lang="en-US" dirty="0"/>
              <a:t>way the policies are defined, she won't be able to view data in the table.</a:t>
            </a:r>
            <a:endParaRPr lang="es-VE" dirty="0"/>
          </a:p>
        </p:txBody>
      </p:sp>
      <p:sp>
        <p:nvSpPr>
          <p:cNvPr id="3" name="Título 2"/>
          <p:cNvSpPr>
            <a:spLocks noGrp="1"/>
          </p:cNvSpPr>
          <p:nvPr>
            <p:ph type="title"/>
          </p:nvPr>
        </p:nvSpPr>
        <p:spPr/>
        <p:txBody>
          <a:bodyPr/>
          <a:lstStyle/>
          <a:p>
            <a:r>
              <a:rPr lang="es-VE" sz="3200" dirty="0" err="1"/>
              <a:t>Creating</a:t>
            </a:r>
            <a:r>
              <a:rPr lang="es-VE" sz="3200" dirty="0"/>
              <a:t> Oracle Virtual </a:t>
            </a:r>
            <a:r>
              <a:rPr lang="es-VE" sz="3200" dirty="0" err="1"/>
              <a:t>Private</a:t>
            </a:r>
            <a:r>
              <a:rPr lang="es-VE" sz="3200" dirty="0"/>
              <a:t> </a:t>
            </a:r>
            <a:r>
              <a:rPr lang="es-VE" sz="3200" dirty="0" err="1"/>
              <a:t>Database</a:t>
            </a:r>
            <a:r>
              <a:rPr lang="es-VE" sz="3200" dirty="0"/>
              <a:t> </a:t>
            </a:r>
            <a:r>
              <a:rPr lang="es-VE" sz="3200" dirty="0" err="1"/>
              <a:t>row-level</a:t>
            </a:r>
            <a:r>
              <a:rPr lang="es-VE" sz="3200" dirty="0"/>
              <a:t> </a:t>
            </a:r>
            <a:r>
              <a:rPr lang="es-VE" sz="3200" dirty="0" err="1"/>
              <a:t>policies</a:t>
            </a:r>
            <a:endParaRPr lang="es-VE" sz="3200"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pPr/>
              <a:t>52</a:t>
            </a:fld>
            <a:endParaRPr lang="es-VE"/>
          </a:p>
        </p:txBody>
      </p:sp>
    </p:spTree>
    <p:extLst>
      <p:ext uri="{BB962C8B-B14F-4D97-AF65-F5344CB8AC3E}">
        <p14:creationId xmlns:p14="http://schemas.microsoft.com/office/powerpoint/2010/main" val="248122373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lstStyle/>
          <a:p>
            <a:r>
              <a:rPr lang="en-US" dirty="0"/>
              <a:t>When you create a column-level VPD policy, you define sensitive columns, and if those columns are referenced in a query, statement will be rewritten. </a:t>
            </a:r>
            <a:endParaRPr lang="en-US" dirty="0" smtClean="0"/>
          </a:p>
          <a:p>
            <a:endParaRPr lang="en-US" dirty="0"/>
          </a:p>
          <a:p>
            <a:r>
              <a:rPr lang="en-US" dirty="0" smtClean="0"/>
              <a:t>To </a:t>
            </a:r>
            <a:r>
              <a:rPr lang="en-US" dirty="0"/>
              <a:t>create a column-level VPD policy, you also use the </a:t>
            </a:r>
            <a:r>
              <a:rPr lang="en-US" dirty="0">
                <a:solidFill>
                  <a:srgbClr val="F7941D"/>
                </a:solidFill>
              </a:rPr>
              <a:t>DBMS_RLS.ADD_POLICY</a:t>
            </a:r>
            <a:r>
              <a:rPr lang="en-US" dirty="0"/>
              <a:t> procedure.</a:t>
            </a:r>
            <a:endParaRPr lang="es-VE" dirty="0"/>
          </a:p>
        </p:txBody>
      </p:sp>
      <p:sp>
        <p:nvSpPr>
          <p:cNvPr id="3" name="Título 2"/>
          <p:cNvSpPr>
            <a:spLocks noGrp="1"/>
          </p:cNvSpPr>
          <p:nvPr>
            <p:ph type="title"/>
          </p:nvPr>
        </p:nvSpPr>
        <p:spPr/>
        <p:txBody>
          <a:bodyPr/>
          <a:lstStyle/>
          <a:p>
            <a:r>
              <a:rPr lang="es-VE" dirty="0" err="1"/>
              <a:t>Creating</a:t>
            </a:r>
            <a:r>
              <a:rPr lang="es-VE" dirty="0"/>
              <a:t> </a:t>
            </a:r>
            <a:r>
              <a:rPr lang="es-VE" dirty="0" err="1"/>
              <a:t>column-level</a:t>
            </a:r>
            <a:r>
              <a:rPr lang="es-VE" dirty="0"/>
              <a:t> </a:t>
            </a:r>
            <a:r>
              <a:rPr lang="es-VE" dirty="0" err="1" smtClean="0"/>
              <a:t>policies</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pPr/>
              <a:t>53</a:t>
            </a:fld>
            <a:endParaRPr lang="es-VE"/>
          </a:p>
        </p:txBody>
      </p:sp>
    </p:spTree>
    <p:extLst>
      <p:ext uri="{BB962C8B-B14F-4D97-AF65-F5344CB8AC3E}">
        <p14:creationId xmlns:p14="http://schemas.microsoft.com/office/powerpoint/2010/main" val="150244071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a:xfrm>
            <a:off x="331303" y="1504950"/>
            <a:ext cx="11516139" cy="4663838"/>
          </a:xfrm>
        </p:spPr>
        <p:txBody>
          <a:bodyPr>
            <a:normAutofit/>
          </a:bodyPr>
          <a:lstStyle/>
          <a:p>
            <a:pPr marL="514350" indent="-514350">
              <a:buFont typeface="+mj-lt"/>
              <a:buAutoNum type="arabicPeriod"/>
            </a:pPr>
            <a:r>
              <a:rPr lang="en-US" dirty="0" smtClean="0"/>
              <a:t>Create the </a:t>
            </a:r>
            <a:r>
              <a:rPr lang="en-US" dirty="0" err="1">
                <a:solidFill>
                  <a:srgbClr val="F7941D"/>
                </a:solidFill>
              </a:rPr>
              <a:t>test_col</a:t>
            </a:r>
            <a:r>
              <a:rPr lang="en-US" dirty="0">
                <a:solidFill>
                  <a:srgbClr val="F7941D"/>
                </a:solidFill>
              </a:rPr>
              <a:t> </a:t>
            </a:r>
            <a:r>
              <a:rPr lang="en-US" dirty="0"/>
              <a:t>VPD </a:t>
            </a:r>
            <a:r>
              <a:rPr lang="en-US" dirty="0" smtClean="0"/>
              <a:t>policy. </a:t>
            </a:r>
          </a:p>
          <a:p>
            <a:pPr marL="514350" indent="-514350">
              <a:buFont typeface="+mj-lt"/>
              <a:buAutoNum type="arabicPeriod"/>
            </a:pPr>
            <a:endParaRPr lang="en-US" dirty="0"/>
          </a:p>
          <a:p>
            <a:pPr marL="514350" indent="-514350">
              <a:buFont typeface="+mj-lt"/>
              <a:buAutoNum type="arabicPeriod"/>
            </a:pPr>
            <a:r>
              <a:rPr lang="en-US" dirty="0" smtClean="0"/>
              <a:t>The </a:t>
            </a:r>
            <a:r>
              <a:rPr lang="en-US" dirty="0"/>
              <a:t>user </a:t>
            </a:r>
            <a:r>
              <a:rPr lang="en-US" dirty="0" smtClean="0"/>
              <a:t>is </a:t>
            </a:r>
            <a:r>
              <a:rPr lang="en-US" dirty="0"/>
              <a:t>granted the role (</a:t>
            </a:r>
            <a:r>
              <a:rPr lang="en-US" dirty="0">
                <a:solidFill>
                  <a:srgbClr val="F7941D"/>
                </a:solidFill>
              </a:rPr>
              <a:t>HREMP_TEST</a:t>
            </a:r>
            <a:r>
              <a:rPr lang="en-US" dirty="0"/>
              <a:t>) that will allow him to view entire </a:t>
            </a:r>
            <a:r>
              <a:rPr lang="en-US" dirty="0" smtClean="0"/>
              <a:t>data. </a:t>
            </a:r>
          </a:p>
          <a:p>
            <a:pPr marL="514350" indent="-514350">
              <a:buFont typeface="+mj-lt"/>
              <a:buAutoNum type="arabicPeriod"/>
            </a:pPr>
            <a:endParaRPr lang="en-US" dirty="0"/>
          </a:p>
          <a:p>
            <a:pPr marL="514350" indent="-514350">
              <a:buFont typeface="+mj-lt"/>
              <a:buAutoNum type="arabicPeriod"/>
            </a:pPr>
            <a:r>
              <a:rPr lang="en-US" dirty="0" smtClean="0"/>
              <a:t>Restrict displayed rows </a:t>
            </a:r>
            <a:r>
              <a:rPr lang="en-US" dirty="0"/>
              <a:t>by </a:t>
            </a:r>
            <a:r>
              <a:rPr lang="en-US" dirty="0">
                <a:solidFill>
                  <a:srgbClr val="F7941D"/>
                </a:solidFill>
              </a:rPr>
              <a:t>TEST_POL2</a:t>
            </a:r>
            <a:r>
              <a:rPr lang="en-US" dirty="0"/>
              <a:t>, so user </a:t>
            </a:r>
            <a:r>
              <a:rPr lang="en-US" dirty="0" smtClean="0"/>
              <a:t>can </a:t>
            </a:r>
            <a:r>
              <a:rPr lang="en-US" dirty="0"/>
              <a:t>view only his data. </a:t>
            </a:r>
            <a:endParaRPr lang="en-US" dirty="0" smtClean="0"/>
          </a:p>
          <a:p>
            <a:pPr marL="514350" indent="-514350">
              <a:buFont typeface="+mj-lt"/>
              <a:buAutoNum type="arabicPeriod"/>
            </a:pPr>
            <a:endParaRPr lang="en-US" dirty="0"/>
          </a:p>
        </p:txBody>
      </p:sp>
      <p:sp>
        <p:nvSpPr>
          <p:cNvPr id="3" name="Título 2"/>
          <p:cNvSpPr>
            <a:spLocks noGrp="1"/>
          </p:cNvSpPr>
          <p:nvPr>
            <p:ph type="title"/>
          </p:nvPr>
        </p:nvSpPr>
        <p:spPr/>
        <p:txBody>
          <a:bodyPr/>
          <a:lstStyle/>
          <a:p>
            <a:r>
              <a:rPr lang="es-VE" dirty="0" err="1"/>
              <a:t>Creating</a:t>
            </a:r>
            <a:r>
              <a:rPr lang="es-VE" dirty="0"/>
              <a:t> </a:t>
            </a:r>
            <a:r>
              <a:rPr lang="es-VE" dirty="0" err="1"/>
              <a:t>column-level</a:t>
            </a:r>
            <a:r>
              <a:rPr lang="es-VE" dirty="0"/>
              <a:t> </a:t>
            </a:r>
            <a:r>
              <a:rPr lang="es-VE" dirty="0" err="1"/>
              <a:t>policies</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pPr/>
              <a:t>54</a:t>
            </a:fld>
            <a:endParaRPr lang="es-VE"/>
          </a:p>
        </p:txBody>
      </p:sp>
    </p:spTree>
    <p:extLst>
      <p:ext uri="{BB962C8B-B14F-4D97-AF65-F5344CB8AC3E}">
        <p14:creationId xmlns:p14="http://schemas.microsoft.com/office/powerpoint/2010/main" val="252586950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lstStyle/>
          <a:p>
            <a:pPr marL="514350" indent="-514350">
              <a:buFont typeface="+mj-lt"/>
              <a:buAutoNum type="arabicPeriod" startAt="4"/>
            </a:pPr>
            <a:r>
              <a:rPr lang="en-US" dirty="0"/>
              <a:t>Disable the </a:t>
            </a:r>
            <a:r>
              <a:rPr lang="en-US" dirty="0">
                <a:solidFill>
                  <a:srgbClr val="F7941D"/>
                </a:solidFill>
              </a:rPr>
              <a:t>TEST_POL2</a:t>
            </a:r>
            <a:r>
              <a:rPr lang="en-US" dirty="0"/>
              <a:t> policy using the </a:t>
            </a:r>
            <a:r>
              <a:rPr lang="en-US" dirty="0">
                <a:solidFill>
                  <a:srgbClr val="F7941D"/>
                </a:solidFill>
              </a:rPr>
              <a:t>DBMS_RLS.ENABLE_POLICY</a:t>
            </a:r>
            <a:r>
              <a:rPr lang="en-US" dirty="0"/>
              <a:t> procedure. The syntax is:</a:t>
            </a:r>
            <a:endParaRPr lang="es-VE" dirty="0"/>
          </a:p>
          <a:p>
            <a:pPr marL="514350" indent="-514350">
              <a:buFont typeface="+mj-lt"/>
              <a:buAutoNum type="arabicPeriod" startAt="4"/>
            </a:pPr>
            <a:endParaRPr lang="en-US" dirty="0" smtClean="0"/>
          </a:p>
          <a:p>
            <a:pPr marL="514350" indent="-514350">
              <a:buFont typeface="+mj-lt"/>
              <a:buAutoNum type="arabicPeriod" startAt="4"/>
            </a:pPr>
            <a:endParaRPr lang="en-US" dirty="0" smtClean="0"/>
          </a:p>
          <a:p>
            <a:pPr marL="514350" indent="-514350">
              <a:buFont typeface="+mj-lt"/>
              <a:buAutoNum type="arabicPeriod" startAt="4"/>
            </a:pPr>
            <a:endParaRPr lang="en-US" dirty="0"/>
          </a:p>
          <a:p>
            <a:pPr marL="514350" indent="-514350">
              <a:buFont typeface="+mj-lt"/>
              <a:buAutoNum type="arabicPeriod" startAt="4"/>
            </a:pPr>
            <a:r>
              <a:rPr lang="en-US" dirty="0" smtClean="0"/>
              <a:t>Other user can </a:t>
            </a:r>
            <a:r>
              <a:rPr lang="en-US" dirty="0"/>
              <a:t>view all rows, but cannot view </a:t>
            </a:r>
            <a:r>
              <a:rPr lang="en-US" dirty="0">
                <a:solidFill>
                  <a:srgbClr val="F7941D"/>
                </a:solidFill>
              </a:rPr>
              <a:t>salary</a:t>
            </a:r>
            <a:r>
              <a:rPr lang="en-US" dirty="0"/>
              <a:t> and </a:t>
            </a:r>
            <a:r>
              <a:rPr lang="en-US" dirty="0" err="1">
                <a:solidFill>
                  <a:srgbClr val="F7941D"/>
                </a:solidFill>
              </a:rPr>
              <a:t>comm_pct</a:t>
            </a:r>
            <a:r>
              <a:rPr lang="en-US" dirty="0"/>
              <a:t>, because he doesn't have the </a:t>
            </a:r>
            <a:r>
              <a:rPr lang="en-US" dirty="0">
                <a:solidFill>
                  <a:srgbClr val="F7941D"/>
                </a:solidFill>
              </a:rPr>
              <a:t>HREMP_TEST</a:t>
            </a:r>
            <a:r>
              <a:rPr lang="en-US" dirty="0"/>
              <a:t> role.</a:t>
            </a:r>
            <a:endParaRPr lang="es-VE" dirty="0"/>
          </a:p>
        </p:txBody>
      </p:sp>
      <p:sp>
        <p:nvSpPr>
          <p:cNvPr id="3" name="Título 2"/>
          <p:cNvSpPr>
            <a:spLocks noGrp="1"/>
          </p:cNvSpPr>
          <p:nvPr>
            <p:ph type="title"/>
          </p:nvPr>
        </p:nvSpPr>
        <p:spPr/>
        <p:txBody>
          <a:bodyPr/>
          <a:lstStyle/>
          <a:p>
            <a:r>
              <a:rPr lang="es-VE" dirty="0" err="1"/>
              <a:t>Creating</a:t>
            </a:r>
            <a:r>
              <a:rPr lang="es-VE" dirty="0"/>
              <a:t> </a:t>
            </a:r>
            <a:r>
              <a:rPr lang="es-VE" dirty="0" err="1"/>
              <a:t>column-level</a:t>
            </a:r>
            <a:r>
              <a:rPr lang="es-VE" dirty="0"/>
              <a:t> </a:t>
            </a:r>
            <a:r>
              <a:rPr lang="es-VE" dirty="0" err="1"/>
              <a:t>policies</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pPr/>
              <a:t>55</a:t>
            </a:fld>
            <a:endParaRPr lang="es-VE"/>
          </a:p>
        </p:txBody>
      </p:sp>
      <p:sp>
        <p:nvSpPr>
          <p:cNvPr id="5" name="Rectángulo 4"/>
          <p:cNvSpPr/>
          <p:nvPr/>
        </p:nvSpPr>
        <p:spPr>
          <a:xfrm>
            <a:off x="814137" y="2646454"/>
            <a:ext cx="10563725" cy="1353553"/>
          </a:xfrm>
          <a:prstGeom prst="rect">
            <a:avLst/>
          </a:prstGeom>
          <a:solidFill>
            <a:srgbClr val="F794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dirty="0"/>
              <a:t>DBMS_RLS.ENABLE_POLICY (</a:t>
            </a:r>
          </a:p>
          <a:p>
            <a:r>
              <a:rPr lang="en-US" sz="1600" b="1" dirty="0" err="1"/>
              <a:t>object_schema</a:t>
            </a:r>
            <a:r>
              <a:rPr lang="en-US" sz="1600" b="1" dirty="0"/>
              <a:t> IN VARCHAR2 NULL,</a:t>
            </a:r>
          </a:p>
          <a:p>
            <a:r>
              <a:rPr lang="en-US" sz="1600" b="1" dirty="0" err="1"/>
              <a:t>object_name</a:t>
            </a:r>
            <a:r>
              <a:rPr lang="en-US" sz="1600" b="1" dirty="0"/>
              <a:t>   IN VARCHAR2,</a:t>
            </a:r>
          </a:p>
          <a:p>
            <a:r>
              <a:rPr lang="en-US" sz="1600" b="1" dirty="0" err="1"/>
              <a:t>policy_name</a:t>
            </a:r>
            <a:r>
              <a:rPr lang="en-US" sz="1600" b="1" dirty="0"/>
              <a:t>   IN VARCHAR2,</a:t>
            </a:r>
          </a:p>
          <a:p>
            <a:r>
              <a:rPr lang="en-US" sz="1600" b="1" dirty="0"/>
              <a:t>enable        IN BOOLEAN TRUE)</a:t>
            </a:r>
          </a:p>
        </p:txBody>
      </p:sp>
    </p:spTree>
    <p:extLst>
      <p:ext uri="{BB962C8B-B14F-4D97-AF65-F5344CB8AC3E}">
        <p14:creationId xmlns:p14="http://schemas.microsoft.com/office/powerpoint/2010/main" val="327789655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a:xfrm>
            <a:off x="331303" y="1504949"/>
            <a:ext cx="11516139" cy="4981643"/>
          </a:xfrm>
        </p:spPr>
        <p:txBody>
          <a:bodyPr>
            <a:normAutofit lnSpcReduction="10000"/>
          </a:bodyPr>
          <a:lstStyle/>
          <a:p>
            <a:r>
              <a:rPr lang="en-US" dirty="0"/>
              <a:t>H</a:t>
            </a:r>
            <a:r>
              <a:rPr lang="en-US" dirty="0" smtClean="0"/>
              <a:t>aving </a:t>
            </a:r>
            <a:r>
              <a:rPr lang="en-US" dirty="0"/>
              <a:t>multiple VPD policies </a:t>
            </a:r>
            <a:r>
              <a:rPr lang="en-US" dirty="0" smtClean="0"/>
              <a:t>is </a:t>
            </a:r>
            <a:r>
              <a:rPr lang="en-US" dirty="0"/>
              <a:t>harder to manage, and it can lead to unexpected/unwanted results.</a:t>
            </a:r>
          </a:p>
          <a:p>
            <a:endParaRPr lang="en-US" dirty="0"/>
          </a:p>
          <a:p>
            <a:r>
              <a:rPr lang="en-US" dirty="0"/>
              <a:t>For example, you have two applications and want to create two policy groups. </a:t>
            </a:r>
            <a:endParaRPr lang="en-US" dirty="0" smtClean="0"/>
          </a:p>
          <a:p>
            <a:endParaRPr lang="en-US" dirty="0"/>
          </a:p>
          <a:p>
            <a:r>
              <a:rPr lang="en-US" dirty="0" smtClean="0"/>
              <a:t>If </a:t>
            </a:r>
            <a:r>
              <a:rPr lang="en-US" dirty="0"/>
              <a:t>the first application accesses the table, the </a:t>
            </a:r>
            <a:r>
              <a:rPr lang="en-US" dirty="0">
                <a:solidFill>
                  <a:srgbClr val="F7941D"/>
                </a:solidFill>
              </a:rPr>
              <a:t>test_pol1</a:t>
            </a:r>
            <a:r>
              <a:rPr lang="en-US" dirty="0"/>
              <a:t> and </a:t>
            </a:r>
            <a:r>
              <a:rPr lang="en-US" dirty="0" err="1">
                <a:solidFill>
                  <a:srgbClr val="F7941D"/>
                </a:solidFill>
              </a:rPr>
              <a:t>test_col</a:t>
            </a:r>
            <a:r>
              <a:rPr lang="en-US" dirty="0">
                <a:solidFill>
                  <a:srgbClr val="F7941D"/>
                </a:solidFill>
              </a:rPr>
              <a:t> </a:t>
            </a:r>
            <a:r>
              <a:rPr lang="en-US" dirty="0"/>
              <a:t>policies should be enforced, and if second application accesses the table, the </a:t>
            </a:r>
            <a:r>
              <a:rPr lang="en-US" dirty="0">
                <a:solidFill>
                  <a:srgbClr val="F7941D"/>
                </a:solidFill>
              </a:rPr>
              <a:t>test_pol2</a:t>
            </a:r>
            <a:r>
              <a:rPr lang="en-US" dirty="0"/>
              <a:t> policies should be </a:t>
            </a:r>
            <a:r>
              <a:rPr lang="en-US" dirty="0" smtClean="0"/>
              <a:t>applied.</a:t>
            </a:r>
          </a:p>
          <a:p>
            <a:pPr marL="0" indent="0">
              <a:buNone/>
            </a:pPr>
            <a:endParaRPr lang="en-US" dirty="0"/>
          </a:p>
          <a:p>
            <a:endParaRPr lang="es-VE" dirty="0"/>
          </a:p>
        </p:txBody>
      </p:sp>
      <p:sp>
        <p:nvSpPr>
          <p:cNvPr id="3" name="Título 2"/>
          <p:cNvSpPr>
            <a:spLocks noGrp="1"/>
          </p:cNvSpPr>
          <p:nvPr>
            <p:ph type="title"/>
          </p:nvPr>
        </p:nvSpPr>
        <p:spPr/>
        <p:txBody>
          <a:bodyPr/>
          <a:lstStyle/>
          <a:p>
            <a:r>
              <a:rPr lang="es-VE" dirty="0" err="1"/>
              <a:t>Creating</a:t>
            </a:r>
            <a:r>
              <a:rPr lang="es-VE" dirty="0"/>
              <a:t> a </a:t>
            </a:r>
            <a:r>
              <a:rPr lang="es-VE" dirty="0" err="1"/>
              <a:t>driving</a:t>
            </a:r>
            <a:r>
              <a:rPr lang="es-VE" dirty="0"/>
              <a:t> </a:t>
            </a:r>
            <a:r>
              <a:rPr lang="es-VE" dirty="0" err="1" smtClean="0"/>
              <a:t>context</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pPr/>
              <a:t>56</a:t>
            </a:fld>
            <a:endParaRPr lang="es-VE"/>
          </a:p>
        </p:txBody>
      </p:sp>
    </p:spTree>
    <p:extLst>
      <p:ext uri="{BB962C8B-B14F-4D97-AF65-F5344CB8AC3E}">
        <p14:creationId xmlns:p14="http://schemas.microsoft.com/office/powerpoint/2010/main" val="40518104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lstStyle/>
          <a:p>
            <a:r>
              <a:rPr lang="en-US" dirty="0" smtClean="0"/>
              <a:t>You'll </a:t>
            </a:r>
            <a:r>
              <a:rPr lang="en-US" dirty="0"/>
              <a:t>create an application context and set it</a:t>
            </a:r>
            <a:r>
              <a:rPr lang="en-US" dirty="0" smtClean="0"/>
              <a:t>.</a:t>
            </a:r>
          </a:p>
          <a:p>
            <a:endParaRPr lang="en-US" dirty="0"/>
          </a:p>
          <a:p>
            <a:r>
              <a:rPr lang="en-US" dirty="0" smtClean="0"/>
              <a:t>You'll </a:t>
            </a:r>
            <a:r>
              <a:rPr lang="en-US" dirty="0"/>
              <a:t>need an existing user who can create an application </a:t>
            </a:r>
            <a:r>
              <a:rPr lang="en-US" dirty="0" smtClean="0"/>
              <a:t>context.</a:t>
            </a:r>
            <a:endParaRPr lang="es-VE" dirty="0"/>
          </a:p>
        </p:txBody>
      </p:sp>
      <p:sp>
        <p:nvSpPr>
          <p:cNvPr id="3" name="Título 2"/>
          <p:cNvSpPr>
            <a:spLocks noGrp="1"/>
          </p:cNvSpPr>
          <p:nvPr>
            <p:ph type="title"/>
          </p:nvPr>
        </p:nvSpPr>
        <p:spPr/>
        <p:txBody>
          <a:bodyPr/>
          <a:lstStyle/>
          <a:p>
            <a:r>
              <a:rPr lang="es-VE" dirty="0" err="1"/>
              <a:t>Creating</a:t>
            </a:r>
            <a:r>
              <a:rPr lang="es-VE" dirty="0"/>
              <a:t> a </a:t>
            </a:r>
            <a:r>
              <a:rPr lang="es-VE" dirty="0" err="1"/>
              <a:t>driving</a:t>
            </a:r>
            <a:r>
              <a:rPr lang="es-VE" dirty="0"/>
              <a:t> </a:t>
            </a:r>
            <a:r>
              <a:rPr lang="es-VE" dirty="0" err="1"/>
              <a:t>context</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pPr/>
              <a:t>57</a:t>
            </a:fld>
            <a:endParaRPr lang="es-VE"/>
          </a:p>
        </p:txBody>
      </p:sp>
    </p:spTree>
    <p:extLst>
      <p:ext uri="{BB962C8B-B14F-4D97-AF65-F5344CB8AC3E}">
        <p14:creationId xmlns:p14="http://schemas.microsoft.com/office/powerpoint/2010/main" val="149021616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lstStyle/>
          <a:p>
            <a:r>
              <a:rPr lang="en-US" dirty="0" smtClean="0"/>
              <a:t>You'll </a:t>
            </a:r>
            <a:r>
              <a:rPr lang="en-US" dirty="0"/>
              <a:t>create two policy groups that will be applied to table </a:t>
            </a:r>
            <a:r>
              <a:rPr lang="en-US" dirty="0" err="1" smtClean="0">
                <a:solidFill>
                  <a:srgbClr val="F7941D"/>
                </a:solidFill>
              </a:rPr>
              <a:t>hr.emp_vpd_test</a:t>
            </a:r>
            <a:r>
              <a:rPr lang="en-US" dirty="0" smtClean="0"/>
              <a:t>.</a:t>
            </a:r>
          </a:p>
          <a:p>
            <a:endParaRPr lang="en-US" dirty="0"/>
          </a:p>
          <a:p>
            <a:r>
              <a:rPr lang="en-US" dirty="0" smtClean="0"/>
              <a:t>You'll </a:t>
            </a:r>
            <a:r>
              <a:rPr lang="en-US" dirty="0"/>
              <a:t>need an existing user who has appropriate </a:t>
            </a:r>
            <a:r>
              <a:rPr lang="en-US" dirty="0" smtClean="0"/>
              <a:t>privileges.</a:t>
            </a:r>
            <a:endParaRPr lang="es-VE" dirty="0"/>
          </a:p>
        </p:txBody>
      </p:sp>
      <p:sp>
        <p:nvSpPr>
          <p:cNvPr id="3" name="Título 2"/>
          <p:cNvSpPr>
            <a:spLocks noGrp="1"/>
          </p:cNvSpPr>
          <p:nvPr>
            <p:ph type="title"/>
          </p:nvPr>
        </p:nvSpPr>
        <p:spPr/>
        <p:txBody>
          <a:bodyPr/>
          <a:lstStyle/>
          <a:p>
            <a:r>
              <a:rPr lang="es-VE" dirty="0" err="1"/>
              <a:t>Creating</a:t>
            </a:r>
            <a:r>
              <a:rPr lang="es-VE" dirty="0"/>
              <a:t> </a:t>
            </a:r>
            <a:r>
              <a:rPr lang="es-VE" dirty="0" err="1"/>
              <a:t>policy</a:t>
            </a:r>
            <a:r>
              <a:rPr lang="es-VE" dirty="0"/>
              <a:t> </a:t>
            </a:r>
            <a:r>
              <a:rPr lang="es-VE" dirty="0" err="1" smtClean="0"/>
              <a:t>groups</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pPr/>
              <a:t>58</a:t>
            </a:fld>
            <a:endParaRPr lang="es-VE"/>
          </a:p>
        </p:txBody>
      </p:sp>
    </p:spTree>
    <p:extLst>
      <p:ext uri="{BB962C8B-B14F-4D97-AF65-F5344CB8AC3E}">
        <p14:creationId xmlns:p14="http://schemas.microsoft.com/office/powerpoint/2010/main" val="355096764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lstStyle/>
          <a:p>
            <a:r>
              <a:rPr lang="en-US" dirty="0" smtClean="0"/>
              <a:t>You'll </a:t>
            </a:r>
            <a:r>
              <a:rPr lang="en-US" dirty="0"/>
              <a:t>make an existing application context a driving context (you'll associate it with the protected object</a:t>
            </a:r>
            <a:r>
              <a:rPr lang="en-US" dirty="0" smtClean="0"/>
              <a:t>).</a:t>
            </a:r>
          </a:p>
          <a:p>
            <a:endParaRPr lang="en-US" dirty="0"/>
          </a:p>
          <a:p>
            <a:r>
              <a:rPr lang="en-US" dirty="0" smtClean="0"/>
              <a:t>You'll </a:t>
            </a:r>
            <a:r>
              <a:rPr lang="en-US" dirty="0"/>
              <a:t>need an existing application </a:t>
            </a:r>
            <a:r>
              <a:rPr lang="en-US" dirty="0" smtClean="0"/>
              <a:t>context and </a:t>
            </a:r>
            <a:r>
              <a:rPr lang="en-US" dirty="0"/>
              <a:t>an existing user who has appropriate </a:t>
            </a:r>
            <a:r>
              <a:rPr lang="en-US" dirty="0" smtClean="0"/>
              <a:t>privileges.</a:t>
            </a:r>
            <a:endParaRPr lang="es-VE" dirty="0"/>
          </a:p>
        </p:txBody>
      </p:sp>
      <p:sp>
        <p:nvSpPr>
          <p:cNvPr id="3" name="Título 2"/>
          <p:cNvSpPr>
            <a:spLocks noGrp="1"/>
          </p:cNvSpPr>
          <p:nvPr>
            <p:ph type="title"/>
          </p:nvPr>
        </p:nvSpPr>
        <p:spPr/>
        <p:txBody>
          <a:bodyPr/>
          <a:lstStyle/>
          <a:p>
            <a:r>
              <a:rPr lang="en-US" dirty="0"/>
              <a:t>Setting context as a driving </a:t>
            </a:r>
            <a:r>
              <a:rPr lang="en-US" dirty="0" smtClean="0"/>
              <a:t>context</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pPr/>
              <a:t>59</a:t>
            </a:fld>
            <a:endParaRPr lang="es-VE"/>
          </a:p>
        </p:txBody>
      </p:sp>
    </p:spTree>
    <p:extLst>
      <p:ext uri="{BB962C8B-B14F-4D97-AF65-F5344CB8AC3E}">
        <p14:creationId xmlns:p14="http://schemas.microsoft.com/office/powerpoint/2010/main" val="9016879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What is Audit Vault and Firewall?</a:t>
            </a:r>
          </a:p>
          <a:p>
            <a:pPr lvl="1"/>
            <a:r>
              <a:rPr lang="en-US" dirty="0" smtClean="0"/>
              <a:t>Firewall</a:t>
            </a:r>
          </a:p>
          <a:p>
            <a:pPr lvl="2"/>
            <a:r>
              <a:rPr lang="en-US" dirty="0" smtClean="0"/>
              <a:t>First line of network defense</a:t>
            </a:r>
          </a:p>
          <a:p>
            <a:pPr lvl="2"/>
            <a:r>
              <a:rPr lang="en-US" dirty="0" smtClean="0"/>
              <a:t>Prevents SQL injection</a:t>
            </a:r>
          </a:p>
          <a:p>
            <a:pPr lvl="2"/>
            <a:r>
              <a:rPr lang="en-US" dirty="0" smtClean="0"/>
              <a:t>Application bypass</a:t>
            </a:r>
          </a:p>
          <a:p>
            <a:pPr lvl="2"/>
            <a:r>
              <a:rPr lang="en-US" dirty="0" smtClean="0"/>
              <a:t>Enforces expected </a:t>
            </a:r>
            <a:r>
              <a:rPr lang="en-US" dirty="0" err="1" smtClean="0"/>
              <a:t>behaviour</a:t>
            </a:r>
            <a:endParaRPr lang="en-US" dirty="0" smtClean="0"/>
          </a:p>
          <a:p>
            <a:pPr lvl="2"/>
            <a:endParaRPr lang="en-US" dirty="0" smtClean="0"/>
          </a:p>
        </p:txBody>
      </p:sp>
      <p:sp>
        <p:nvSpPr>
          <p:cNvPr id="3" name="Title 2"/>
          <p:cNvSpPr>
            <a:spLocks noGrp="1"/>
          </p:cNvSpPr>
          <p:nvPr>
            <p:ph type="title"/>
          </p:nvPr>
        </p:nvSpPr>
        <p:spPr/>
        <p:txBody>
          <a:bodyPr/>
          <a:lstStyle/>
          <a:p>
            <a:r>
              <a:rPr lang="en-US" dirty="0" smtClean="0"/>
              <a:t>Oracle Audit Vault</a:t>
            </a:r>
            <a:endParaRPr lang="en-US" dirty="0"/>
          </a:p>
        </p:txBody>
      </p:sp>
      <p:sp>
        <p:nvSpPr>
          <p:cNvPr id="4" name="Slide Number Placeholder 3"/>
          <p:cNvSpPr>
            <a:spLocks noGrp="1"/>
          </p:cNvSpPr>
          <p:nvPr>
            <p:ph type="sldNum" sz="quarter" idx="12"/>
          </p:nvPr>
        </p:nvSpPr>
        <p:spPr/>
        <p:txBody>
          <a:bodyPr/>
          <a:lstStyle/>
          <a:p>
            <a:fld id="{5C6DB8CB-8B72-460F-B4E4-6A15EEC341A1}" type="slidenum">
              <a:rPr lang="es-VE" smtClean="0"/>
              <a:pPr/>
              <a:t>6</a:t>
            </a:fld>
            <a:endParaRPr lang="es-VE" dirty="0"/>
          </a:p>
        </p:txBody>
      </p:sp>
    </p:spTree>
    <p:extLst>
      <p:ext uri="{BB962C8B-B14F-4D97-AF65-F5344CB8AC3E}">
        <p14:creationId xmlns:p14="http://schemas.microsoft.com/office/powerpoint/2010/main" val="54901050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a:xfrm>
            <a:off x="331303" y="1504951"/>
            <a:ext cx="11516139" cy="2957868"/>
          </a:xfrm>
        </p:spPr>
        <p:txBody>
          <a:bodyPr>
            <a:normAutofit fontScale="92500" lnSpcReduction="20000"/>
          </a:bodyPr>
          <a:lstStyle/>
          <a:p>
            <a:r>
              <a:rPr lang="en-US" dirty="0" smtClean="0"/>
              <a:t>Create </a:t>
            </a:r>
            <a:r>
              <a:rPr lang="en-US" dirty="0"/>
              <a:t>VPD policies as part of a policy group</a:t>
            </a:r>
            <a:r>
              <a:rPr lang="en-US" dirty="0" smtClean="0"/>
              <a:t>.</a:t>
            </a:r>
          </a:p>
          <a:p>
            <a:endParaRPr lang="en-US" dirty="0"/>
          </a:p>
          <a:p>
            <a:r>
              <a:rPr lang="en-US" dirty="0" smtClean="0"/>
              <a:t>You'll </a:t>
            </a:r>
            <a:r>
              <a:rPr lang="en-US" dirty="0"/>
              <a:t>need an existing user who has appropriate </a:t>
            </a:r>
            <a:r>
              <a:rPr lang="en-US" dirty="0" smtClean="0"/>
              <a:t>privileges. Drop </a:t>
            </a:r>
            <a:r>
              <a:rPr lang="en-US" dirty="0"/>
              <a:t>all VPD policies using the </a:t>
            </a:r>
            <a:r>
              <a:rPr lang="en-US" dirty="0">
                <a:solidFill>
                  <a:srgbClr val="F7941D"/>
                </a:solidFill>
              </a:rPr>
              <a:t>DBMS_RLS.DROP_POLICY</a:t>
            </a:r>
            <a:r>
              <a:rPr lang="en-US" dirty="0"/>
              <a:t> procedure</a:t>
            </a:r>
            <a:r>
              <a:rPr lang="en-US" dirty="0" smtClean="0"/>
              <a:t>.</a:t>
            </a:r>
          </a:p>
          <a:p>
            <a:endParaRPr lang="en-US" dirty="0"/>
          </a:p>
          <a:p>
            <a:r>
              <a:rPr lang="es-VE" dirty="0" err="1"/>
              <a:t>Drop</a:t>
            </a:r>
            <a:r>
              <a:rPr lang="es-VE" dirty="0"/>
              <a:t> </a:t>
            </a:r>
            <a:r>
              <a:rPr lang="es-VE" dirty="0" err="1"/>
              <a:t>policies</a:t>
            </a:r>
            <a:endParaRPr lang="es-VE" dirty="0"/>
          </a:p>
        </p:txBody>
      </p:sp>
      <p:sp>
        <p:nvSpPr>
          <p:cNvPr id="3" name="Título 2"/>
          <p:cNvSpPr>
            <a:spLocks noGrp="1"/>
          </p:cNvSpPr>
          <p:nvPr>
            <p:ph type="title"/>
          </p:nvPr>
        </p:nvSpPr>
        <p:spPr/>
        <p:txBody>
          <a:bodyPr/>
          <a:lstStyle/>
          <a:p>
            <a:r>
              <a:rPr lang="en-US" dirty="0"/>
              <a:t>Adding policy to a </a:t>
            </a:r>
            <a:r>
              <a:rPr lang="en-US" dirty="0" smtClean="0"/>
              <a:t>group</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pPr/>
              <a:t>60</a:t>
            </a:fld>
            <a:endParaRPr lang="es-VE"/>
          </a:p>
        </p:txBody>
      </p:sp>
      <p:pic>
        <p:nvPicPr>
          <p:cNvPr id="5" name="Imagen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89334" y="4462819"/>
            <a:ext cx="5413332" cy="1707109"/>
          </a:xfrm>
          <a:prstGeom prst="rect">
            <a:avLst/>
          </a:prstGeom>
          <a:ln w="28575">
            <a:solidFill>
              <a:srgbClr val="F7941D"/>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11697822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lstStyle/>
          <a:p>
            <a:r>
              <a:rPr lang="en-US" dirty="0"/>
              <a:t>VPD policies are not enforced for users who connect as </a:t>
            </a:r>
            <a:r>
              <a:rPr lang="en-US" dirty="0" err="1">
                <a:solidFill>
                  <a:srgbClr val="F7941D"/>
                </a:solidFill>
              </a:rPr>
              <a:t>sysdba</a:t>
            </a:r>
            <a:r>
              <a:rPr lang="en-US" dirty="0"/>
              <a:t>, during direct path export, and for users who have the </a:t>
            </a:r>
            <a:r>
              <a:rPr lang="en-US" dirty="0">
                <a:solidFill>
                  <a:srgbClr val="F7941D"/>
                </a:solidFill>
              </a:rPr>
              <a:t>EXEMPT ACCESS POLICY </a:t>
            </a:r>
            <a:r>
              <a:rPr lang="en-US" dirty="0"/>
              <a:t>privilege</a:t>
            </a:r>
            <a:r>
              <a:rPr lang="en-US" dirty="0" smtClean="0"/>
              <a:t>.</a:t>
            </a:r>
          </a:p>
          <a:p>
            <a:endParaRPr lang="en-US" dirty="0"/>
          </a:p>
          <a:p>
            <a:r>
              <a:rPr lang="en-US" dirty="0" smtClean="0"/>
              <a:t>You'll </a:t>
            </a:r>
            <a:r>
              <a:rPr lang="en-US" dirty="0"/>
              <a:t>connect to the database as </a:t>
            </a:r>
            <a:r>
              <a:rPr lang="en-US" dirty="0">
                <a:solidFill>
                  <a:srgbClr val="F7941D"/>
                </a:solidFill>
              </a:rPr>
              <a:t>SYS</a:t>
            </a:r>
            <a:r>
              <a:rPr lang="en-US" dirty="0"/>
              <a:t> user and grant </a:t>
            </a:r>
            <a:r>
              <a:rPr lang="en-US" dirty="0">
                <a:solidFill>
                  <a:srgbClr val="F7941D"/>
                </a:solidFill>
              </a:rPr>
              <a:t>EXEMPT ACCESS POLICY</a:t>
            </a:r>
            <a:r>
              <a:rPr lang="en-US" dirty="0"/>
              <a:t> to an existing user.</a:t>
            </a:r>
            <a:endParaRPr lang="es-VE" dirty="0"/>
          </a:p>
        </p:txBody>
      </p:sp>
      <p:sp>
        <p:nvSpPr>
          <p:cNvPr id="3" name="Título 2"/>
          <p:cNvSpPr>
            <a:spLocks noGrp="1"/>
          </p:cNvSpPr>
          <p:nvPr>
            <p:ph type="title"/>
          </p:nvPr>
        </p:nvSpPr>
        <p:spPr/>
        <p:txBody>
          <a:bodyPr/>
          <a:lstStyle/>
          <a:p>
            <a:r>
              <a:rPr lang="en-US" dirty="0"/>
              <a:t>Exempting users from VPD </a:t>
            </a:r>
            <a:r>
              <a:rPr lang="en-US" dirty="0" smtClean="0"/>
              <a:t>policies</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pPr/>
              <a:t>61</a:t>
            </a:fld>
            <a:endParaRPr lang="es-VE"/>
          </a:p>
        </p:txBody>
      </p:sp>
    </p:spTree>
    <p:extLst>
      <p:ext uri="{BB962C8B-B14F-4D97-AF65-F5344CB8AC3E}">
        <p14:creationId xmlns:p14="http://schemas.microsoft.com/office/powerpoint/2010/main" val="268618603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texto 3"/>
          <p:cNvSpPr>
            <a:spLocks noGrp="1"/>
          </p:cNvSpPr>
          <p:nvPr>
            <p:ph type="body" sz="quarter" idx="10"/>
          </p:nvPr>
        </p:nvSpPr>
        <p:spPr>
          <a:xfrm>
            <a:off x="5072163" y="4018613"/>
            <a:ext cx="7119837" cy="914400"/>
          </a:xfrm>
        </p:spPr>
        <p:txBody>
          <a:bodyPr anchor="ctr">
            <a:noAutofit/>
          </a:bodyPr>
          <a:lstStyle/>
          <a:p>
            <a:pPr algn="ctr"/>
            <a:r>
              <a:rPr lang="en-US" sz="4000" dirty="0" smtClean="0"/>
              <a:t>Oracle Database 12c Detective Controls</a:t>
            </a:r>
            <a:endParaRPr lang="en-US" sz="4000" dirty="0"/>
          </a:p>
        </p:txBody>
      </p:sp>
      <p:sp>
        <p:nvSpPr>
          <p:cNvPr id="5" name="Marcador de texto 4"/>
          <p:cNvSpPr>
            <a:spLocks noGrp="1"/>
          </p:cNvSpPr>
          <p:nvPr>
            <p:ph type="body" sz="quarter" idx="11"/>
          </p:nvPr>
        </p:nvSpPr>
        <p:spPr>
          <a:xfrm>
            <a:off x="5229226" y="4933013"/>
            <a:ext cx="6962774" cy="914400"/>
          </a:xfrm>
        </p:spPr>
        <p:txBody>
          <a:bodyPr anchor="ctr">
            <a:normAutofit/>
          </a:bodyPr>
          <a:lstStyle/>
          <a:p>
            <a:r>
              <a:rPr lang="es-VE" sz="4000" i="1" dirty="0"/>
              <a:t>Data </a:t>
            </a:r>
            <a:r>
              <a:rPr lang="es-VE" sz="4000" i="1" dirty="0" err="1"/>
              <a:t>Redaction</a:t>
            </a:r>
            <a:endParaRPr lang="es-VE" sz="4000" i="1" dirty="0"/>
          </a:p>
        </p:txBody>
      </p:sp>
    </p:spTree>
    <p:extLst>
      <p:ext uri="{BB962C8B-B14F-4D97-AF65-F5344CB8AC3E}">
        <p14:creationId xmlns:p14="http://schemas.microsoft.com/office/powerpoint/2010/main" val="3161643575"/>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normAutofit fontScale="77500" lnSpcReduction="20000"/>
          </a:bodyPr>
          <a:lstStyle/>
          <a:p>
            <a:pPr marL="0" indent="0">
              <a:buNone/>
            </a:pPr>
            <a:r>
              <a:rPr lang="en-US" b="1" dirty="0" smtClean="0"/>
              <a:t>We will cover the following:</a:t>
            </a:r>
          </a:p>
          <a:p>
            <a:r>
              <a:rPr lang="en-US" dirty="0" smtClean="0"/>
              <a:t>Creating </a:t>
            </a:r>
            <a:r>
              <a:rPr lang="en-US" dirty="0"/>
              <a:t>a redaction policy when using full </a:t>
            </a:r>
            <a:r>
              <a:rPr lang="en-US" dirty="0" smtClean="0"/>
              <a:t>redaction</a:t>
            </a:r>
            <a:endParaRPr lang="en-US" dirty="0"/>
          </a:p>
          <a:p>
            <a:r>
              <a:rPr lang="en-US" dirty="0"/>
              <a:t>Creating a redaction policy when using partial </a:t>
            </a:r>
            <a:r>
              <a:rPr lang="en-US" dirty="0" smtClean="0"/>
              <a:t>redaction</a:t>
            </a:r>
            <a:endParaRPr lang="en-US" dirty="0"/>
          </a:p>
          <a:p>
            <a:r>
              <a:rPr lang="en-US" dirty="0"/>
              <a:t>Creating a redaction policy when using random </a:t>
            </a:r>
            <a:r>
              <a:rPr lang="en-US" dirty="0" smtClean="0"/>
              <a:t>redaction</a:t>
            </a:r>
            <a:endParaRPr lang="en-US" dirty="0"/>
          </a:p>
          <a:p>
            <a:r>
              <a:rPr lang="en-US" dirty="0"/>
              <a:t>Creating a redaction policy when using regular expression </a:t>
            </a:r>
            <a:r>
              <a:rPr lang="en-US" dirty="0" smtClean="0"/>
              <a:t>redaction</a:t>
            </a:r>
            <a:endParaRPr lang="en-US" dirty="0"/>
          </a:p>
          <a:p>
            <a:r>
              <a:rPr lang="en-US" dirty="0"/>
              <a:t>Using Oracle Enterprise Manager Cloud Control 12c to manage redaction </a:t>
            </a:r>
            <a:r>
              <a:rPr lang="en-US" dirty="0" smtClean="0"/>
              <a:t>policies</a:t>
            </a:r>
            <a:endParaRPr lang="en-US" dirty="0"/>
          </a:p>
          <a:p>
            <a:r>
              <a:rPr lang="en-US" dirty="0"/>
              <a:t>Changing the function parameters for a specified </a:t>
            </a:r>
            <a:r>
              <a:rPr lang="en-US" dirty="0" smtClean="0"/>
              <a:t>column</a:t>
            </a:r>
            <a:endParaRPr lang="en-US" dirty="0"/>
          </a:p>
          <a:p>
            <a:r>
              <a:rPr lang="en-US" dirty="0"/>
              <a:t>Adding a column to the redaction </a:t>
            </a:r>
            <a:r>
              <a:rPr lang="en-US" dirty="0" smtClean="0"/>
              <a:t>policy</a:t>
            </a:r>
            <a:endParaRPr lang="en-US" dirty="0"/>
          </a:p>
          <a:p>
            <a:r>
              <a:rPr lang="en-US" dirty="0"/>
              <a:t>Enabling, disabling, and dropping a redaction </a:t>
            </a:r>
            <a:r>
              <a:rPr lang="en-US" dirty="0" smtClean="0"/>
              <a:t>policy</a:t>
            </a:r>
            <a:endParaRPr lang="en-US" dirty="0"/>
          </a:p>
          <a:p>
            <a:r>
              <a:rPr lang="en-US" dirty="0"/>
              <a:t>Exempting users from data redaction policies</a:t>
            </a:r>
            <a:endParaRPr lang="es-VE" dirty="0"/>
          </a:p>
        </p:txBody>
      </p:sp>
      <p:sp>
        <p:nvSpPr>
          <p:cNvPr id="3" name="Título 2"/>
          <p:cNvSpPr>
            <a:spLocks noGrp="1"/>
          </p:cNvSpPr>
          <p:nvPr>
            <p:ph type="title"/>
          </p:nvPr>
        </p:nvSpPr>
        <p:spPr/>
        <p:txBody>
          <a:bodyPr/>
          <a:lstStyle/>
          <a:p>
            <a:r>
              <a:rPr lang="es-VE" dirty="0" err="1"/>
              <a:t>Introduction</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pPr/>
              <a:t>63</a:t>
            </a:fld>
            <a:endParaRPr lang="es-VE"/>
          </a:p>
        </p:txBody>
      </p:sp>
    </p:spTree>
    <p:extLst>
      <p:ext uri="{BB962C8B-B14F-4D97-AF65-F5344CB8AC3E}">
        <p14:creationId xmlns:p14="http://schemas.microsoft.com/office/powerpoint/2010/main" val="348153345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normAutofit/>
          </a:bodyPr>
          <a:lstStyle/>
          <a:p>
            <a:r>
              <a:rPr lang="en-US" b="1" dirty="0"/>
              <a:t>Oracle Data Redaction</a:t>
            </a:r>
            <a:r>
              <a:rPr lang="en-US" dirty="0"/>
              <a:t> is a new security feature, introduced in Oracle Database 12</a:t>
            </a:r>
            <a:r>
              <a:rPr lang="en-US" b="1" dirty="0"/>
              <a:t>c</a:t>
            </a:r>
            <a:r>
              <a:rPr lang="en-US" dirty="0" smtClean="0"/>
              <a:t>.</a:t>
            </a:r>
          </a:p>
          <a:p>
            <a:endParaRPr lang="en-US" dirty="0" smtClean="0"/>
          </a:p>
          <a:p>
            <a:r>
              <a:rPr lang="en-US" dirty="0"/>
              <a:t>Oracle Data Redaction masks sensitive data just before the results of the SQL query are returned to the application that issued the query. </a:t>
            </a:r>
            <a:endParaRPr lang="en-US" dirty="0" smtClean="0"/>
          </a:p>
          <a:p>
            <a:endParaRPr lang="en-US" dirty="0"/>
          </a:p>
          <a:p>
            <a:r>
              <a:rPr lang="en-US" dirty="0" smtClean="0"/>
              <a:t>Data </a:t>
            </a:r>
            <a:r>
              <a:rPr lang="en-US" dirty="0"/>
              <a:t>stored in the database is </a:t>
            </a:r>
            <a:r>
              <a:rPr lang="en-US" b="1" dirty="0"/>
              <a:t>NOT</a:t>
            </a:r>
            <a:r>
              <a:rPr lang="en-US" dirty="0"/>
              <a:t> changed in any way</a:t>
            </a:r>
            <a:r>
              <a:rPr lang="en-US" dirty="0" smtClean="0"/>
              <a:t>.</a:t>
            </a:r>
            <a:endParaRPr lang="en-US" dirty="0"/>
          </a:p>
        </p:txBody>
      </p:sp>
      <p:sp>
        <p:nvSpPr>
          <p:cNvPr id="3" name="Título 2"/>
          <p:cNvSpPr>
            <a:spLocks noGrp="1"/>
          </p:cNvSpPr>
          <p:nvPr>
            <p:ph type="title"/>
          </p:nvPr>
        </p:nvSpPr>
        <p:spPr/>
        <p:txBody>
          <a:bodyPr/>
          <a:lstStyle/>
          <a:p>
            <a:r>
              <a:rPr lang="es-VE" dirty="0" err="1"/>
              <a:t>Introduction</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pPr/>
              <a:t>64</a:t>
            </a:fld>
            <a:endParaRPr lang="es-VE"/>
          </a:p>
        </p:txBody>
      </p:sp>
    </p:spTree>
    <p:extLst>
      <p:ext uri="{BB962C8B-B14F-4D97-AF65-F5344CB8AC3E}">
        <p14:creationId xmlns:p14="http://schemas.microsoft.com/office/powerpoint/2010/main" val="415849685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lstStyle/>
          <a:p>
            <a:r>
              <a:rPr lang="en-US" dirty="0"/>
              <a:t>Oracle Data Redaction and Oracle Data Masking are both used to mask sensitive data, but these solutions are completely </a:t>
            </a:r>
            <a:r>
              <a:rPr lang="en-US" dirty="0" smtClean="0"/>
              <a:t>different. </a:t>
            </a:r>
          </a:p>
          <a:p>
            <a:endParaRPr lang="en-US" dirty="0"/>
          </a:p>
          <a:p>
            <a:r>
              <a:rPr lang="en-US" b="1" dirty="0" smtClean="0"/>
              <a:t>Oracle </a:t>
            </a:r>
            <a:r>
              <a:rPr lang="en-US" b="1" dirty="0"/>
              <a:t>Data Masking </a:t>
            </a:r>
            <a:r>
              <a:rPr lang="en-US" dirty="0"/>
              <a:t>enables organizations to use production data in development and test environments by changing production data with realistic data (transformation is done by using masking rules).</a:t>
            </a:r>
            <a:endParaRPr lang="es-VE" dirty="0"/>
          </a:p>
        </p:txBody>
      </p:sp>
      <p:sp>
        <p:nvSpPr>
          <p:cNvPr id="3" name="Título 2"/>
          <p:cNvSpPr>
            <a:spLocks noGrp="1"/>
          </p:cNvSpPr>
          <p:nvPr>
            <p:ph type="title"/>
          </p:nvPr>
        </p:nvSpPr>
        <p:spPr/>
        <p:txBody>
          <a:bodyPr/>
          <a:lstStyle/>
          <a:p>
            <a:r>
              <a:rPr lang="es-VE" dirty="0" err="1"/>
              <a:t>Introduction</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pPr/>
              <a:t>65</a:t>
            </a:fld>
            <a:endParaRPr lang="es-VE"/>
          </a:p>
        </p:txBody>
      </p:sp>
    </p:spTree>
    <p:extLst>
      <p:ext uri="{BB962C8B-B14F-4D97-AF65-F5344CB8AC3E}">
        <p14:creationId xmlns:p14="http://schemas.microsoft.com/office/powerpoint/2010/main" val="207994054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lstStyle/>
          <a:p>
            <a:r>
              <a:rPr lang="en-US" dirty="0"/>
              <a:t>When you implement Oracle Data Redaction, you have to decide the following</a:t>
            </a:r>
            <a:r>
              <a:rPr lang="en-US" dirty="0" smtClean="0"/>
              <a:t>:</a:t>
            </a:r>
            <a:endParaRPr lang="en-US" dirty="0"/>
          </a:p>
        </p:txBody>
      </p:sp>
      <p:sp>
        <p:nvSpPr>
          <p:cNvPr id="3" name="Título 2"/>
          <p:cNvSpPr>
            <a:spLocks noGrp="1"/>
          </p:cNvSpPr>
          <p:nvPr>
            <p:ph type="title"/>
          </p:nvPr>
        </p:nvSpPr>
        <p:spPr/>
        <p:txBody>
          <a:bodyPr/>
          <a:lstStyle/>
          <a:p>
            <a:r>
              <a:rPr lang="es-VE" dirty="0" err="1"/>
              <a:t>Introduction</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pPr/>
              <a:t>66</a:t>
            </a:fld>
            <a:endParaRPr lang="es-VE"/>
          </a:p>
        </p:txBody>
      </p:sp>
      <p:sp>
        <p:nvSpPr>
          <p:cNvPr id="5" name="Rectángulo 4"/>
          <p:cNvSpPr/>
          <p:nvPr/>
        </p:nvSpPr>
        <p:spPr>
          <a:xfrm>
            <a:off x="807509" y="2871306"/>
            <a:ext cx="10563725" cy="2715905"/>
          </a:xfrm>
          <a:prstGeom prst="rect">
            <a:avLst/>
          </a:prstGeom>
          <a:solidFill>
            <a:srgbClr val="F794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2400" dirty="0"/>
              <a:t>What data should be </a:t>
            </a:r>
            <a:r>
              <a:rPr lang="en-US" sz="2400" dirty="0" smtClean="0"/>
              <a:t>redacted</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Which redaction method is most suitable for the identified </a:t>
            </a:r>
            <a:r>
              <a:rPr lang="en-US" sz="2400" dirty="0" smtClean="0"/>
              <a:t>data</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In which situations the redaction should take </a:t>
            </a:r>
            <a:r>
              <a:rPr lang="en-US" sz="2400" dirty="0" smtClean="0"/>
              <a:t>place</a:t>
            </a:r>
            <a:endParaRPr lang="es-VE" sz="2400" dirty="0"/>
          </a:p>
        </p:txBody>
      </p:sp>
    </p:spTree>
    <p:extLst>
      <p:ext uri="{BB962C8B-B14F-4D97-AF65-F5344CB8AC3E}">
        <p14:creationId xmlns:p14="http://schemas.microsoft.com/office/powerpoint/2010/main" val="2143064901"/>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Marcador de contenido 4"/>
          <p:cNvGraphicFramePr>
            <a:graphicFrameLocks noGrp="1"/>
          </p:cNvGraphicFramePr>
          <p:nvPr>
            <p:ph idx="1"/>
            <p:extLst>
              <p:ext uri="{D42A27DB-BD31-4B8C-83A1-F6EECF244321}">
                <p14:modId xmlns:p14="http://schemas.microsoft.com/office/powerpoint/2010/main" val="3628686624"/>
              </p:ext>
            </p:extLst>
          </p:nvPr>
        </p:nvGraphicFramePr>
        <p:xfrm>
          <a:off x="2272188" y="2743200"/>
          <a:ext cx="7647623" cy="1371600"/>
        </p:xfrm>
        <a:graphic>
          <a:graphicData uri="http://schemas.openxmlformats.org/drawingml/2006/table">
            <a:tbl>
              <a:tblPr firstCol="1" bandRow="1">
                <a:tableStyleId>{85BE263C-DBD7-4A20-BB59-AAB30ACAA65A}</a:tableStyleId>
              </a:tblPr>
              <a:tblGrid>
                <a:gridCol w="1479974"/>
                <a:gridCol w="6167649"/>
              </a:tblGrid>
              <a:tr h="370840">
                <a:tc>
                  <a:txBody>
                    <a:bodyPr/>
                    <a:lstStyle/>
                    <a:p>
                      <a:r>
                        <a:rPr lang="es-VE" sz="2400" dirty="0" smtClean="0"/>
                        <a:t>WHAT</a:t>
                      </a:r>
                      <a:endParaRPr lang="es-VE" sz="2400" dirty="0"/>
                    </a:p>
                  </a:txBody>
                  <a:tcPr/>
                </a:tc>
                <a:tc>
                  <a:txBody>
                    <a:bodyPr/>
                    <a:lstStyle/>
                    <a:p>
                      <a:r>
                        <a:rPr lang="es-VE" sz="2400" dirty="0" err="1" smtClean="0"/>
                        <a:t>Schema</a:t>
                      </a:r>
                      <a:r>
                        <a:rPr lang="es-VE" sz="2400" dirty="0" smtClean="0"/>
                        <a:t>, </a:t>
                      </a:r>
                      <a:r>
                        <a:rPr lang="es-VE" sz="2400" dirty="0" err="1" smtClean="0"/>
                        <a:t>object</a:t>
                      </a:r>
                      <a:r>
                        <a:rPr lang="es-VE" sz="2400" dirty="0" smtClean="0"/>
                        <a:t>, </a:t>
                      </a:r>
                      <a:r>
                        <a:rPr lang="es-VE" sz="2400" dirty="0" err="1" smtClean="0"/>
                        <a:t>column</a:t>
                      </a:r>
                      <a:endParaRPr lang="es-VE" sz="2400" dirty="0"/>
                    </a:p>
                  </a:txBody>
                  <a:tcPr/>
                </a:tc>
              </a:tr>
              <a:tr h="370840">
                <a:tc>
                  <a:txBody>
                    <a:bodyPr/>
                    <a:lstStyle/>
                    <a:p>
                      <a:r>
                        <a:rPr lang="es-VE" sz="2400" dirty="0" smtClean="0"/>
                        <a:t>HOW</a:t>
                      </a:r>
                      <a:endParaRPr lang="es-VE" sz="2400" dirty="0"/>
                    </a:p>
                  </a:txBody>
                  <a:tcPr/>
                </a:tc>
                <a:tc>
                  <a:txBody>
                    <a:bodyPr/>
                    <a:lstStyle/>
                    <a:p>
                      <a:r>
                        <a:rPr lang="es-VE" sz="2400" dirty="0" err="1" smtClean="0"/>
                        <a:t>Redaction</a:t>
                      </a:r>
                      <a:r>
                        <a:rPr lang="es-VE" sz="2400" dirty="0" smtClean="0"/>
                        <a:t> </a:t>
                      </a:r>
                      <a:r>
                        <a:rPr lang="es-VE" sz="2400" dirty="0" err="1" smtClean="0"/>
                        <a:t>type</a:t>
                      </a:r>
                      <a:r>
                        <a:rPr lang="es-VE" sz="2400" dirty="0" smtClean="0"/>
                        <a:t>, </a:t>
                      </a:r>
                      <a:r>
                        <a:rPr lang="es-VE" sz="2400" dirty="0" err="1" smtClean="0"/>
                        <a:t>required</a:t>
                      </a:r>
                      <a:r>
                        <a:rPr lang="es-VE" sz="2400" dirty="0" smtClean="0"/>
                        <a:t> </a:t>
                      </a:r>
                      <a:r>
                        <a:rPr lang="es-VE" sz="2400" dirty="0" err="1" smtClean="0"/>
                        <a:t>parameters</a:t>
                      </a:r>
                      <a:endParaRPr lang="es-VE" sz="2400" dirty="0"/>
                    </a:p>
                  </a:txBody>
                  <a:tcPr/>
                </a:tc>
              </a:tr>
              <a:tr h="370840">
                <a:tc>
                  <a:txBody>
                    <a:bodyPr/>
                    <a:lstStyle/>
                    <a:p>
                      <a:r>
                        <a:rPr lang="es-VE" sz="2400" dirty="0" smtClean="0"/>
                        <a:t>WHEN</a:t>
                      </a:r>
                      <a:endParaRPr lang="es-VE" sz="2400" dirty="0"/>
                    </a:p>
                  </a:txBody>
                  <a:tcPr/>
                </a:tc>
                <a:tc>
                  <a:txBody>
                    <a:bodyPr/>
                    <a:lstStyle/>
                    <a:p>
                      <a:r>
                        <a:rPr lang="es-VE" sz="2400" dirty="0" smtClean="0"/>
                        <a:t>SQL </a:t>
                      </a:r>
                      <a:r>
                        <a:rPr lang="es-VE" sz="2400" dirty="0" err="1" smtClean="0"/>
                        <a:t>expression</a:t>
                      </a:r>
                      <a:endParaRPr lang="es-VE" sz="2400" dirty="0"/>
                    </a:p>
                  </a:txBody>
                  <a:tcPr/>
                </a:tc>
              </a:tr>
            </a:tbl>
          </a:graphicData>
        </a:graphic>
      </p:graphicFrame>
      <p:sp>
        <p:nvSpPr>
          <p:cNvPr id="3" name="Título 2"/>
          <p:cNvSpPr>
            <a:spLocks noGrp="1"/>
          </p:cNvSpPr>
          <p:nvPr>
            <p:ph type="title"/>
          </p:nvPr>
        </p:nvSpPr>
        <p:spPr/>
        <p:txBody>
          <a:bodyPr/>
          <a:lstStyle/>
          <a:p>
            <a:r>
              <a:rPr lang="en-US" dirty="0"/>
              <a:t>The parts of a redaction policy</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pPr/>
              <a:t>67</a:t>
            </a:fld>
            <a:endParaRPr lang="es-VE"/>
          </a:p>
        </p:txBody>
      </p:sp>
    </p:spTree>
    <p:extLst>
      <p:ext uri="{BB962C8B-B14F-4D97-AF65-F5344CB8AC3E}">
        <p14:creationId xmlns:p14="http://schemas.microsoft.com/office/powerpoint/2010/main" val="2251853993"/>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Marcador de contenido 4"/>
          <p:cNvGraphicFramePr>
            <a:graphicFrameLocks noGrp="1"/>
          </p:cNvGraphicFramePr>
          <p:nvPr>
            <p:ph idx="1"/>
            <p:extLst>
              <p:ext uri="{D42A27DB-BD31-4B8C-83A1-F6EECF244321}">
                <p14:modId xmlns:p14="http://schemas.microsoft.com/office/powerpoint/2010/main" val="2863509632"/>
              </p:ext>
            </p:extLst>
          </p:nvPr>
        </p:nvGraphicFramePr>
        <p:xfrm>
          <a:off x="331788" y="1504950"/>
          <a:ext cx="11515725" cy="3474720"/>
        </p:xfrm>
        <a:graphic>
          <a:graphicData uri="http://schemas.openxmlformats.org/drawingml/2006/table">
            <a:tbl>
              <a:tblPr firstRow="1" bandRow="1">
                <a:tableStyleId>{85BE263C-DBD7-4A20-BB59-AAB30ACAA65A}</a:tableStyleId>
              </a:tblPr>
              <a:tblGrid>
                <a:gridCol w="2303145"/>
                <a:gridCol w="2303145"/>
                <a:gridCol w="2303145"/>
                <a:gridCol w="2303145"/>
                <a:gridCol w="2303145"/>
              </a:tblGrid>
              <a:tr h="370840">
                <a:tc>
                  <a:txBody>
                    <a:bodyPr/>
                    <a:lstStyle/>
                    <a:p>
                      <a:r>
                        <a:rPr lang="es-VE" sz="2400" dirty="0" err="1" smtClean="0"/>
                        <a:t>None</a:t>
                      </a:r>
                      <a:endParaRPr lang="es-VE" sz="2400" dirty="0"/>
                    </a:p>
                  </a:txBody>
                  <a:tcPr/>
                </a:tc>
                <a:tc>
                  <a:txBody>
                    <a:bodyPr/>
                    <a:lstStyle/>
                    <a:p>
                      <a:r>
                        <a:rPr lang="es-VE" sz="2400" dirty="0" smtClean="0"/>
                        <a:t>Full</a:t>
                      </a:r>
                      <a:endParaRPr lang="es-VE" sz="2400" dirty="0"/>
                    </a:p>
                  </a:txBody>
                  <a:tcPr/>
                </a:tc>
                <a:tc>
                  <a:txBody>
                    <a:bodyPr/>
                    <a:lstStyle/>
                    <a:p>
                      <a:r>
                        <a:rPr lang="es-VE" sz="2400" dirty="0" err="1" smtClean="0"/>
                        <a:t>Partial</a:t>
                      </a:r>
                      <a:endParaRPr lang="es-VE" sz="2400" dirty="0"/>
                    </a:p>
                  </a:txBody>
                  <a:tcPr/>
                </a:tc>
                <a:tc>
                  <a:txBody>
                    <a:bodyPr/>
                    <a:lstStyle/>
                    <a:p>
                      <a:r>
                        <a:rPr lang="es-VE" sz="2400" dirty="0" smtClean="0"/>
                        <a:t>Regular </a:t>
                      </a:r>
                      <a:r>
                        <a:rPr lang="es-VE" sz="2400" dirty="0" err="1" smtClean="0"/>
                        <a:t>Expression</a:t>
                      </a:r>
                      <a:endParaRPr lang="es-VE" sz="2400" dirty="0"/>
                    </a:p>
                  </a:txBody>
                  <a:tcPr/>
                </a:tc>
                <a:tc>
                  <a:txBody>
                    <a:bodyPr/>
                    <a:lstStyle/>
                    <a:p>
                      <a:r>
                        <a:rPr lang="es-VE" sz="2400" dirty="0" err="1" smtClean="0"/>
                        <a:t>Random</a:t>
                      </a:r>
                      <a:endParaRPr lang="es-VE" sz="2400" dirty="0"/>
                    </a:p>
                  </a:txBody>
                  <a:tcPr/>
                </a:tc>
              </a:tr>
              <a:tr h="370840">
                <a:tc>
                  <a:txBody>
                    <a:bodyPr/>
                    <a:lstStyle/>
                    <a:p>
                      <a:pPr marL="285750" indent="-285750">
                        <a:buFont typeface="Arial" panose="020B0604020202020204" pitchFamily="34" charset="0"/>
                        <a:buChar char="•"/>
                      </a:pPr>
                      <a:r>
                        <a:rPr lang="es-VE" sz="2400" dirty="0" err="1" smtClean="0"/>
                        <a:t>Redaction</a:t>
                      </a:r>
                      <a:r>
                        <a:rPr lang="es-VE" sz="2400" baseline="0" dirty="0" smtClean="0"/>
                        <a:t> </a:t>
                      </a:r>
                      <a:r>
                        <a:rPr lang="es-VE" sz="2400" baseline="0" dirty="0" err="1" smtClean="0"/>
                        <a:t>is</a:t>
                      </a:r>
                      <a:r>
                        <a:rPr lang="es-VE" sz="2400" baseline="0" dirty="0" smtClean="0"/>
                        <a:t> NOT </a:t>
                      </a:r>
                      <a:r>
                        <a:rPr lang="es-VE" sz="2400" baseline="0" dirty="0" err="1" smtClean="0"/>
                        <a:t>applied</a:t>
                      </a:r>
                      <a:endParaRPr lang="es-VE" sz="2400" dirty="0"/>
                    </a:p>
                  </a:txBody>
                  <a:tcPr/>
                </a:tc>
                <a:tc>
                  <a:txBody>
                    <a:bodyPr/>
                    <a:lstStyle/>
                    <a:p>
                      <a:pPr marL="285750" indent="-285750">
                        <a:buFont typeface="Arial" panose="020B0604020202020204" pitchFamily="34" charset="0"/>
                        <a:buChar char="•"/>
                      </a:pPr>
                      <a:r>
                        <a:rPr lang="es-VE" sz="2400" dirty="0" err="1" smtClean="0"/>
                        <a:t>Columns</a:t>
                      </a:r>
                      <a:r>
                        <a:rPr lang="es-VE" sz="2400" baseline="0" dirty="0" smtClean="0"/>
                        <a:t> are </a:t>
                      </a:r>
                      <a:r>
                        <a:rPr lang="es-VE" sz="2400" baseline="0" dirty="0" err="1" smtClean="0"/>
                        <a:t>redacted</a:t>
                      </a:r>
                      <a:r>
                        <a:rPr lang="es-VE" sz="2400" baseline="0" dirty="0" smtClean="0"/>
                        <a:t> to </a:t>
                      </a:r>
                      <a:r>
                        <a:rPr lang="es-VE" sz="2400" b="1" baseline="0" dirty="0" err="1" smtClean="0"/>
                        <a:t>constant</a:t>
                      </a:r>
                      <a:r>
                        <a:rPr lang="es-VE" sz="2400" b="1" baseline="0" dirty="0" smtClean="0"/>
                        <a:t> </a:t>
                      </a:r>
                      <a:r>
                        <a:rPr lang="es-VE" sz="2400" b="1" baseline="0" dirty="0" err="1" smtClean="0"/>
                        <a:t>values</a:t>
                      </a:r>
                      <a:r>
                        <a:rPr lang="es-VE" sz="2400" b="1" baseline="0" dirty="0" smtClean="0"/>
                        <a:t> </a:t>
                      </a:r>
                      <a:r>
                        <a:rPr lang="es-VE" sz="2400" baseline="0" dirty="0" err="1" smtClean="0"/>
                        <a:t>depending</a:t>
                      </a:r>
                      <a:r>
                        <a:rPr lang="es-VE" sz="2400" baseline="0" dirty="0" smtClean="0"/>
                        <a:t> </a:t>
                      </a:r>
                      <a:r>
                        <a:rPr lang="es-VE" sz="2400" baseline="0" dirty="0" err="1" smtClean="0"/>
                        <a:t>on</a:t>
                      </a:r>
                      <a:r>
                        <a:rPr lang="es-VE" sz="2400" baseline="0" dirty="0" smtClean="0"/>
                        <a:t> </a:t>
                      </a:r>
                      <a:r>
                        <a:rPr lang="es-VE" sz="2400" baseline="0" dirty="0" err="1" smtClean="0"/>
                        <a:t>column</a:t>
                      </a:r>
                      <a:r>
                        <a:rPr lang="es-VE" sz="2400" baseline="0" dirty="0" smtClean="0"/>
                        <a:t> data </a:t>
                      </a:r>
                      <a:r>
                        <a:rPr lang="es-VE" sz="2400" baseline="0" dirty="0" err="1" smtClean="0"/>
                        <a:t>type</a:t>
                      </a:r>
                      <a:endParaRPr lang="es-VE" sz="2400" dirty="0"/>
                    </a:p>
                  </a:txBody>
                  <a:tcPr/>
                </a:tc>
                <a:tc>
                  <a:txBody>
                    <a:bodyPr/>
                    <a:lstStyle/>
                    <a:p>
                      <a:pPr marL="285750" indent="-285750">
                        <a:buFont typeface="Arial" panose="020B0604020202020204" pitchFamily="34" charset="0"/>
                        <a:buChar char="•"/>
                      </a:pPr>
                      <a:r>
                        <a:rPr lang="es-VE" sz="2400" dirty="0" err="1" smtClean="0"/>
                        <a:t>User-specified</a:t>
                      </a:r>
                      <a:r>
                        <a:rPr lang="es-VE" sz="2400" baseline="0" dirty="0" smtClean="0"/>
                        <a:t> </a:t>
                      </a:r>
                      <a:r>
                        <a:rPr lang="es-VE" sz="2400" b="1" baseline="0" dirty="0" smtClean="0"/>
                        <a:t>positions</a:t>
                      </a:r>
                      <a:r>
                        <a:rPr lang="es-VE" sz="2400" baseline="0" dirty="0" smtClean="0"/>
                        <a:t> are </a:t>
                      </a:r>
                      <a:r>
                        <a:rPr lang="es-VE" sz="2400" baseline="0" dirty="0" err="1" smtClean="0"/>
                        <a:t>replaced</a:t>
                      </a:r>
                      <a:r>
                        <a:rPr lang="es-VE" sz="2400" baseline="0" dirty="0" smtClean="0"/>
                        <a:t> </a:t>
                      </a:r>
                      <a:r>
                        <a:rPr lang="es-VE" sz="2400" baseline="0" dirty="0" err="1" smtClean="0"/>
                        <a:t>by</a:t>
                      </a:r>
                      <a:r>
                        <a:rPr lang="es-VE" sz="2400" baseline="0" dirty="0" smtClean="0"/>
                        <a:t> a </a:t>
                      </a:r>
                      <a:r>
                        <a:rPr lang="es-VE" sz="2400" baseline="0" dirty="0" err="1" smtClean="0"/>
                        <a:t>user-specified</a:t>
                      </a:r>
                      <a:r>
                        <a:rPr lang="es-VE" sz="2400" baseline="0" dirty="0" smtClean="0"/>
                        <a:t> </a:t>
                      </a:r>
                      <a:r>
                        <a:rPr lang="es-VE" sz="2400" b="1" baseline="0" dirty="0" err="1" smtClean="0"/>
                        <a:t>characther</a:t>
                      </a:r>
                      <a:endParaRPr lang="es-VE" sz="2400" b="1" dirty="0"/>
                    </a:p>
                  </a:txBody>
                  <a:tcPr/>
                </a:tc>
                <a:tc>
                  <a:txBody>
                    <a:bodyPr/>
                    <a:lstStyle/>
                    <a:p>
                      <a:pPr marL="285750" indent="-285750">
                        <a:buFont typeface="Arial" panose="020B0604020202020204" pitchFamily="34" charset="0"/>
                        <a:buChar char="•"/>
                      </a:pPr>
                      <a:r>
                        <a:rPr lang="es-VE" sz="2400" dirty="0" err="1" smtClean="0"/>
                        <a:t>Pattern</a:t>
                      </a:r>
                      <a:r>
                        <a:rPr lang="es-VE" sz="2400" dirty="0" smtClean="0"/>
                        <a:t> </a:t>
                      </a:r>
                      <a:r>
                        <a:rPr lang="es-VE" sz="2400" dirty="0" err="1" smtClean="0"/>
                        <a:t>for</a:t>
                      </a:r>
                      <a:r>
                        <a:rPr lang="es-VE" sz="2400" dirty="0" smtClean="0"/>
                        <a:t> </a:t>
                      </a:r>
                      <a:r>
                        <a:rPr lang="es-VE" sz="2400" dirty="0" err="1" smtClean="0"/>
                        <a:t>matching</a:t>
                      </a:r>
                      <a:r>
                        <a:rPr lang="es-VE" sz="2400" dirty="0" smtClean="0"/>
                        <a:t> and </a:t>
                      </a:r>
                      <a:r>
                        <a:rPr lang="es-VE" sz="2400" dirty="0" err="1" smtClean="0"/>
                        <a:t>replacing</a:t>
                      </a:r>
                      <a:r>
                        <a:rPr lang="es-VE" sz="2400" dirty="0" smtClean="0"/>
                        <a:t> </a:t>
                      </a:r>
                      <a:r>
                        <a:rPr lang="es-VE" sz="2400" dirty="0" err="1" smtClean="0"/>
                        <a:t>is</a:t>
                      </a:r>
                      <a:r>
                        <a:rPr lang="es-VE" sz="2400" dirty="0" smtClean="0"/>
                        <a:t> </a:t>
                      </a:r>
                      <a:r>
                        <a:rPr lang="es-VE" sz="2400" dirty="0" err="1" smtClean="0"/>
                        <a:t>defined</a:t>
                      </a:r>
                      <a:r>
                        <a:rPr lang="es-VE" sz="2400" dirty="0" smtClean="0"/>
                        <a:t> and </a:t>
                      </a:r>
                      <a:r>
                        <a:rPr lang="es-VE" sz="2400" dirty="0" err="1" smtClean="0"/>
                        <a:t>used</a:t>
                      </a:r>
                      <a:r>
                        <a:rPr lang="es-VE" sz="2400" dirty="0" smtClean="0"/>
                        <a:t> </a:t>
                      </a:r>
                      <a:r>
                        <a:rPr lang="es-VE" sz="2400" dirty="0" err="1" smtClean="0"/>
                        <a:t>for</a:t>
                      </a:r>
                      <a:r>
                        <a:rPr lang="es-VE" sz="2400" dirty="0" smtClean="0"/>
                        <a:t> </a:t>
                      </a:r>
                      <a:r>
                        <a:rPr lang="es-VE" sz="2400" dirty="0" err="1" smtClean="0"/>
                        <a:t>redaction</a:t>
                      </a:r>
                      <a:endParaRPr lang="es-VE" sz="2400" dirty="0"/>
                    </a:p>
                  </a:txBody>
                  <a:tcPr/>
                </a:tc>
                <a:tc>
                  <a:txBody>
                    <a:bodyPr/>
                    <a:lstStyle/>
                    <a:p>
                      <a:pPr marL="285750" indent="-285750">
                        <a:buFont typeface="Arial" panose="020B0604020202020204" pitchFamily="34" charset="0"/>
                        <a:buChar char="•"/>
                      </a:pPr>
                      <a:r>
                        <a:rPr lang="es-VE" sz="2400" dirty="0" smtClean="0"/>
                        <a:t>Preserves data </a:t>
                      </a:r>
                      <a:r>
                        <a:rPr lang="es-VE" sz="2400" dirty="0" err="1" smtClean="0"/>
                        <a:t>types</a:t>
                      </a:r>
                      <a:endParaRPr lang="es-VE" sz="2400" dirty="0" smtClean="0"/>
                    </a:p>
                    <a:p>
                      <a:pPr marL="285750" indent="-285750">
                        <a:buFont typeface="Arial" panose="020B0604020202020204" pitchFamily="34" charset="0"/>
                        <a:buChar char="•"/>
                      </a:pPr>
                      <a:r>
                        <a:rPr lang="es-VE" sz="2400" dirty="0" err="1" smtClean="0"/>
                        <a:t>Randomizes</a:t>
                      </a:r>
                      <a:r>
                        <a:rPr lang="es-VE" sz="2400" baseline="0" dirty="0" smtClean="0"/>
                        <a:t> output</a:t>
                      </a:r>
                      <a:endParaRPr lang="es-VE" sz="2400" dirty="0"/>
                    </a:p>
                  </a:txBody>
                  <a:tcPr/>
                </a:tc>
              </a:tr>
            </a:tbl>
          </a:graphicData>
        </a:graphic>
      </p:graphicFrame>
      <p:sp>
        <p:nvSpPr>
          <p:cNvPr id="3" name="Título 2"/>
          <p:cNvSpPr>
            <a:spLocks noGrp="1"/>
          </p:cNvSpPr>
          <p:nvPr>
            <p:ph type="title"/>
          </p:nvPr>
        </p:nvSpPr>
        <p:spPr/>
        <p:txBody>
          <a:bodyPr/>
          <a:lstStyle/>
          <a:p>
            <a:r>
              <a:rPr lang="es-VE" dirty="0" err="1"/>
              <a:t>The</a:t>
            </a:r>
            <a:r>
              <a:rPr lang="es-VE" dirty="0"/>
              <a:t> </a:t>
            </a:r>
            <a:r>
              <a:rPr lang="es-VE" dirty="0" err="1"/>
              <a:t>types</a:t>
            </a:r>
            <a:r>
              <a:rPr lang="es-VE" dirty="0"/>
              <a:t> of </a:t>
            </a:r>
            <a:r>
              <a:rPr lang="es-VE" dirty="0" err="1"/>
              <a:t>redaction</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pPr/>
              <a:t>68</a:t>
            </a:fld>
            <a:endParaRPr lang="es-VE"/>
          </a:p>
        </p:txBody>
      </p:sp>
    </p:spTree>
    <p:extLst>
      <p:ext uri="{BB962C8B-B14F-4D97-AF65-F5344CB8AC3E}">
        <p14:creationId xmlns:p14="http://schemas.microsoft.com/office/powerpoint/2010/main" val="109824831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normAutofit fontScale="92500"/>
          </a:bodyPr>
          <a:lstStyle/>
          <a:p>
            <a:r>
              <a:rPr lang="en-US" dirty="0"/>
              <a:t>To view which data redaction policies are defined and whether they are enabled, you can query the </a:t>
            </a:r>
            <a:r>
              <a:rPr lang="en-US" dirty="0" err="1">
                <a:solidFill>
                  <a:srgbClr val="F7941D"/>
                </a:solidFill>
              </a:rPr>
              <a:t>redaction_policies</a:t>
            </a:r>
            <a:r>
              <a:rPr lang="en-US" dirty="0">
                <a:solidFill>
                  <a:srgbClr val="F7941D"/>
                </a:solidFill>
              </a:rPr>
              <a:t> </a:t>
            </a:r>
            <a:r>
              <a:rPr lang="en-US" dirty="0"/>
              <a:t>view. </a:t>
            </a:r>
            <a:endParaRPr lang="en-US" dirty="0" smtClean="0"/>
          </a:p>
          <a:p>
            <a:endParaRPr lang="en-US" dirty="0"/>
          </a:p>
          <a:p>
            <a:r>
              <a:rPr lang="en-US" dirty="0" smtClean="0"/>
              <a:t>Also</a:t>
            </a:r>
            <a:r>
              <a:rPr lang="en-US" dirty="0"/>
              <a:t>, it is very useful to query the </a:t>
            </a:r>
            <a:r>
              <a:rPr lang="en-US" dirty="0" err="1">
                <a:solidFill>
                  <a:srgbClr val="F7941D"/>
                </a:solidFill>
              </a:rPr>
              <a:t>redaction_columns</a:t>
            </a:r>
            <a:r>
              <a:rPr lang="en-US" dirty="0"/>
              <a:t> view, which shows which columns will be masked and what type of redaction will be used. </a:t>
            </a:r>
            <a:endParaRPr lang="en-US" dirty="0" smtClean="0"/>
          </a:p>
          <a:p>
            <a:endParaRPr lang="en-US" dirty="0"/>
          </a:p>
          <a:p>
            <a:r>
              <a:rPr lang="en-US" dirty="0" smtClean="0"/>
              <a:t>We </a:t>
            </a:r>
            <a:r>
              <a:rPr lang="en-US" dirty="0"/>
              <a:t>assume that database is up and running, and each user has at least a </a:t>
            </a:r>
            <a:r>
              <a:rPr lang="en-US" dirty="0">
                <a:solidFill>
                  <a:srgbClr val="F7941D"/>
                </a:solidFill>
              </a:rPr>
              <a:t>create session</a:t>
            </a:r>
            <a:r>
              <a:rPr lang="en-US" dirty="0"/>
              <a:t> privilege</a:t>
            </a:r>
            <a:r>
              <a:rPr lang="en-US" dirty="0" smtClean="0"/>
              <a:t>.</a:t>
            </a:r>
          </a:p>
          <a:p>
            <a:endParaRPr lang="en-US" dirty="0"/>
          </a:p>
        </p:txBody>
      </p:sp>
      <p:sp>
        <p:nvSpPr>
          <p:cNvPr id="3" name="Título 2"/>
          <p:cNvSpPr>
            <a:spLocks noGrp="1"/>
          </p:cNvSpPr>
          <p:nvPr>
            <p:ph type="title"/>
          </p:nvPr>
        </p:nvSpPr>
        <p:spPr/>
        <p:txBody>
          <a:bodyPr/>
          <a:lstStyle/>
          <a:p>
            <a:r>
              <a:rPr lang="es-VE" dirty="0" err="1"/>
              <a:t>Introduction</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pPr/>
              <a:t>69</a:t>
            </a:fld>
            <a:endParaRPr lang="es-VE"/>
          </a:p>
        </p:txBody>
      </p:sp>
    </p:spTree>
    <p:extLst>
      <p:ext uri="{BB962C8B-B14F-4D97-AF65-F5344CB8AC3E}">
        <p14:creationId xmlns:p14="http://schemas.microsoft.com/office/powerpoint/2010/main" val="10862953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Consolidates audit data from thousands of databases as well as monitors SQL traffic</a:t>
            </a:r>
          </a:p>
          <a:p>
            <a:r>
              <a:rPr lang="en-US" dirty="0" smtClean="0"/>
              <a:t>Prevents un authorized SQL statements or out of policy statements</a:t>
            </a:r>
          </a:p>
          <a:p>
            <a:r>
              <a:rPr lang="en-US" dirty="0" smtClean="0"/>
              <a:t>Supports most major Databases</a:t>
            </a:r>
          </a:p>
          <a:p>
            <a:pPr lvl="1"/>
            <a:r>
              <a:rPr lang="en-US" dirty="0" smtClean="0"/>
              <a:t>DB2</a:t>
            </a:r>
          </a:p>
          <a:p>
            <a:pPr lvl="1"/>
            <a:r>
              <a:rPr lang="en-US" dirty="0" smtClean="0"/>
              <a:t>SQL Server</a:t>
            </a:r>
          </a:p>
          <a:p>
            <a:pPr lvl="1"/>
            <a:r>
              <a:rPr lang="en-US" dirty="0" smtClean="0"/>
              <a:t>MySQL</a:t>
            </a:r>
          </a:p>
        </p:txBody>
      </p:sp>
      <p:sp>
        <p:nvSpPr>
          <p:cNvPr id="3" name="Title 2"/>
          <p:cNvSpPr>
            <a:spLocks noGrp="1"/>
          </p:cNvSpPr>
          <p:nvPr>
            <p:ph type="title"/>
          </p:nvPr>
        </p:nvSpPr>
        <p:spPr/>
        <p:txBody>
          <a:bodyPr/>
          <a:lstStyle/>
          <a:p>
            <a:r>
              <a:rPr lang="en-US" dirty="0" smtClean="0"/>
              <a:t>Oracle Audit Vault</a:t>
            </a:r>
            <a:endParaRPr lang="en-US" dirty="0"/>
          </a:p>
        </p:txBody>
      </p:sp>
      <p:sp>
        <p:nvSpPr>
          <p:cNvPr id="4" name="Slide Number Placeholder 3"/>
          <p:cNvSpPr>
            <a:spLocks noGrp="1"/>
          </p:cNvSpPr>
          <p:nvPr>
            <p:ph type="sldNum" sz="quarter" idx="12"/>
          </p:nvPr>
        </p:nvSpPr>
        <p:spPr/>
        <p:txBody>
          <a:bodyPr/>
          <a:lstStyle/>
          <a:p>
            <a:fld id="{5C6DB8CB-8B72-460F-B4E4-6A15EEC341A1}" type="slidenum">
              <a:rPr lang="es-VE" smtClean="0"/>
              <a:pPr/>
              <a:t>7</a:t>
            </a:fld>
            <a:endParaRPr lang="es-VE" dirty="0"/>
          </a:p>
        </p:txBody>
      </p:sp>
    </p:spTree>
    <p:extLst>
      <p:ext uri="{BB962C8B-B14F-4D97-AF65-F5344CB8AC3E}">
        <p14:creationId xmlns:p14="http://schemas.microsoft.com/office/powerpoint/2010/main" val="41506594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normAutofit/>
          </a:bodyPr>
          <a:lstStyle/>
          <a:p>
            <a:r>
              <a:rPr lang="en-US" dirty="0" smtClean="0"/>
              <a:t>You </a:t>
            </a:r>
            <a:r>
              <a:rPr lang="en-US" dirty="0"/>
              <a:t>will create a redaction policy on the </a:t>
            </a:r>
            <a:r>
              <a:rPr lang="en-US" dirty="0" err="1">
                <a:solidFill>
                  <a:srgbClr val="F7941D"/>
                </a:solidFill>
              </a:rPr>
              <a:t>income_level</a:t>
            </a:r>
            <a:r>
              <a:rPr lang="en-US" dirty="0"/>
              <a:t> </a:t>
            </a:r>
            <a:r>
              <a:rPr lang="en-US" dirty="0" smtClean="0"/>
              <a:t>column, </a:t>
            </a:r>
            <a:r>
              <a:rPr lang="en-US" dirty="0"/>
              <a:t>find the default values </a:t>
            </a:r>
            <a:r>
              <a:rPr lang="en-US" dirty="0" smtClean="0"/>
              <a:t>for </a:t>
            </a:r>
            <a:r>
              <a:rPr lang="en-US" dirty="0"/>
              <a:t>different data types, and change the default value for the </a:t>
            </a:r>
            <a:r>
              <a:rPr lang="en-US" dirty="0">
                <a:solidFill>
                  <a:srgbClr val="F7941D"/>
                </a:solidFill>
              </a:rPr>
              <a:t>varchar2</a:t>
            </a:r>
            <a:r>
              <a:rPr lang="en-US" dirty="0"/>
              <a:t> data type</a:t>
            </a:r>
            <a:r>
              <a:rPr lang="en-US" dirty="0" smtClean="0"/>
              <a:t>.</a:t>
            </a:r>
          </a:p>
          <a:p>
            <a:endParaRPr lang="en-US" dirty="0"/>
          </a:p>
          <a:p>
            <a:endParaRPr lang="en-US" dirty="0"/>
          </a:p>
          <a:p>
            <a:endParaRPr lang="en-US" dirty="0"/>
          </a:p>
          <a:p>
            <a:endParaRPr lang="es-VE" dirty="0"/>
          </a:p>
          <a:p>
            <a:endParaRPr lang="es-VE" dirty="0"/>
          </a:p>
        </p:txBody>
      </p:sp>
      <p:sp>
        <p:nvSpPr>
          <p:cNvPr id="3" name="Título 2"/>
          <p:cNvSpPr>
            <a:spLocks noGrp="1"/>
          </p:cNvSpPr>
          <p:nvPr>
            <p:ph type="title"/>
          </p:nvPr>
        </p:nvSpPr>
        <p:spPr/>
        <p:txBody>
          <a:bodyPr/>
          <a:lstStyle/>
          <a:p>
            <a:r>
              <a:rPr lang="en-US" dirty="0"/>
              <a:t>Creating a redaction policy when using full redaction</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pPr/>
              <a:t>70</a:t>
            </a:fld>
            <a:endParaRPr lang="es-VE"/>
          </a:p>
        </p:txBody>
      </p:sp>
    </p:spTree>
    <p:extLst>
      <p:ext uri="{BB962C8B-B14F-4D97-AF65-F5344CB8AC3E}">
        <p14:creationId xmlns:p14="http://schemas.microsoft.com/office/powerpoint/2010/main" val="142333587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lstStyle/>
          <a:p>
            <a:r>
              <a:rPr lang="es-VE" dirty="0"/>
              <a:t> </a:t>
            </a:r>
            <a:r>
              <a:rPr lang="es-VE" dirty="0" err="1"/>
              <a:t>Y</a:t>
            </a:r>
            <a:r>
              <a:rPr lang="es-VE" dirty="0" err="1" smtClean="0"/>
              <a:t>ou'll</a:t>
            </a:r>
            <a:r>
              <a:rPr lang="es-VE" dirty="0" smtClean="0"/>
              <a:t> </a:t>
            </a:r>
            <a:r>
              <a:rPr lang="es-VE" dirty="0" err="1"/>
              <a:t>need</a:t>
            </a:r>
            <a:r>
              <a:rPr lang="es-VE" dirty="0"/>
              <a:t> </a:t>
            </a:r>
            <a:r>
              <a:rPr lang="es-VE" dirty="0" err="1"/>
              <a:t>the</a:t>
            </a:r>
            <a:r>
              <a:rPr lang="es-VE" dirty="0"/>
              <a:t> </a:t>
            </a:r>
            <a:r>
              <a:rPr lang="es-VE" dirty="0" err="1"/>
              <a:t>following</a:t>
            </a:r>
            <a:r>
              <a:rPr lang="es-VE" dirty="0"/>
              <a:t>:</a:t>
            </a:r>
          </a:p>
        </p:txBody>
      </p:sp>
      <p:sp>
        <p:nvSpPr>
          <p:cNvPr id="3" name="Título 2"/>
          <p:cNvSpPr>
            <a:spLocks noGrp="1"/>
          </p:cNvSpPr>
          <p:nvPr>
            <p:ph type="title"/>
          </p:nvPr>
        </p:nvSpPr>
        <p:spPr/>
        <p:txBody>
          <a:bodyPr/>
          <a:lstStyle/>
          <a:p>
            <a:r>
              <a:rPr lang="en-US" dirty="0"/>
              <a:t>Creating a redaction policy when using full redaction</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pPr/>
              <a:t>71</a:t>
            </a:fld>
            <a:endParaRPr lang="es-VE"/>
          </a:p>
        </p:txBody>
      </p:sp>
      <p:sp>
        <p:nvSpPr>
          <p:cNvPr id="5" name="Rectángulo 4"/>
          <p:cNvSpPr/>
          <p:nvPr/>
        </p:nvSpPr>
        <p:spPr>
          <a:xfrm>
            <a:off x="1012547" y="2364414"/>
            <a:ext cx="10153650" cy="2632410"/>
          </a:xfrm>
          <a:prstGeom prst="rect">
            <a:avLst/>
          </a:prstGeom>
          <a:solidFill>
            <a:srgbClr val="F794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2400" b="1" dirty="0"/>
              <a:t>An existing user who can view data in OE.CUSTOMERS sample table but doesn't have exempt redaction policy privilege (for example, </a:t>
            </a:r>
            <a:r>
              <a:rPr lang="en-US" sz="2400" b="1" dirty="0" err="1"/>
              <a:t>oe</a:t>
            </a:r>
            <a:r>
              <a:rPr lang="en-US" sz="2400" b="1" dirty="0"/>
              <a:t>)</a:t>
            </a:r>
          </a:p>
          <a:p>
            <a:pPr marL="285750" indent="-285750">
              <a:buFont typeface="Arial" panose="020B0604020202020204" pitchFamily="34" charset="0"/>
              <a:buChar char="•"/>
            </a:pPr>
            <a:endParaRPr lang="en-US" sz="2400" b="1" dirty="0"/>
          </a:p>
          <a:p>
            <a:pPr marL="285750" indent="-285750">
              <a:buFont typeface="Arial" panose="020B0604020202020204" pitchFamily="34" charset="0"/>
              <a:buChar char="•"/>
            </a:pPr>
            <a:r>
              <a:rPr lang="en-US" sz="2400" b="1" dirty="0"/>
              <a:t>To connect as a SYS user to the database</a:t>
            </a:r>
          </a:p>
          <a:p>
            <a:pPr marL="285750" indent="-285750">
              <a:buFont typeface="Arial" panose="020B0604020202020204" pitchFamily="34" charset="0"/>
              <a:buChar char="•"/>
            </a:pPr>
            <a:endParaRPr lang="en-US" sz="2400" b="1" dirty="0"/>
          </a:p>
          <a:p>
            <a:pPr marL="285750" indent="-285750">
              <a:buFont typeface="Arial" panose="020B0604020202020204" pitchFamily="34" charset="0"/>
              <a:buChar char="•"/>
            </a:pPr>
            <a:r>
              <a:rPr lang="en-US" sz="2400" b="1" dirty="0"/>
              <a:t>To restart the </a:t>
            </a:r>
            <a:r>
              <a:rPr lang="en-US" sz="2400" b="1" dirty="0" smtClean="0"/>
              <a:t>database</a:t>
            </a:r>
            <a:endParaRPr lang="es-VE" sz="2400" b="1" dirty="0"/>
          </a:p>
        </p:txBody>
      </p:sp>
    </p:spTree>
    <p:extLst>
      <p:ext uri="{BB962C8B-B14F-4D97-AF65-F5344CB8AC3E}">
        <p14:creationId xmlns:p14="http://schemas.microsoft.com/office/powerpoint/2010/main" val="343354910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normAutofit/>
          </a:bodyPr>
          <a:lstStyle/>
          <a:p>
            <a:pPr marL="514350" indent="-514350">
              <a:buFont typeface="+mj-lt"/>
              <a:buAutoNum type="arabicPeriod"/>
            </a:pPr>
            <a:r>
              <a:rPr lang="en-US" dirty="0"/>
              <a:t>In order to manage redaction policies, you need to connect to a database as a user who has an execute privilege on the </a:t>
            </a:r>
            <a:r>
              <a:rPr lang="en-US" dirty="0" err="1">
                <a:solidFill>
                  <a:srgbClr val="F7941D"/>
                </a:solidFill>
              </a:rPr>
              <a:t>dbms_redact</a:t>
            </a:r>
            <a:r>
              <a:rPr lang="en-US" dirty="0"/>
              <a:t> </a:t>
            </a:r>
            <a:r>
              <a:rPr lang="en-US" dirty="0" smtClean="0"/>
              <a:t>package. </a:t>
            </a:r>
          </a:p>
          <a:p>
            <a:pPr marL="514350" indent="-514350">
              <a:buFont typeface="+mj-lt"/>
              <a:buAutoNum type="arabicPeriod"/>
            </a:pPr>
            <a:endParaRPr lang="en-US" dirty="0"/>
          </a:p>
          <a:p>
            <a:pPr marL="514350" indent="-514350">
              <a:buFont typeface="+mj-lt"/>
              <a:buAutoNum type="arabicPeriod"/>
            </a:pPr>
            <a:r>
              <a:rPr lang="en-US" dirty="0" smtClean="0"/>
              <a:t>Define </a:t>
            </a:r>
            <a:r>
              <a:rPr lang="en-US" dirty="0"/>
              <a:t>redaction policy </a:t>
            </a:r>
            <a:r>
              <a:rPr lang="en-US" dirty="0">
                <a:solidFill>
                  <a:srgbClr val="F7941D"/>
                </a:solidFill>
              </a:rPr>
              <a:t>CUST_POL</a:t>
            </a:r>
            <a:r>
              <a:rPr lang="en-US" dirty="0"/>
              <a:t>. </a:t>
            </a:r>
          </a:p>
          <a:p>
            <a:pPr marL="514350" indent="-514350">
              <a:buFont typeface="+mj-lt"/>
              <a:buAutoNum type="arabicPeriod"/>
            </a:pPr>
            <a:endParaRPr lang="en-US" dirty="0"/>
          </a:p>
          <a:p>
            <a:pPr marL="514350" indent="-514350">
              <a:buFont typeface="+mj-lt"/>
              <a:buAutoNum type="arabicPeriod"/>
            </a:pPr>
            <a:r>
              <a:rPr lang="en-US" dirty="0" smtClean="0"/>
              <a:t>Creating </a:t>
            </a:r>
            <a:r>
              <a:rPr lang="en-US" dirty="0"/>
              <a:t>a new redaction policy is done by using the </a:t>
            </a:r>
            <a:r>
              <a:rPr lang="en-US" dirty="0">
                <a:solidFill>
                  <a:srgbClr val="F7941D"/>
                </a:solidFill>
              </a:rPr>
              <a:t>ADD_POLICY</a:t>
            </a:r>
            <a:r>
              <a:rPr lang="en-US" dirty="0"/>
              <a:t> procedure in the </a:t>
            </a:r>
            <a:r>
              <a:rPr lang="en-US" dirty="0">
                <a:solidFill>
                  <a:srgbClr val="F7941D"/>
                </a:solidFill>
              </a:rPr>
              <a:t>DBMS_REDACT</a:t>
            </a:r>
            <a:r>
              <a:rPr lang="en-US" dirty="0"/>
              <a:t> </a:t>
            </a:r>
            <a:r>
              <a:rPr lang="en-US" dirty="0" smtClean="0"/>
              <a:t>package. </a:t>
            </a:r>
            <a:endParaRPr lang="es-VE" dirty="0"/>
          </a:p>
        </p:txBody>
      </p:sp>
      <p:sp>
        <p:nvSpPr>
          <p:cNvPr id="3" name="Título 2"/>
          <p:cNvSpPr>
            <a:spLocks noGrp="1"/>
          </p:cNvSpPr>
          <p:nvPr>
            <p:ph type="title"/>
          </p:nvPr>
        </p:nvSpPr>
        <p:spPr/>
        <p:txBody>
          <a:bodyPr/>
          <a:lstStyle/>
          <a:p>
            <a:r>
              <a:rPr lang="en-US" dirty="0"/>
              <a:t>Creating a redaction policy when using full redaction</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pPr/>
              <a:t>72</a:t>
            </a:fld>
            <a:endParaRPr lang="es-VE"/>
          </a:p>
        </p:txBody>
      </p:sp>
    </p:spTree>
    <p:extLst>
      <p:ext uri="{BB962C8B-B14F-4D97-AF65-F5344CB8AC3E}">
        <p14:creationId xmlns:p14="http://schemas.microsoft.com/office/powerpoint/2010/main" val="45252400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normAutofit/>
          </a:bodyPr>
          <a:lstStyle/>
          <a:p>
            <a:pPr marL="514350" indent="-514350">
              <a:buFont typeface="+mj-lt"/>
              <a:buAutoNum type="arabicPeriod" startAt="4"/>
            </a:pPr>
            <a:r>
              <a:rPr lang="en-US" dirty="0" smtClean="0"/>
              <a:t>The </a:t>
            </a:r>
            <a:r>
              <a:rPr lang="en-US" dirty="0">
                <a:solidFill>
                  <a:srgbClr val="F7941D"/>
                </a:solidFill>
              </a:rPr>
              <a:t>WHAT</a:t>
            </a:r>
            <a:r>
              <a:rPr lang="en-US" dirty="0"/>
              <a:t> section </a:t>
            </a:r>
            <a:r>
              <a:rPr lang="en-US" dirty="0" smtClean="0"/>
              <a:t>defines </a:t>
            </a:r>
            <a:r>
              <a:rPr lang="en-US" dirty="0"/>
              <a:t>on which the column redaction policy </a:t>
            </a:r>
            <a:r>
              <a:rPr lang="en-US" dirty="0" smtClean="0"/>
              <a:t>should </a:t>
            </a:r>
            <a:r>
              <a:rPr lang="en-US" dirty="0"/>
              <a:t>be applied. </a:t>
            </a:r>
            <a:endParaRPr lang="en-US" dirty="0" smtClean="0"/>
          </a:p>
          <a:p>
            <a:pPr marL="514350" indent="-514350">
              <a:buFont typeface="+mj-lt"/>
              <a:buAutoNum type="arabicPeriod" startAt="4"/>
            </a:pPr>
            <a:endParaRPr lang="en-US" dirty="0"/>
          </a:p>
          <a:p>
            <a:pPr marL="514350" indent="-514350">
              <a:buFont typeface="+mj-lt"/>
              <a:buAutoNum type="arabicPeriod" startAt="4"/>
            </a:pPr>
            <a:r>
              <a:rPr lang="en-US" dirty="0" smtClean="0"/>
              <a:t>The  </a:t>
            </a:r>
            <a:r>
              <a:rPr lang="en-US" dirty="0">
                <a:solidFill>
                  <a:srgbClr val="F7941D"/>
                </a:solidFill>
              </a:rPr>
              <a:t>HOW</a:t>
            </a:r>
            <a:r>
              <a:rPr lang="en-US" dirty="0"/>
              <a:t> </a:t>
            </a:r>
            <a:r>
              <a:rPr lang="en-US" dirty="0" smtClean="0"/>
              <a:t>section </a:t>
            </a:r>
            <a:r>
              <a:rPr lang="en-US" dirty="0"/>
              <a:t>defines the redaction </a:t>
            </a:r>
            <a:r>
              <a:rPr lang="en-US" dirty="0" smtClean="0"/>
              <a:t>type.</a:t>
            </a:r>
          </a:p>
          <a:p>
            <a:pPr marL="514350" indent="-514350">
              <a:buFont typeface="+mj-lt"/>
              <a:buAutoNum type="arabicPeriod" startAt="4"/>
            </a:pPr>
            <a:endParaRPr lang="en-US" dirty="0"/>
          </a:p>
          <a:p>
            <a:pPr marL="514350" indent="-514350">
              <a:buFont typeface="+mj-lt"/>
              <a:buAutoNum type="arabicPeriod" startAt="4"/>
            </a:pPr>
            <a:r>
              <a:rPr lang="en-US" dirty="0" smtClean="0"/>
              <a:t>The  </a:t>
            </a:r>
            <a:r>
              <a:rPr lang="en-US" dirty="0">
                <a:solidFill>
                  <a:srgbClr val="F7941D"/>
                </a:solidFill>
              </a:rPr>
              <a:t>WHEN</a:t>
            </a:r>
            <a:r>
              <a:rPr lang="en-US" dirty="0"/>
              <a:t> section </a:t>
            </a:r>
            <a:r>
              <a:rPr lang="en-US" dirty="0" smtClean="0"/>
              <a:t>defines </a:t>
            </a:r>
            <a:r>
              <a:rPr lang="en-US" dirty="0"/>
              <a:t>the conditions when protected data will be </a:t>
            </a:r>
            <a:r>
              <a:rPr lang="en-US" dirty="0" smtClean="0"/>
              <a:t>masked.</a:t>
            </a:r>
            <a:endParaRPr lang="es-VE" dirty="0"/>
          </a:p>
        </p:txBody>
      </p:sp>
      <p:sp>
        <p:nvSpPr>
          <p:cNvPr id="3" name="Título 2"/>
          <p:cNvSpPr>
            <a:spLocks noGrp="1"/>
          </p:cNvSpPr>
          <p:nvPr>
            <p:ph type="title"/>
          </p:nvPr>
        </p:nvSpPr>
        <p:spPr/>
        <p:txBody>
          <a:bodyPr/>
          <a:lstStyle/>
          <a:p>
            <a:r>
              <a:rPr lang="en-US" dirty="0"/>
              <a:t>Creating a redaction policy when using full redaction</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pPr/>
              <a:t>73</a:t>
            </a:fld>
            <a:endParaRPr lang="es-VE"/>
          </a:p>
        </p:txBody>
      </p:sp>
    </p:spTree>
    <p:extLst>
      <p:ext uri="{BB962C8B-B14F-4D97-AF65-F5344CB8AC3E}">
        <p14:creationId xmlns:p14="http://schemas.microsoft.com/office/powerpoint/2010/main" val="45746614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r>
              <a:rPr lang="en-US" dirty="0"/>
              <a:t>Creating a redaction policy when using full redaction</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pPr/>
              <a:t>74</a:t>
            </a:fld>
            <a:endParaRPr lang="es-VE"/>
          </a:p>
        </p:txBody>
      </p:sp>
      <p:sp>
        <p:nvSpPr>
          <p:cNvPr id="6" name="Cilindro 5"/>
          <p:cNvSpPr/>
          <p:nvPr/>
        </p:nvSpPr>
        <p:spPr>
          <a:xfrm>
            <a:off x="7141907" y="1137014"/>
            <a:ext cx="4309608" cy="2819139"/>
          </a:xfrm>
          <a:prstGeom prst="can">
            <a:avLst/>
          </a:prstGeom>
          <a:solidFill>
            <a:schemeClr val="accent2">
              <a:lumMod val="20000"/>
              <a:lumOff val="80000"/>
            </a:schemeClr>
          </a:solidFill>
          <a:ln>
            <a:solidFill>
              <a:srgbClr val="8182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dirty="0"/>
          </a:p>
        </p:txBody>
      </p:sp>
      <p:pic>
        <p:nvPicPr>
          <p:cNvPr id="7" name="Imagen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1522343" y="2426096"/>
            <a:ext cx="994927" cy="994927"/>
          </a:xfrm>
          <a:prstGeom prst="rect">
            <a:avLst/>
          </a:prstGeom>
        </p:spPr>
      </p:pic>
      <p:graphicFrame>
        <p:nvGraphicFramePr>
          <p:cNvPr id="8" name="Tabla 7"/>
          <p:cNvGraphicFramePr>
            <a:graphicFrameLocks noGrp="1"/>
          </p:cNvGraphicFramePr>
          <p:nvPr>
            <p:extLst>
              <p:ext uri="{D42A27DB-BD31-4B8C-83A1-F6EECF244321}">
                <p14:modId xmlns:p14="http://schemas.microsoft.com/office/powerpoint/2010/main" val="2893414597"/>
              </p:ext>
            </p:extLst>
          </p:nvPr>
        </p:nvGraphicFramePr>
        <p:xfrm>
          <a:off x="8131233" y="2158447"/>
          <a:ext cx="2387600" cy="1483360"/>
        </p:xfrm>
        <a:graphic>
          <a:graphicData uri="http://schemas.openxmlformats.org/drawingml/2006/table">
            <a:tbl>
              <a:tblPr firstRow="1" bandRow="1">
                <a:tableStyleId>{85BE263C-DBD7-4A20-BB59-AAB30ACAA65A}</a:tableStyleId>
              </a:tblPr>
              <a:tblGrid>
                <a:gridCol w="1193800"/>
                <a:gridCol w="1193800"/>
              </a:tblGrid>
              <a:tr h="370840">
                <a:tc>
                  <a:txBody>
                    <a:bodyPr/>
                    <a:lstStyle/>
                    <a:p>
                      <a:r>
                        <a:rPr lang="es-VE" dirty="0" smtClean="0"/>
                        <a:t>NAME</a:t>
                      </a:r>
                      <a:endParaRPr lang="es-VE" dirty="0"/>
                    </a:p>
                  </a:txBody>
                  <a:tcPr/>
                </a:tc>
                <a:tc>
                  <a:txBody>
                    <a:bodyPr/>
                    <a:lstStyle/>
                    <a:p>
                      <a:r>
                        <a:rPr lang="es-VE" dirty="0" smtClean="0"/>
                        <a:t>SALARY</a:t>
                      </a:r>
                      <a:endParaRPr lang="es-VE" dirty="0"/>
                    </a:p>
                  </a:txBody>
                  <a:tcPr/>
                </a:tc>
              </a:tr>
              <a:tr h="370840">
                <a:tc>
                  <a:txBody>
                    <a:bodyPr/>
                    <a:lstStyle/>
                    <a:p>
                      <a:r>
                        <a:rPr lang="es-VE" dirty="0" err="1" smtClean="0"/>
                        <a:t>frank</a:t>
                      </a:r>
                      <a:endParaRPr lang="es-VE" dirty="0"/>
                    </a:p>
                  </a:txBody>
                  <a:tcPr/>
                </a:tc>
                <a:tc>
                  <a:txBody>
                    <a:bodyPr/>
                    <a:lstStyle/>
                    <a:p>
                      <a:r>
                        <a:rPr lang="es-VE" dirty="0" smtClean="0"/>
                        <a:t>8800</a:t>
                      </a:r>
                      <a:endParaRPr lang="es-VE" dirty="0"/>
                    </a:p>
                  </a:txBody>
                  <a:tcPr/>
                </a:tc>
              </a:tr>
              <a:tr h="370840">
                <a:tc>
                  <a:txBody>
                    <a:bodyPr/>
                    <a:lstStyle/>
                    <a:p>
                      <a:r>
                        <a:rPr lang="es-VE" dirty="0" err="1" smtClean="0"/>
                        <a:t>emily</a:t>
                      </a:r>
                      <a:endParaRPr lang="es-VE" dirty="0"/>
                    </a:p>
                  </a:txBody>
                  <a:tcPr/>
                </a:tc>
                <a:tc>
                  <a:txBody>
                    <a:bodyPr/>
                    <a:lstStyle/>
                    <a:p>
                      <a:r>
                        <a:rPr lang="es-VE" dirty="0" smtClean="0"/>
                        <a:t>9600</a:t>
                      </a:r>
                      <a:endParaRPr lang="es-VE" dirty="0"/>
                    </a:p>
                  </a:txBody>
                  <a:tcPr/>
                </a:tc>
              </a:tr>
              <a:tr h="370840">
                <a:tc>
                  <a:txBody>
                    <a:bodyPr/>
                    <a:lstStyle/>
                    <a:p>
                      <a:r>
                        <a:rPr lang="es-VE" dirty="0" err="1" smtClean="0"/>
                        <a:t>grace</a:t>
                      </a:r>
                      <a:endParaRPr lang="es-VE" dirty="0"/>
                    </a:p>
                  </a:txBody>
                  <a:tcPr/>
                </a:tc>
                <a:tc>
                  <a:txBody>
                    <a:bodyPr/>
                    <a:lstStyle/>
                    <a:p>
                      <a:r>
                        <a:rPr lang="es-VE" dirty="0" smtClean="0"/>
                        <a:t>11300</a:t>
                      </a:r>
                      <a:endParaRPr lang="es-VE" dirty="0"/>
                    </a:p>
                  </a:txBody>
                  <a:tcPr/>
                </a:tc>
              </a:tr>
            </a:tbl>
          </a:graphicData>
        </a:graphic>
      </p:graphicFrame>
      <p:graphicFrame>
        <p:nvGraphicFramePr>
          <p:cNvPr id="9" name="Tabla 8"/>
          <p:cNvGraphicFramePr>
            <a:graphicFrameLocks noGrp="1"/>
          </p:cNvGraphicFramePr>
          <p:nvPr>
            <p:extLst>
              <p:ext uri="{D42A27DB-BD31-4B8C-83A1-F6EECF244321}">
                <p14:modId xmlns:p14="http://schemas.microsoft.com/office/powerpoint/2010/main" val="2395871479"/>
              </p:ext>
            </p:extLst>
          </p:nvPr>
        </p:nvGraphicFramePr>
        <p:xfrm>
          <a:off x="826006" y="4524926"/>
          <a:ext cx="2387600" cy="1483360"/>
        </p:xfrm>
        <a:graphic>
          <a:graphicData uri="http://schemas.openxmlformats.org/drawingml/2006/table">
            <a:tbl>
              <a:tblPr firstRow="1" bandRow="1">
                <a:tableStyleId>{85BE263C-DBD7-4A20-BB59-AAB30ACAA65A}</a:tableStyleId>
              </a:tblPr>
              <a:tblGrid>
                <a:gridCol w="1193800"/>
                <a:gridCol w="1193800"/>
              </a:tblGrid>
              <a:tr h="370840">
                <a:tc>
                  <a:txBody>
                    <a:bodyPr/>
                    <a:lstStyle/>
                    <a:p>
                      <a:r>
                        <a:rPr lang="es-VE" dirty="0" smtClean="0"/>
                        <a:t>NAME</a:t>
                      </a:r>
                      <a:endParaRPr lang="es-VE" dirty="0"/>
                    </a:p>
                  </a:txBody>
                  <a:tcPr/>
                </a:tc>
                <a:tc>
                  <a:txBody>
                    <a:bodyPr/>
                    <a:lstStyle/>
                    <a:p>
                      <a:r>
                        <a:rPr lang="es-VE" dirty="0" smtClean="0"/>
                        <a:t>SALARY</a:t>
                      </a:r>
                      <a:endParaRPr lang="es-VE" dirty="0"/>
                    </a:p>
                  </a:txBody>
                  <a:tcPr/>
                </a:tc>
              </a:tr>
              <a:tr h="370840">
                <a:tc>
                  <a:txBody>
                    <a:bodyPr/>
                    <a:lstStyle/>
                    <a:p>
                      <a:r>
                        <a:rPr lang="es-VE" dirty="0" err="1" smtClean="0"/>
                        <a:t>frank</a:t>
                      </a:r>
                      <a:endParaRPr lang="es-VE" dirty="0"/>
                    </a:p>
                  </a:txBody>
                  <a:tcPr/>
                </a:tc>
                <a:tc>
                  <a:txBody>
                    <a:bodyPr/>
                    <a:lstStyle/>
                    <a:p>
                      <a:r>
                        <a:rPr lang="es-VE" dirty="0" smtClean="0"/>
                        <a:t>0</a:t>
                      </a:r>
                      <a:endParaRPr lang="es-VE" dirty="0"/>
                    </a:p>
                  </a:txBody>
                  <a:tcPr/>
                </a:tc>
              </a:tr>
              <a:tr h="370840">
                <a:tc>
                  <a:txBody>
                    <a:bodyPr/>
                    <a:lstStyle/>
                    <a:p>
                      <a:r>
                        <a:rPr lang="es-VE" dirty="0" err="1" smtClean="0"/>
                        <a:t>emily</a:t>
                      </a:r>
                      <a:endParaRPr lang="es-VE" dirty="0"/>
                    </a:p>
                  </a:txBody>
                  <a:tcPr/>
                </a:tc>
                <a:tc>
                  <a:txBody>
                    <a:bodyPr/>
                    <a:lstStyle/>
                    <a:p>
                      <a:r>
                        <a:rPr lang="es-VE" dirty="0" smtClean="0"/>
                        <a:t>0</a:t>
                      </a:r>
                      <a:endParaRPr lang="es-VE" dirty="0"/>
                    </a:p>
                  </a:txBody>
                  <a:tcPr/>
                </a:tc>
              </a:tr>
              <a:tr h="370840">
                <a:tc>
                  <a:txBody>
                    <a:bodyPr/>
                    <a:lstStyle/>
                    <a:p>
                      <a:r>
                        <a:rPr lang="es-VE" dirty="0" err="1" smtClean="0"/>
                        <a:t>grace</a:t>
                      </a:r>
                      <a:endParaRPr lang="es-VE" dirty="0"/>
                    </a:p>
                  </a:txBody>
                  <a:tcPr/>
                </a:tc>
                <a:tc>
                  <a:txBody>
                    <a:bodyPr/>
                    <a:lstStyle/>
                    <a:p>
                      <a:r>
                        <a:rPr lang="es-VE" dirty="0" smtClean="0"/>
                        <a:t>0</a:t>
                      </a:r>
                      <a:endParaRPr lang="es-VE" dirty="0"/>
                    </a:p>
                  </a:txBody>
                  <a:tcPr/>
                </a:tc>
              </a:tr>
            </a:tbl>
          </a:graphicData>
        </a:graphic>
      </p:graphicFrame>
      <p:sp>
        <p:nvSpPr>
          <p:cNvPr id="10" name="CuadroTexto 9"/>
          <p:cNvSpPr txBox="1"/>
          <p:nvPr/>
        </p:nvSpPr>
        <p:spPr>
          <a:xfrm>
            <a:off x="6946831" y="4225825"/>
            <a:ext cx="4467570" cy="203132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r>
              <a:rPr lang="es-VE" dirty="0" smtClean="0"/>
              <a:t>DBMS_REDACT.ADD_POLICY</a:t>
            </a:r>
          </a:p>
          <a:p>
            <a:r>
              <a:rPr lang="es-VE" dirty="0" smtClean="0"/>
              <a:t>(</a:t>
            </a:r>
            <a:r>
              <a:rPr lang="es-VE" dirty="0" err="1" smtClean="0"/>
              <a:t>object_schema</a:t>
            </a:r>
            <a:r>
              <a:rPr lang="es-VE" dirty="0" smtClean="0"/>
              <a:t> =&gt; ‘GLDB’</a:t>
            </a:r>
          </a:p>
          <a:p>
            <a:r>
              <a:rPr lang="es-VE" dirty="0" err="1"/>
              <a:t>o</a:t>
            </a:r>
            <a:r>
              <a:rPr lang="es-VE" dirty="0" err="1" smtClean="0"/>
              <a:t>bject_name</a:t>
            </a:r>
            <a:r>
              <a:rPr lang="es-VE" dirty="0" smtClean="0"/>
              <a:t> =&gt; ‘EMPLOYEES’</a:t>
            </a:r>
          </a:p>
          <a:p>
            <a:r>
              <a:rPr lang="es-VE" dirty="0" err="1" smtClean="0"/>
              <a:t>policy_name</a:t>
            </a:r>
            <a:r>
              <a:rPr lang="es-VE" dirty="0" smtClean="0"/>
              <a:t> =&gt; ‘SAL_POLICY’</a:t>
            </a:r>
          </a:p>
          <a:p>
            <a:r>
              <a:rPr lang="es-VE" dirty="0" err="1" smtClean="0"/>
              <a:t>column_name</a:t>
            </a:r>
            <a:r>
              <a:rPr lang="es-VE" dirty="0" smtClean="0"/>
              <a:t> =&gt; ‘SALARY’</a:t>
            </a:r>
          </a:p>
          <a:p>
            <a:r>
              <a:rPr lang="es-VE" dirty="0" err="1" smtClean="0"/>
              <a:t>function_type</a:t>
            </a:r>
            <a:r>
              <a:rPr lang="es-VE" dirty="0" smtClean="0"/>
              <a:t> =&gt; </a:t>
            </a:r>
            <a:r>
              <a:rPr lang="es-VE" b="1" dirty="0" smtClean="0">
                <a:solidFill>
                  <a:schemeClr val="bg1">
                    <a:lumMod val="75000"/>
                  </a:schemeClr>
                </a:solidFill>
              </a:rPr>
              <a:t>DBMS_REDACT.FULL</a:t>
            </a:r>
            <a:r>
              <a:rPr lang="es-VE" dirty="0" smtClean="0"/>
              <a:t>,</a:t>
            </a:r>
          </a:p>
          <a:p>
            <a:r>
              <a:rPr lang="es-VE" dirty="0" err="1"/>
              <a:t>e</a:t>
            </a:r>
            <a:r>
              <a:rPr lang="es-VE" dirty="0" err="1" smtClean="0"/>
              <a:t>xpression</a:t>
            </a:r>
            <a:r>
              <a:rPr lang="es-VE" dirty="0" smtClean="0"/>
              <a:t> =&gt; ’7=7’);</a:t>
            </a:r>
            <a:endParaRPr lang="es-VE" dirty="0"/>
          </a:p>
        </p:txBody>
      </p:sp>
      <p:sp>
        <p:nvSpPr>
          <p:cNvPr id="13" name="Rectángulo 12"/>
          <p:cNvSpPr/>
          <p:nvPr/>
        </p:nvSpPr>
        <p:spPr>
          <a:xfrm>
            <a:off x="7346858" y="2777956"/>
            <a:ext cx="346714" cy="29120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a:p>
        </p:txBody>
      </p:sp>
      <p:sp>
        <p:nvSpPr>
          <p:cNvPr id="14" name="CuadroTexto 13"/>
          <p:cNvSpPr txBox="1"/>
          <p:nvPr/>
        </p:nvSpPr>
        <p:spPr>
          <a:xfrm>
            <a:off x="8495850" y="1797269"/>
            <a:ext cx="1601721" cy="369332"/>
          </a:xfrm>
          <a:prstGeom prst="rect">
            <a:avLst/>
          </a:prstGeom>
          <a:noFill/>
        </p:spPr>
        <p:txBody>
          <a:bodyPr wrap="none" rtlCol="0">
            <a:spAutoFit/>
          </a:bodyPr>
          <a:lstStyle/>
          <a:p>
            <a:r>
              <a:rPr lang="es-VE" b="1" dirty="0" smtClean="0"/>
              <a:t>EMPLOYEES</a:t>
            </a:r>
            <a:endParaRPr lang="es-VE" b="1" dirty="0"/>
          </a:p>
        </p:txBody>
      </p:sp>
      <p:cxnSp>
        <p:nvCxnSpPr>
          <p:cNvPr id="16" name="Conector recto de flecha 15"/>
          <p:cNvCxnSpPr>
            <a:stCxn id="7" idx="1"/>
            <a:endCxn id="13" idx="3"/>
          </p:cNvCxnSpPr>
          <p:nvPr/>
        </p:nvCxnSpPr>
        <p:spPr>
          <a:xfrm>
            <a:off x="2517270" y="2923560"/>
            <a:ext cx="5176302" cy="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Conector recto de flecha 17"/>
          <p:cNvCxnSpPr>
            <a:stCxn id="13" idx="2"/>
          </p:cNvCxnSpPr>
          <p:nvPr/>
        </p:nvCxnSpPr>
        <p:spPr>
          <a:xfrm flipH="1">
            <a:off x="2837793" y="3069165"/>
            <a:ext cx="4682422" cy="156589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Conector recto de flecha 20"/>
          <p:cNvCxnSpPr/>
          <p:nvPr/>
        </p:nvCxnSpPr>
        <p:spPr>
          <a:xfrm flipH="1" flipV="1">
            <a:off x="7535979" y="3069165"/>
            <a:ext cx="1" cy="1178197"/>
          </a:xfrm>
          <a:prstGeom prst="straightConnector1">
            <a:avLst/>
          </a:prstGeom>
          <a:ln w="571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6" name="CuadroTexto 25"/>
          <p:cNvSpPr txBox="1"/>
          <p:nvPr/>
        </p:nvSpPr>
        <p:spPr>
          <a:xfrm>
            <a:off x="3112889" y="2554227"/>
            <a:ext cx="4177747" cy="369332"/>
          </a:xfrm>
          <a:prstGeom prst="rect">
            <a:avLst/>
          </a:prstGeom>
          <a:noFill/>
        </p:spPr>
        <p:txBody>
          <a:bodyPr wrap="none" rtlCol="0">
            <a:spAutoFit/>
          </a:bodyPr>
          <a:lstStyle/>
          <a:p>
            <a:r>
              <a:rPr lang="es-VE" dirty="0" smtClean="0"/>
              <a:t>SQL&gt; </a:t>
            </a:r>
            <a:r>
              <a:rPr lang="es-VE" b="1" dirty="0" smtClean="0"/>
              <a:t>SELECT * FROM EMPLOYEES;</a:t>
            </a:r>
            <a:endParaRPr lang="es-VE" b="1" dirty="0"/>
          </a:p>
        </p:txBody>
      </p:sp>
      <p:sp>
        <p:nvSpPr>
          <p:cNvPr id="27" name="Marcador de contenido 26"/>
          <p:cNvSpPr>
            <a:spLocks noGrp="1"/>
          </p:cNvSpPr>
          <p:nvPr>
            <p:ph idx="1"/>
          </p:nvPr>
        </p:nvSpPr>
        <p:spPr/>
        <p:txBody>
          <a:bodyPr/>
          <a:lstStyle/>
          <a:p>
            <a:endParaRPr lang="es-VE"/>
          </a:p>
        </p:txBody>
      </p:sp>
    </p:spTree>
    <p:extLst>
      <p:ext uri="{BB962C8B-B14F-4D97-AF65-F5344CB8AC3E}">
        <p14:creationId xmlns:p14="http://schemas.microsoft.com/office/powerpoint/2010/main" val="2721119294"/>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r>
              <a:rPr lang="en-US" dirty="0"/>
              <a:t>Creating a redaction policy when using full redaction</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pPr/>
              <a:t>75</a:t>
            </a:fld>
            <a:endParaRPr lang="es-VE"/>
          </a:p>
        </p:txBody>
      </p:sp>
      <p:pic>
        <p:nvPicPr>
          <p:cNvPr id="6" name="Marcador de contenido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6567" y="1733913"/>
            <a:ext cx="6030107" cy="4067997"/>
          </a:xfrm>
          <a:prstGeom prst="rect">
            <a:avLst/>
          </a:prstGeom>
          <a:ln>
            <a:solidFill>
              <a:srgbClr val="F7941D"/>
            </a:solidFill>
          </a:ln>
          <a:effectLst>
            <a:outerShdw blurRad="50800" dist="38100" dir="2700000" algn="tl" rotWithShape="0">
              <a:prstClr val="black">
                <a:alpha val="40000"/>
              </a:prstClr>
            </a:outerShdw>
          </a:effectLst>
        </p:spPr>
      </p:pic>
      <p:sp>
        <p:nvSpPr>
          <p:cNvPr id="7" name="CuadroTexto 6"/>
          <p:cNvSpPr txBox="1"/>
          <p:nvPr/>
        </p:nvSpPr>
        <p:spPr>
          <a:xfrm>
            <a:off x="7287018" y="3534941"/>
            <a:ext cx="4737342" cy="1477328"/>
          </a:xfrm>
          <a:prstGeom prst="rect">
            <a:avLst/>
          </a:prstGeom>
          <a:solidFill>
            <a:schemeClr val="bg1"/>
          </a:solidFill>
          <a:ln w="28575">
            <a:solidFill>
              <a:srgbClr val="F7941D"/>
            </a:solidFill>
          </a:ln>
        </p:spPr>
        <p:style>
          <a:lnRef idx="2">
            <a:schemeClr val="accent3"/>
          </a:lnRef>
          <a:fillRef idx="1">
            <a:schemeClr val="lt1"/>
          </a:fillRef>
          <a:effectRef idx="0">
            <a:schemeClr val="accent3"/>
          </a:effectRef>
          <a:fontRef idx="minor">
            <a:schemeClr val="dk1"/>
          </a:fontRef>
        </p:style>
        <p:txBody>
          <a:bodyPr wrap="square" rtlCol="0">
            <a:spAutoFit/>
          </a:bodyPr>
          <a:lstStyle/>
          <a:p>
            <a:r>
              <a:rPr lang="en-US" b="1" dirty="0"/>
              <a:t>To find out default values </a:t>
            </a:r>
            <a:r>
              <a:rPr lang="en-US" b="1" dirty="0" smtClean="0"/>
              <a:t>for </a:t>
            </a:r>
            <a:r>
              <a:rPr lang="en-US" b="1" dirty="0"/>
              <a:t>other data types, query </a:t>
            </a:r>
            <a:r>
              <a:rPr lang="en-US" b="1" dirty="0">
                <a:solidFill>
                  <a:srgbClr val="F7941D"/>
                </a:solidFill>
              </a:rPr>
              <a:t>REDACTION_VALUES_FOR_TYPE_FULL</a:t>
            </a:r>
            <a:r>
              <a:rPr lang="en-US" b="1" dirty="0"/>
              <a:t>. Finding the default value for </a:t>
            </a:r>
            <a:r>
              <a:rPr lang="en-US" b="1" dirty="0">
                <a:solidFill>
                  <a:srgbClr val="F7941D"/>
                </a:solidFill>
              </a:rPr>
              <a:t>DATE</a:t>
            </a:r>
            <a:r>
              <a:rPr lang="en-US" b="1" dirty="0"/>
              <a:t> data type is depicted</a:t>
            </a:r>
          </a:p>
        </p:txBody>
      </p:sp>
      <p:sp>
        <p:nvSpPr>
          <p:cNvPr id="8" name="Elipse 7"/>
          <p:cNvSpPr/>
          <p:nvPr/>
        </p:nvSpPr>
        <p:spPr>
          <a:xfrm>
            <a:off x="6668702" y="3392488"/>
            <a:ext cx="682487" cy="677513"/>
          </a:xfrm>
          <a:prstGeom prst="ellipse">
            <a:avLst/>
          </a:prstGeom>
          <a:solidFill>
            <a:srgbClr val="F7941D"/>
          </a:solidFill>
          <a:ln w="28575">
            <a:solidFill>
              <a:srgbClr val="818286"/>
            </a:solidFill>
          </a:ln>
          <a:scene3d>
            <a:camera prst="orthographicFront"/>
            <a:lightRig rig="threePt" dir="t"/>
          </a:scene3d>
          <a:sp3d>
            <a:bevelT prst="convex"/>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VE" sz="2800" b="1" dirty="0"/>
              <a:t>1</a:t>
            </a:r>
          </a:p>
        </p:txBody>
      </p:sp>
    </p:spTree>
    <p:extLst>
      <p:ext uri="{BB962C8B-B14F-4D97-AF65-F5344CB8AC3E}">
        <p14:creationId xmlns:p14="http://schemas.microsoft.com/office/powerpoint/2010/main" val="113905587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lstStyle/>
          <a:p>
            <a:endParaRPr lang="es-VE" dirty="0"/>
          </a:p>
        </p:txBody>
      </p:sp>
      <p:sp>
        <p:nvSpPr>
          <p:cNvPr id="3" name="Título 2"/>
          <p:cNvSpPr>
            <a:spLocks noGrp="1"/>
          </p:cNvSpPr>
          <p:nvPr>
            <p:ph type="title"/>
          </p:nvPr>
        </p:nvSpPr>
        <p:spPr/>
        <p:txBody>
          <a:bodyPr/>
          <a:lstStyle/>
          <a:p>
            <a:r>
              <a:rPr lang="en-US" dirty="0"/>
              <a:t>How to change the default </a:t>
            </a:r>
            <a:r>
              <a:rPr lang="en-US" dirty="0" smtClean="0"/>
              <a:t>value</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pPr/>
              <a:t>76</a:t>
            </a:fld>
            <a:endParaRPr lang="es-VE"/>
          </a:p>
        </p:txBody>
      </p:sp>
      <p:pic>
        <p:nvPicPr>
          <p:cNvPr id="5" name="Marcador de contenido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6515" y="1777548"/>
            <a:ext cx="4911358" cy="1752572"/>
          </a:xfrm>
          <a:prstGeom prst="rect">
            <a:avLst/>
          </a:prstGeom>
          <a:ln>
            <a:solidFill>
              <a:srgbClr val="F7941D"/>
            </a:solidFill>
          </a:ln>
          <a:effectLst>
            <a:outerShdw blurRad="50800" dist="38100" dir="2700000" algn="tl" rotWithShape="0">
              <a:prstClr val="black">
                <a:alpha val="40000"/>
              </a:prstClr>
            </a:outerShdw>
          </a:effectLst>
        </p:spPr>
      </p:pic>
      <p:sp>
        <p:nvSpPr>
          <p:cNvPr id="6" name="CuadroTexto 5"/>
          <p:cNvSpPr txBox="1"/>
          <p:nvPr/>
        </p:nvSpPr>
        <p:spPr>
          <a:xfrm>
            <a:off x="6437243" y="2326035"/>
            <a:ext cx="4214062" cy="646331"/>
          </a:xfrm>
          <a:prstGeom prst="rect">
            <a:avLst/>
          </a:prstGeom>
          <a:solidFill>
            <a:schemeClr val="bg1"/>
          </a:solidFill>
          <a:ln w="28575">
            <a:solidFill>
              <a:srgbClr val="F7941D"/>
            </a:solidFill>
          </a:ln>
        </p:spPr>
        <p:style>
          <a:lnRef idx="2">
            <a:schemeClr val="accent3"/>
          </a:lnRef>
          <a:fillRef idx="1">
            <a:schemeClr val="lt1"/>
          </a:fillRef>
          <a:effectRef idx="0">
            <a:schemeClr val="accent3"/>
          </a:effectRef>
          <a:fontRef idx="minor">
            <a:schemeClr val="dk1"/>
          </a:fontRef>
        </p:style>
        <p:txBody>
          <a:bodyPr wrap="square" rtlCol="0">
            <a:spAutoFit/>
          </a:bodyPr>
          <a:lstStyle/>
          <a:p>
            <a:r>
              <a:rPr lang="en-US" b="1" dirty="0">
                <a:solidFill>
                  <a:schemeClr val="tx1"/>
                </a:solidFill>
              </a:rPr>
              <a:t>An unsuccessful change of default value</a:t>
            </a:r>
            <a:endParaRPr lang="es-VE" b="1" dirty="0">
              <a:solidFill>
                <a:schemeClr val="tx1"/>
              </a:solidFill>
            </a:endParaRPr>
          </a:p>
        </p:txBody>
      </p:sp>
      <p:sp>
        <p:nvSpPr>
          <p:cNvPr id="7" name="Elipse 6"/>
          <p:cNvSpPr/>
          <p:nvPr/>
        </p:nvSpPr>
        <p:spPr>
          <a:xfrm>
            <a:off x="5754756" y="2315080"/>
            <a:ext cx="682487" cy="677513"/>
          </a:xfrm>
          <a:prstGeom prst="ellipse">
            <a:avLst/>
          </a:prstGeom>
          <a:solidFill>
            <a:srgbClr val="F7941D"/>
          </a:solidFill>
          <a:ln w="28575">
            <a:solidFill>
              <a:srgbClr val="818286"/>
            </a:solidFill>
          </a:ln>
          <a:scene3d>
            <a:camera prst="orthographicFront"/>
            <a:lightRig rig="threePt" dir="t"/>
          </a:scene3d>
          <a:sp3d>
            <a:bevelT prst="convex"/>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VE" sz="2800" b="1" dirty="0" smtClean="0"/>
              <a:t>1</a:t>
            </a:r>
            <a:endParaRPr lang="es-VE" sz="2800" b="1" dirty="0"/>
          </a:p>
        </p:txBody>
      </p:sp>
      <p:pic>
        <p:nvPicPr>
          <p:cNvPr id="8" name="Imagen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97749" y="4751585"/>
            <a:ext cx="4355432" cy="498827"/>
          </a:xfrm>
          <a:prstGeom prst="rect">
            <a:avLst/>
          </a:prstGeom>
          <a:ln w="19050">
            <a:solidFill>
              <a:srgbClr val="F7941D"/>
            </a:solidFill>
          </a:ln>
          <a:effectLst>
            <a:outerShdw blurRad="50800" dist="38100" dir="2700000" algn="tl" rotWithShape="0">
              <a:prstClr val="black">
                <a:alpha val="40000"/>
              </a:prstClr>
            </a:outerShdw>
          </a:effectLst>
        </p:spPr>
      </p:pic>
      <p:sp>
        <p:nvSpPr>
          <p:cNvPr id="9" name="CuadroTexto 8"/>
          <p:cNvSpPr txBox="1"/>
          <p:nvPr/>
        </p:nvSpPr>
        <p:spPr>
          <a:xfrm>
            <a:off x="1643811" y="4668431"/>
            <a:ext cx="4214062" cy="646331"/>
          </a:xfrm>
          <a:prstGeom prst="rect">
            <a:avLst/>
          </a:prstGeom>
          <a:solidFill>
            <a:schemeClr val="bg1"/>
          </a:solidFill>
          <a:ln w="28575">
            <a:solidFill>
              <a:srgbClr val="F7941D"/>
            </a:solidFill>
          </a:ln>
        </p:spPr>
        <p:style>
          <a:lnRef idx="2">
            <a:schemeClr val="accent3"/>
          </a:lnRef>
          <a:fillRef idx="1">
            <a:schemeClr val="lt1"/>
          </a:fillRef>
          <a:effectRef idx="0">
            <a:schemeClr val="accent3"/>
          </a:effectRef>
          <a:fontRef idx="minor">
            <a:schemeClr val="dk1"/>
          </a:fontRef>
        </p:style>
        <p:txBody>
          <a:bodyPr wrap="square" rtlCol="0">
            <a:spAutoFit/>
          </a:bodyPr>
          <a:lstStyle/>
          <a:p>
            <a:pPr algn="r"/>
            <a:r>
              <a:rPr lang="en-US" b="1" dirty="0"/>
              <a:t>Connect to the database as the </a:t>
            </a:r>
            <a:r>
              <a:rPr lang="en-US" b="1" dirty="0">
                <a:solidFill>
                  <a:srgbClr val="F7941D"/>
                </a:solidFill>
              </a:rPr>
              <a:t>SYS</a:t>
            </a:r>
            <a:r>
              <a:rPr lang="en-US" b="1" dirty="0"/>
              <a:t> user and change the default value</a:t>
            </a:r>
            <a:r>
              <a:rPr lang="en-US" b="1" dirty="0" smtClean="0"/>
              <a:t>.</a:t>
            </a:r>
            <a:endParaRPr lang="en-US" b="1" dirty="0"/>
          </a:p>
        </p:txBody>
      </p:sp>
      <p:sp>
        <p:nvSpPr>
          <p:cNvPr id="10" name="Elipse 9"/>
          <p:cNvSpPr/>
          <p:nvPr/>
        </p:nvSpPr>
        <p:spPr>
          <a:xfrm>
            <a:off x="5815262" y="4662243"/>
            <a:ext cx="682487" cy="677513"/>
          </a:xfrm>
          <a:prstGeom prst="ellipse">
            <a:avLst/>
          </a:prstGeom>
          <a:solidFill>
            <a:srgbClr val="F7941D"/>
          </a:solidFill>
          <a:ln w="28575">
            <a:solidFill>
              <a:srgbClr val="818286"/>
            </a:solidFill>
          </a:ln>
          <a:scene3d>
            <a:camera prst="orthographicFront"/>
            <a:lightRig rig="threePt" dir="t"/>
          </a:scene3d>
          <a:sp3d>
            <a:bevelT prst="convex"/>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VE" sz="2800" b="1" dirty="0"/>
              <a:t>2</a:t>
            </a:r>
          </a:p>
        </p:txBody>
      </p:sp>
    </p:spTree>
    <p:extLst>
      <p:ext uri="{BB962C8B-B14F-4D97-AF65-F5344CB8AC3E}">
        <p14:creationId xmlns:p14="http://schemas.microsoft.com/office/powerpoint/2010/main" val="235695072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lstStyle/>
          <a:p>
            <a:endParaRPr lang="es-VE" dirty="0"/>
          </a:p>
        </p:txBody>
      </p:sp>
      <p:sp>
        <p:nvSpPr>
          <p:cNvPr id="3" name="Título 2"/>
          <p:cNvSpPr>
            <a:spLocks noGrp="1"/>
          </p:cNvSpPr>
          <p:nvPr>
            <p:ph type="title"/>
          </p:nvPr>
        </p:nvSpPr>
        <p:spPr/>
        <p:txBody>
          <a:bodyPr/>
          <a:lstStyle/>
          <a:p>
            <a:r>
              <a:rPr lang="en-US" dirty="0"/>
              <a:t>How to change the default value</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pPr/>
              <a:t>77</a:t>
            </a:fld>
            <a:endParaRPr lang="es-VE"/>
          </a:p>
        </p:txBody>
      </p:sp>
      <p:pic>
        <p:nvPicPr>
          <p:cNvPr id="5" name="Marcador de contenido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1427" y="1679536"/>
            <a:ext cx="5222355" cy="3867632"/>
          </a:xfrm>
          <a:prstGeom prst="rect">
            <a:avLst/>
          </a:prstGeom>
          <a:ln>
            <a:solidFill>
              <a:srgbClr val="F7941D"/>
            </a:solidFill>
          </a:ln>
          <a:effectLst>
            <a:outerShdw blurRad="50800" dist="38100" dir="2700000" algn="tl" rotWithShape="0">
              <a:prstClr val="black">
                <a:alpha val="40000"/>
              </a:prstClr>
            </a:outerShdw>
          </a:effectLst>
        </p:spPr>
      </p:pic>
      <p:sp>
        <p:nvSpPr>
          <p:cNvPr id="6" name="CuadroTexto 5"/>
          <p:cNvSpPr txBox="1"/>
          <p:nvPr/>
        </p:nvSpPr>
        <p:spPr>
          <a:xfrm>
            <a:off x="6437243" y="3169633"/>
            <a:ext cx="4214062" cy="923330"/>
          </a:xfrm>
          <a:prstGeom prst="rect">
            <a:avLst/>
          </a:prstGeom>
          <a:solidFill>
            <a:schemeClr val="bg1"/>
          </a:solidFill>
          <a:ln w="28575">
            <a:solidFill>
              <a:srgbClr val="F7941D"/>
            </a:solidFill>
          </a:ln>
        </p:spPr>
        <p:style>
          <a:lnRef idx="2">
            <a:schemeClr val="accent3"/>
          </a:lnRef>
          <a:fillRef idx="1">
            <a:schemeClr val="lt1"/>
          </a:fillRef>
          <a:effectRef idx="0">
            <a:schemeClr val="accent3"/>
          </a:effectRef>
          <a:fontRef idx="minor">
            <a:schemeClr val="dk1"/>
          </a:fontRef>
        </p:style>
        <p:txBody>
          <a:bodyPr wrap="square" rtlCol="0">
            <a:spAutoFit/>
          </a:bodyPr>
          <a:lstStyle/>
          <a:p>
            <a:r>
              <a:rPr lang="en-US" dirty="0"/>
              <a:t>V</a:t>
            </a:r>
            <a:r>
              <a:rPr lang="en-US" dirty="0" smtClean="0"/>
              <a:t>erify </a:t>
            </a:r>
            <a:r>
              <a:rPr lang="en-US" dirty="0"/>
              <a:t>that the default value is changed and that there is </a:t>
            </a:r>
            <a:r>
              <a:rPr lang="en-US" b="1" dirty="0"/>
              <a:t>no effect before you restart the database. </a:t>
            </a:r>
            <a:endParaRPr lang="es-VE" b="1" dirty="0">
              <a:solidFill>
                <a:schemeClr val="tx1"/>
              </a:solidFill>
            </a:endParaRPr>
          </a:p>
        </p:txBody>
      </p:sp>
      <p:sp>
        <p:nvSpPr>
          <p:cNvPr id="7" name="Elipse 6"/>
          <p:cNvSpPr/>
          <p:nvPr/>
        </p:nvSpPr>
        <p:spPr>
          <a:xfrm>
            <a:off x="5754756" y="3292542"/>
            <a:ext cx="682487" cy="677513"/>
          </a:xfrm>
          <a:prstGeom prst="ellipse">
            <a:avLst/>
          </a:prstGeom>
          <a:solidFill>
            <a:srgbClr val="F7941D"/>
          </a:solidFill>
          <a:ln w="28575">
            <a:solidFill>
              <a:srgbClr val="818286"/>
            </a:solidFill>
          </a:ln>
          <a:scene3d>
            <a:camera prst="orthographicFront"/>
            <a:lightRig rig="threePt" dir="t"/>
          </a:scene3d>
          <a:sp3d>
            <a:bevelT prst="convex"/>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VE" sz="2800" b="1" dirty="0"/>
              <a:t>3</a:t>
            </a:r>
          </a:p>
        </p:txBody>
      </p:sp>
    </p:spTree>
    <p:extLst>
      <p:ext uri="{BB962C8B-B14F-4D97-AF65-F5344CB8AC3E}">
        <p14:creationId xmlns:p14="http://schemas.microsoft.com/office/powerpoint/2010/main" val="420797007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lstStyle/>
          <a:p>
            <a:endParaRPr lang="es-VE" dirty="0"/>
          </a:p>
        </p:txBody>
      </p:sp>
      <p:sp>
        <p:nvSpPr>
          <p:cNvPr id="3" name="Título 2"/>
          <p:cNvSpPr>
            <a:spLocks noGrp="1"/>
          </p:cNvSpPr>
          <p:nvPr>
            <p:ph type="title"/>
          </p:nvPr>
        </p:nvSpPr>
        <p:spPr/>
        <p:txBody>
          <a:bodyPr/>
          <a:lstStyle/>
          <a:p>
            <a:r>
              <a:rPr lang="en-US" dirty="0"/>
              <a:t>How to change the default value</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pPr/>
              <a:t>78</a:t>
            </a:fld>
            <a:endParaRPr lang="es-VE"/>
          </a:p>
        </p:txBody>
      </p:sp>
      <p:pic>
        <p:nvPicPr>
          <p:cNvPr id="5" name="Marcador de contenido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1025" y="1327740"/>
            <a:ext cx="4865954" cy="4705758"/>
          </a:xfrm>
          <a:prstGeom prst="rect">
            <a:avLst/>
          </a:prstGeom>
          <a:ln>
            <a:solidFill>
              <a:srgbClr val="F7941D"/>
            </a:solidFill>
          </a:ln>
          <a:effectLst>
            <a:outerShdw blurRad="50800" dist="38100" dir="2700000" algn="tl" rotWithShape="0">
              <a:prstClr val="black">
                <a:alpha val="40000"/>
              </a:prstClr>
            </a:outerShdw>
          </a:effectLst>
        </p:spPr>
      </p:pic>
      <p:sp>
        <p:nvSpPr>
          <p:cNvPr id="6" name="CuadroTexto 5"/>
          <p:cNvSpPr txBox="1"/>
          <p:nvPr/>
        </p:nvSpPr>
        <p:spPr>
          <a:xfrm>
            <a:off x="6437243" y="3213539"/>
            <a:ext cx="4214062" cy="646331"/>
          </a:xfrm>
          <a:prstGeom prst="rect">
            <a:avLst/>
          </a:prstGeom>
          <a:solidFill>
            <a:schemeClr val="bg1"/>
          </a:solidFill>
          <a:ln w="28575">
            <a:solidFill>
              <a:srgbClr val="F7941D"/>
            </a:solidFill>
          </a:ln>
        </p:spPr>
        <p:style>
          <a:lnRef idx="2">
            <a:schemeClr val="accent3"/>
          </a:lnRef>
          <a:fillRef idx="1">
            <a:schemeClr val="lt1"/>
          </a:fillRef>
          <a:effectRef idx="0">
            <a:schemeClr val="accent3"/>
          </a:effectRef>
          <a:fontRef idx="minor">
            <a:schemeClr val="dk1"/>
          </a:fontRef>
        </p:style>
        <p:txBody>
          <a:bodyPr wrap="square" rtlCol="0">
            <a:spAutoFit/>
          </a:bodyPr>
          <a:lstStyle/>
          <a:p>
            <a:r>
              <a:rPr lang="en-US" dirty="0"/>
              <a:t>Restart the database and verify that the modified default value is </a:t>
            </a:r>
            <a:r>
              <a:rPr lang="en-US" dirty="0" smtClean="0"/>
              <a:t>displayed.</a:t>
            </a:r>
            <a:endParaRPr lang="es-VE" b="1" dirty="0">
              <a:solidFill>
                <a:schemeClr val="tx1"/>
              </a:solidFill>
            </a:endParaRPr>
          </a:p>
        </p:txBody>
      </p:sp>
      <p:sp>
        <p:nvSpPr>
          <p:cNvPr id="7" name="Elipse 6"/>
          <p:cNvSpPr/>
          <p:nvPr/>
        </p:nvSpPr>
        <p:spPr>
          <a:xfrm>
            <a:off x="5754756" y="3197949"/>
            <a:ext cx="682487" cy="677513"/>
          </a:xfrm>
          <a:prstGeom prst="ellipse">
            <a:avLst/>
          </a:prstGeom>
          <a:solidFill>
            <a:srgbClr val="F7941D"/>
          </a:solidFill>
          <a:ln w="28575">
            <a:solidFill>
              <a:srgbClr val="818286"/>
            </a:solidFill>
          </a:ln>
          <a:scene3d>
            <a:camera prst="orthographicFront"/>
            <a:lightRig rig="threePt" dir="t"/>
          </a:scene3d>
          <a:sp3d>
            <a:bevelT prst="convex"/>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VE" sz="2800" b="1" dirty="0" smtClean="0"/>
              <a:t>4</a:t>
            </a:r>
            <a:endParaRPr lang="es-VE" sz="2800" b="1" dirty="0"/>
          </a:p>
        </p:txBody>
      </p:sp>
    </p:spTree>
    <p:extLst>
      <p:ext uri="{BB962C8B-B14F-4D97-AF65-F5344CB8AC3E}">
        <p14:creationId xmlns:p14="http://schemas.microsoft.com/office/powerpoint/2010/main" val="30798281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lstStyle/>
          <a:p>
            <a:r>
              <a:rPr lang="en-US" dirty="0" smtClean="0"/>
              <a:t>You </a:t>
            </a:r>
            <a:r>
              <a:rPr lang="en-US" dirty="0"/>
              <a:t>will implement partial redaction on columns of two different types: </a:t>
            </a:r>
            <a:r>
              <a:rPr lang="en-US" dirty="0">
                <a:solidFill>
                  <a:srgbClr val="F7941D"/>
                </a:solidFill>
              </a:rPr>
              <a:t>Number</a:t>
            </a:r>
            <a:r>
              <a:rPr lang="en-US" dirty="0"/>
              <a:t> and </a:t>
            </a:r>
            <a:r>
              <a:rPr lang="en-US" dirty="0">
                <a:solidFill>
                  <a:srgbClr val="F7941D"/>
                </a:solidFill>
              </a:rPr>
              <a:t>Varchar2</a:t>
            </a:r>
            <a:r>
              <a:rPr lang="en-US" dirty="0"/>
              <a:t>. </a:t>
            </a:r>
            <a:endParaRPr lang="en-US" dirty="0" smtClean="0"/>
          </a:p>
          <a:p>
            <a:endParaRPr lang="en-US" dirty="0"/>
          </a:p>
          <a:p>
            <a:r>
              <a:rPr lang="en-US" dirty="0" smtClean="0"/>
              <a:t>Partial </a:t>
            </a:r>
            <a:r>
              <a:rPr lang="en-US" dirty="0"/>
              <a:t>redaction means that only part </a:t>
            </a:r>
            <a:r>
              <a:rPr lang="en-US" dirty="0" smtClean="0"/>
              <a:t>of </a:t>
            </a:r>
            <a:r>
              <a:rPr lang="en-US" dirty="0"/>
              <a:t>the data in a specified column will be </a:t>
            </a:r>
            <a:r>
              <a:rPr lang="en-US" dirty="0" smtClean="0"/>
              <a:t>masked </a:t>
            </a:r>
            <a:r>
              <a:rPr lang="en-US" dirty="0"/>
              <a:t>whereas the other part of the data will be visible to the </a:t>
            </a:r>
            <a:r>
              <a:rPr lang="en-US" dirty="0" smtClean="0"/>
              <a:t>user.</a:t>
            </a:r>
            <a:endParaRPr lang="en-US" dirty="0"/>
          </a:p>
        </p:txBody>
      </p:sp>
      <p:sp>
        <p:nvSpPr>
          <p:cNvPr id="3" name="Título 2"/>
          <p:cNvSpPr>
            <a:spLocks noGrp="1"/>
          </p:cNvSpPr>
          <p:nvPr>
            <p:ph type="title"/>
          </p:nvPr>
        </p:nvSpPr>
        <p:spPr>
          <a:xfrm>
            <a:off x="1343023" y="378036"/>
            <a:ext cx="10848977" cy="655430"/>
          </a:xfrm>
        </p:spPr>
        <p:txBody>
          <a:bodyPr/>
          <a:lstStyle/>
          <a:p>
            <a:r>
              <a:rPr lang="en-US" dirty="0"/>
              <a:t>Creating a redaction policy when using partial redaction</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pPr/>
              <a:t>79</a:t>
            </a:fld>
            <a:endParaRPr lang="es-VE"/>
          </a:p>
        </p:txBody>
      </p:sp>
    </p:spTree>
    <p:extLst>
      <p:ext uri="{BB962C8B-B14F-4D97-AF65-F5344CB8AC3E}">
        <p14:creationId xmlns:p14="http://schemas.microsoft.com/office/powerpoint/2010/main" val="7376871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Oracle Audit Vault</a:t>
            </a:r>
            <a:endParaRPr lang="en-US" dirty="0"/>
          </a:p>
        </p:txBody>
      </p:sp>
      <p:sp>
        <p:nvSpPr>
          <p:cNvPr id="4" name="Slide Number Placeholder 3"/>
          <p:cNvSpPr>
            <a:spLocks noGrp="1"/>
          </p:cNvSpPr>
          <p:nvPr>
            <p:ph type="sldNum" sz="quarter" idx="12"/>
          </p:nvPr>
        </p:nvSpPr>
        <p:spPr/>
        <p:txBody>
          <a:bodyPr/>
          <a:lstStyle/>
          <a:p>
            <a:fld id="{5C6DB8CB-8B72-460F-B4E4-6A15EEC341A1}" type="slidenum">
              <a:rPr lang="es-VE" smtClean="0"/>
              <a:pPr/>
              <a:t>8</a:t>
            </a:fld>
            <a:endParaRPr lang="es-VE"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5948" y="1612899"/>
            <a:ext cx="9770396" cy="4463791"/>
          </a:xfrm>
          <a:prstGeom prst="rect">
            <a:avLst/>
          </a:prstGeom>
        </p:spPr>
      </p:pic>
    </p:spTree>
    <p:extLst>
      <p:ext uri="{BB962C8B-B14F-4D97-AF65-F5344CB8AC3E}">
        <p14:creationId xmlns:p14="http://schemas.microsoft.com/office/powerpoint/2010/main" val="30219721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normAutofit/>
          </a:bodyPr>
          <a:lstStyle/>
          <a:p>
            <a:r>
              <a:rPr lang="en-US" dirty="0"/>
              <a:t>In order to manage redaction policies and also to create some test tables, you can connect to a database as a user who has a </a:t>
            </a:r>
            <a:r>
              <a:rPr lang="en-US" dirty="0" err="1"/>
              <a:t>dba</a:t>
            </a:r>
            <a:r>
              <a:rPr lang="en-US" dirty="0"/>
              <a:t> </a:t>
            </a:r>
            <a:r>
              <a:rPr lang="en-US" dirty="0" smtClean="0"/>
              <a:t>role. </a:t>
            </a:r>
          </a:p>
          <a:p>
            <a:endParaRPr lang="en-US" dirty="0"/>
          </a:p>
          <a:p>
            <a:r>
              <a:rPr lang="en-US" dirty="0" smtClean="0"/>
              <a:t>If </a:t>
            </a:r>
            <a:r>
              <a:rPr lang="en-US" dirty="0"/>
              <a:t>you just need to manage redaction policies, you can connect with user who has the execute privilege on the </a:t>
            </a:r>
            <a:r>
              <a:rPr lang="en-US" dirty="0" err="1">
                <a:solidFill>
                  <a:srgbClr val="F7941D"/>
                </a:solidFill>
              </a:rPr>
              <a:t>dbms_redact</a:t>
            </a:r>
            <a:r>
              <a:rPr lang="en-US" dirty="0">
                <a:solidFill>
                  <a:srgbClr val="F7941D"/>
                </a:solidFill>
              </a:rPr>
              <a:t> </a:t>
            </a:r>
            <a:r>
              <a:rPr lang="en-US" dirty="0"/>
              <a:t>package</a:t>
            </a:r>
            <a:r>
              <a:rPr lang="en-US" dirty="0" smtClean="0"/>
              <a:t>.</a:t>
            </a:r>
            <a:endParaRPr lang="en-US"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pPr/>
              <a:t>80</a:t>
            </a:fld>
            <a:endParaRPr lang="es-VE"/>
          </a:p>
        </p:txBody>
      </p:sp>
      <p:sp>
        <p:nvSpPr>
          <p:cNvPr id="6" name="Título 2"/>
          <p:cNvSpPr>
            <a:spLocks noGrp="1"/>
          </p:cNvSpPr>
          <p:nvPr>
            <p:ph type="title"/>
          </p:nvPr>
        </p:nvSpPr>
        <p:spPr>
          <a:xfrm>
            <a:off x="1343023" y="378036"/>
            <a:ext cx="10848977" cy="655430"/>
          </a:xfrm>
        </p:spPr>
        <p:txBody>
          <a:bodyPr/>
          <a:lstStyle/>
          <a:p>
            <a:r>
              <a:rPr lang="en-US" dirty="0"/>
              <a:t>Creating a redaction policy when using partial redaction</a:t>
            </a:r>
            <a:endParaRPr lang="es-VE" dirty="0"/>
          </a:p>
        </p:txBody>
      </p:sp>
    </p:spTree>
    <p:extLst>
      <p:ext uri="{BB962C8B-B14F-4D97-AF65-F5344CB8AC3E}">
        <p14:creationId xmlns:p14="http://schemas.microsoft.com/office/powerpoint/2010/main" val="126583331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a:xfrm>
            <a:off x="331303" y="1504949"/>
            <a:ext cx="11516139" cy="4981643"/>
          </a:xfrm>
        </p:spPr>
        <p:txBody>
          <a:bodyPr>
            <a:normAutofit fontScale="85000" lnSpcReduction="10000"/>
          </a:bodyPr>
          <a:lstStyle/>
          <a:p>
            <a:r>
              <a:rPr lang="en-US" dirty="0"/>
              <a:t>C</a:t>
            </a:r>
            <a:r>
              <a:rPr lang="en-US" dirty="0" smtClean="0"/>
              <a:t>reation </a:t>
            </a:r>
            <a:r>
              <a:rPr lang="en-US" dirty="0"/>
              <a:t>of redaction policy for number type </a:t>
            </a:r>
            <a:r>
              <a:rPr lang="en-US" dirty="0" smtClean="0"/>
              <a:t>column:</a:t>
            </a:r>
            <a:endParaRPr lang="en-US" dirty="0"/>
          </a:p>
          <a:p>
            <a:pPr marL="514350" indent="-514350">
              <a:buFont typeface="+mj-lt"/>
              <a:buAutoNum type="arabicPeriod"/>
            </a:pPr>
            <a:r>
              <a:rPr lang="en-US" dirty="0" smtClean="0"/>
              <a:t>Create </a:t>
            </a:r>
            <a:r>
              <a:rPr lang="en-US" dirty="0"/>
              <a:t>a redaction policy named </a:t>
            </a:r>
            <a:r>
              <a:rPr lang="en-US" dirty="0" err="1">
                <a:solidFill>
                  <a:srgbClr val="F7941D"/>
                </a:solidFill>
              </a:rPr>
              <a:t>a_tbl_partial</a:t>
            </a:r>
            <a:r>
              <a:rPr lang="en-US" dirty="0"/>
              <a:t>. </a:t>
            </a:r>
            <a:endParaRPr lang="en-US" dirty="0" smtClean="0"/>
          </a:p>
          <a:p>
            <a:pPr marL="514350" indent="-514350">
              <a:buFont typeface="+mj-lt"/>
              <a:buAutoNum type="arabicPeriod"/>
            </a:pPr>
            <a:endParaRPr lang="en-US" dirty="0"/>
          </a:p>
          <a:p>
            <a:pPr marL="514350" indent="-514350">
              <a:buFont typeface="+mj-lt"/>
              <a:buAutoNum type="arabicPeriod"/>
            </a:pPr>
            <a:r>
              <a:rPr lang="en-US" dirty="0" smtClean="0"/>
              <a:t>Creating </a:t>
            </a:r>
            <a:r>
              <a:rPr lang="en-US" dirty="0"/>
              <a:t>a new redaction policy is done by using the </a:t>
            </a:r>
            <a:r>
              <a:rPr lang="en-US" dirty="0">
                <a:solidFill>
                  <a:srgbClr val="F7941D"/>
                </a:solidFill>
              </a:rPr>
              <a:t>ADD_POLICY</a:t>
            </a:r>
            <a:r>
              <a:rPr lang="en-US" dirty="0"/>
              <a:t> procedure in the </a:t>
            </a:r>
            <a:r>
              <a:rPr lang="en-US" dirty="0">
                <a:solidFill>
                  <a:srgbClr val="F7941D"/>
                </a:solidFill>
              </a:rPr>
              <a:t>DBMS_REDACT</a:t>
            </a:r>
            <a:r>
              <a:rPr lang="en-US" dirty="0"/>
              <a:t> </a:t>
            </a:r>
            <a:r>
              <a:rPr lang="en-US" dirty="0" smtClean="0"/>
              <a:t>package. </a:t>
            </a:r>
          </a:p>
          <a:p>
            <a:pPr marL="514350" indent="-514350">
              <a:buFont typeface="+mj-lt"/>
              <a:buAutoNum type="arabicPeriod"/>
            </a:pPr>
            <a:endParaRPr lang="en-US" dirty="0"/>
          </a:p>
          <a:p>
            <a:pPr marL="514350" indent="-514350">
              <a:buFont typeface="+mj-lt"/>
              <a:buAutoNum type="arabicPeriod"/>
            </a:pPr>
            <a:r>
              <a:rPr lang="en-US" dirty="0" smtClean="0"/>
              <a:t>A </a:t>
            </a:r>
            <a:r>
              <a:rPr lang="en-US" dirty="0"/>
              <a:t>policy consists of several distinct </a:t>
            </a:r>
            <a:r>
              <a:rPr lang="en-US" dirty="0" smtClean="0"/>
              <a:t>sections, which </a:t>
            </a:r>
            <a:r>
              <a:rPr lang="en-US" dirty="0"/>
              <a:t>column our redaction policy should be </a:t>
            </a:r>
            <a:r>
              <a:rPr lang="en-US" dirty="0" smtClean="0"/>
              <a:t>applied, redaction type, function parameters, condition </a:t>
            </a:r>
            <a:r>
              <a:rPr lang="en-US" dirty="0"/>
              <a:t>when protected data will be </a:t>
            </a:r>
            <a:r>
              <a:rPr lang="en-US" dirty="0" smtClean="0"/>
              <a:t>masked. </a:t>
            </a:r>
          </a:p>
          <a:p>
            <a:pPr marL="514350" indent="-514350">
              <a:buFont typeface="+mj-lt"/>
              <a:buAutoNum type="arabicPeriod"/>
            </a:pPr>
            <a:endParaRPr lang="en-US" dirty="0"/>
          </a:p>
          <a:p>
            <a:pPr marL="514350" indent="-514350">
              <a:buFont typeface="+mj-lt"/>
              <a:buAutoNum type="arabicPeriod"/>
            </a:pPr>
            <a:r>
              <a:rPr lang="en-US" dirty="0" smtClean="0"/>
              <a:t>Evaluate </a:t>
            </a:r>
            <a:r>
              <a:rPr lang="en-US" dirty="0"/>
              <a:t>using the following expression:   </a:t>
            </a:r>
            <a:r>
              <a:rPr lang="en-US" dirty="0">
                <a:solidFill>
                  <a:srgbClr val="F7941D"/>
                </a:solidFill>
              </a:rPr>
              <a:t>SYS_CONTEXT(''SYS_SESSION_ROLES'',''MYROLE'') = ''FALSE''</a:t>
            </a:r>
            <a:endParaRPr lang="es-VE" dirty="0">
              <a:solidFill>
                <a:srgbClr val="F7941D"/>
              </a:solidFill>
            </a:endParaRPr>
          </a:p>
        </p:txBody>
      </p:sp>
      <p:sp>
        <p:nvSpPr>
          <p:cNvPr id="4" name="Marcador de número de diapositiva 3"/>
          <p:cNvSpPr>
            <a:spLocks noGrp="1"/>
          </p:cNvSpPr>
          <p:nvPr>
            <p:ph type="sldNum" sz="quarter" idx="12"/>
          </p:nvPr>
        </p:nvSpPr>
        <p:spPr/>
        <p:txBody>
          <a:bodyPr/>
          <a:lstStyle/>
          <a:p>
            <a:fld id="{5C6DB8CB-8B72-460F-B4E4-6A15EEC341A1}" type="slidenum">
              <a:rPr lang="es-VE" smtClean="0"/>
              <a:pPr/>
              <a:t>81</a:t>
            </a:fld>
            <a:endParaRPr lang="es-VE"/>
          </a:p>
        </p:txBody>
      </p:sp>
      <p:sp>
        <p:nvSpPr>
          <p:cNvPr id="5" name="Título 2"/>
          <p:cNvSpPr>
            <a:spLocks noGrp="1"/>
          </p:cNvSpPr>
          <p:nvPr>
            <p:ph type="title"/>
          </p:nvPr>
        </p:nvSpPr>
        <p:spPr>
          <a:xfrm>
            <a:off x="1343023" y="378036"/>
            <a:ext cx="10848977" cy="655430"/>
          </a:xfrm>
        </p:spPr>
        <p:txBody>
          <a:bodyPr/>
          <a:lstStyle/>
          <a:p>
            <a:r>
              <a:rPr lang="en-US" dirty="0"/>
              <a:t>Creating a redaction policy when using partial redaction</a:t>
            </a:r>
            <a:endParaRPr lang="es-VE" dirty="0"/>
          </a:p>
        </p:txBody>
      </p:sp>
    </p:spTree>
    <p:extLst>
      <p:ext uri="{BB962C8B-B14F-4D97-AF65-F5344CB8AC3E}">
        <p14:creationId xmlns:p14="http://schemas.microsoft.com/office/powerpoint/2010/main" val="269746973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lstStyle/>
          <a:p>
            <a:r>
              <a:rPr lang="en-US" dirty="0" smtClean="0"/>
              <a:t>Creation </a:t>
            </a:r>
            <a:r>
              <a:rPr lang="en-US" dirty="0"/>
              <a:t>of redaction policy for the </a:t>
            </a:r>
            <a:r>
              <a:rPr lang="en-US" dirty="0" smtClean="0">
                <a:solidFill>
                  <a:srgbClr val="F7941D"/>
                </a:solidFill>
              </a:rPr>
              <a:t>Varchar2</a:t>
            </a:r>
            <a:r>
              <a:rPr lang="en-US" dirty="0" smtClean="0"/>
              <a:t> </a:t>
            </a:r>
            <a:r>
              <a:rPr lang="en-US" dirty="0"/>
              <a:t>column type. </a:t>
            </a:r>
            <a:endParaRPr lang="en-US" dirty="0" smtClean="0"/>
          </a:p>
          <a:p>
            <a:pPr marL="514350" indent="-514350">
              <a:buFont typeface="+mj-lt"/>
              <a:buAutoNum type="arabicPeriod"/>
            </a:pPr>
            <a:r>
              <a:rPr lang="en-US" dirty="0" smtClean="0"/>
              <a:t>The </a:t>
            </a:r>
            <a:r>
              <a:rPr lang="en-US" dirty="0"/>
              <a:t>difference is on </a:t>
            </a:r>
            <a:r>
              <a:rPr lang="en-US" dirty="0" smtClean="0"/>
              <a:t>function </a:t>
            </a:r>
            <a:r>
              <a:rPr lang="en-US" dirty="0"/>
              <a:t>parameters </a:t>
            </a:r>
            <a:r>
              <a:rPr lang="en-US" dirty="0" smtClean="0"/>
              <a:t>and </a:t>
            </a:r>
            <a:r>
              <a:rPr lang="en-US" dirty="0"/>
              <a:t>on </a:t>
            </a:r>
            <a:r>
              <a:rPr lang="en-US" dirty="0" smtClean="0"/>
              <a:t>condition, which </a:t>
            </a:r>
            <a:r>
              <a:rPr lang="en-US" dirty="0"/>
              <a:t>is always </a:t>
            </a:r>
            <a:r>
              <a:rPr lang="en-US" dirty="0" smtClean="0">
                <a:solidFill>
                  <a:srgbClr val="F7941D"/>
                </a:solidFill>
              </a:rPr>
              <a:t>TRUE</a:t>
            </a:r>
            <a:r>
              <a:rPr lang="en-US" dirty="0"/>
              <a:t>.</a:t>
            </a:r>
          </a:p>
          <a:p>
            <a:endParaRPr lang="en-US" dirty="0"/>
          </a:p>
          <a:p>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pPr/>
              <a:t>82</a:t>
            </a:fld>
            <a:endParaRPr lang="es-VE"/>
          </a:p>
        </p:txBody>
      </p:sp>
      <p:sp>
        <p:nvSpPr>
          <p:cNvPr id="5" name="Título 2"/>
          <p:cNvSpPr>
            <a:spLocks noGrp="1"/>
          </p:cNvSpPr>
          <p:nvPr>
            <p:ph type="title"/>
          </p:nvPr>
        </p:nvSpPr>
        <p:spPr>
          <a:xfrm>
            <a:off x="1343023" y="378036"/>
            <a:ext cx="10848977" cy="655430"/>
          </a:xfrm>
        </p:spPr>
        <p:txBody>
          <a:bodyPr/>
          <a:lstStyle/>
          <a:p>
            <a:r>
              <a:rPr lang="en-US" dirty="0"/>
              <a:t>Creating a redaction policy when using partial redaction</a:t>
            </a:r>
            <a:endParaRPr lang="es-VE" dirty="0"/>
          </a:p>
        </p:txBody>
      </p:sp>
    </p:spTree>
    <p:extLst>
      <p:ext uri="{BB962C8B-B14F-4D97-AF65-F5344CB8AC3E}">
        <p14:creationId xmlns:p14="http://schemas.microsoft.com/office/powerpoint/2010/main" val="15839542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5C6DB8CB-8B72-460F-B4E4-6A15EEC341A1}" type="slidenum">
              <a:rPr lang="es-VE" smtClean="0"/>
              <a:pPr/>
              <a:t>83</a:t>
            </a:fld>
            <a:endParaRPr lang="es-VE"/>
          </a:p>
        </p:txBody>
      </p:sp>
      <p:sp>
        <p:nvSpPr>
          <p:cNvPr id="6" name="Cilindro 5"/>
          <p:cNvSpPr/>
          <p:nvPr/>
        </p:nvSpPr>
        <p:spPr>
          <a:xfrm>
            <a:off x="7141907" y="1137014"/>
            <a:ext cx="4878644" cy="2819139"/>
          </a:xfrm>
          <a:prstGeom prst="can">
            <a:avLst/>
          </a:prstGeom>
          <a:solidFill>
            <a:schemeClr val="accent2">
              <a:lumMod val="20000"/>
              <a:lumOff val="80000"/>
            </a:schemeClr>
          </a:solidFill>
          <a:ln>
            <a:solidFill>
              <a:srgbClr val="8182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dirty="0"/>
          </a:p>
        </p:txBody>
      </p:sp>
      <p:pic>
        <p:nvPicPr>
          <p:cNvPr id="7" name="Imagen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1522343" y="2426096"/>
            <a:ext cx="994927" cy="994927"/>
          </a:xfrm>
          <a:prstGeom prst="rect">
            <a:avLst/>
          </a:prstGeom>
        </p:spPr>
      </p:pic>
      <p:graphicFrame>
        <p:nvGraphicFramePr>
          <p:cNvPr id="8" name="Tabla 7"/>
          <p:cNvGraphicFramePr>
            <a:graphicFrameLocks noGrp="1"/>
          </p:cNvGraphicFramePr>
          <p:nvPr>
            <p:extLst>
              <p:ext uri="{D42A27DB-BD31-4B8C-83A1-F6EECF244321}">
                <p14:modId xmlns:p14="http://schemas.microsoft.com/office/powerpoint/2010/main" val="1765751233"/>
              </p:ext>
            </p:extLst>
          </p:nvPr>
        </p:nvGraphicFramePr>
        <p:xfrm>
          <a:off x="7603119" y="2190126"/>
          <a:ext cx="4221210" cy="1483360"/>
        </p:xfrm>
        <a:graphic>
          <a:graphicData uri="http://schemas.openxmlformats.org/drawingml/2006/table">
            <a:tbl>
              <a:tblPr firstRow="1" bandRow="1">
                <a:tableStyleId>{85BE263C-DBD7-4A20-BB59-AAB30ACAA65A}</a:tableStyleId>
              </a:tblPr>
              <a:tblGrid>
                <a:gridCol w="2110605"/>
                <a:gridCol w="2110605"/>
              </a:tblGrid>
              <a:tr h="370840">
                <a:tc>
                  <a:txBody>
                    <a:bodyPr/>
                    <a:lstStyle/>
                    <a:p>
                      <a:r>
                        <a:rPr lang="es-VE" dirty="0" smtClean="0"/>
                        <a:t>NAME</a:t>
                      </a:r>
                      <a:endParaRPr lang="es-VE" dirty="0"/>
                    </a:p>
                  </a:txBody>
                  <a:tcPr/>
                </a:tc>
                <a:tc>
                  <a:txBody>
                    <a:bodyPr/>
                    <a:lstStyle/>
                    <a:p>
                      <a:r>
                        <a:rPr lang="es-VE" dirty="0" smtClean="0"/>
                        <a:t>CREDIT_CARD</a:t>
                      </a:r>
                      <a:endParaRPr lang="es-VE" dirty="0"/>
                    </a:p>
                  </a:txBody>
                  <a:tcPr/>
                </a:tc>
              </a:tr>
              <a:tr h="370840">
                <a:tc>
                  <a:txBody>
                    <a:bodyPr/>
                    <a:lstStyle/>
                    <a:p>
                      <a:r>
                        <a:rPr lang="es-VE" dirty="0" err="1" smtClean="0"/>
                        <a:t>tom</a:t>
                      </a:r>
                      <a:endParaRPr lang="es-VE" dirty="0"/>
                    </a:p>
                  </a:txBody>
                  <a:tcPr/>
                </a:tc>
                <a:tc>
                  <a:txBody>
                    <a:bodyPr/>
                    <a:lstStyle/>
                    <a:p>
                      <a:r>
                        <a:rPr lang="es-VE" dirty="0" smtClean="0"/>
                        <a:t>3455647456589132</a:t>
                      </a:r>
                      <a:endParaRPr lang="es-VE" dirty="0"/>
                    </a:p>
                  </a:txBody>
                  <a:tcPr/>
                </a:tc>
              </a:tr>
              <a:tr h="370840">
                <a:tc>
                  <a:txBody>
                    <a:bodyPr/>
                    <a:lstStyle/>
                    <a:p>
                      <a:r>
                        <a:rPr lang="es-VE" dirty="0" err="1" smtClean="0"/>
                        <a:t>steve</a:t>
                      </a:r>
                      <a:endParaRPr lang="es-VE" dirty="0"/>
                    </a:p>
                  </a:txBody>
                  <a:tcPr/>
                </a:tc>
                <a:tc>
                  <a:txBody>
                    <a:bodyPr/>
                    <a:lstStyle/>
                    <a:p>
                      <a:r>
                        <a:rPr lang="es-VE" dirty="0" smtClean="0"/>
                        <a:t>3734982321225691</a:t>
                      </a:r>
                      <a:endParaRPr lang="es-VE" dirty="0"/>
                    </a:p>
                  </a:txBody>
                  <a:tcPr/>
                </a:tc>
              </a:tr>
              <a:tr h="370840">
                <a:tc>
                  <a:txBody>
                    <a:bodyPr/>
                    <a:lstStyle/>
                    <a:p>
                      <a:r>
                        <a:rPr lang="es-VE" dirty="0" err="1" smtClean="0"/>
                        <a:t>john</a:t>
                      </a:r>
                      <a:endParaRPr lang="es-VE" dirty="0"/>
                    </a:p>
                  </a:txBody>
                  <a:tcPr/>
                </a:tc>
                <a:tc>
                  <a:txBody>
                    <a:bodyPr/>
                    <a:lstStyle/>
                    <a:p>
                      <a:r>
                        <a:rPr lang="es-VE" dirty="0" smtClean="0"/>
                        <a:t>3472586894975806</a:t>
                      </a:r>
                      <a:endParaRPr lang="es-VE" dirty="0"/>
                    </a:p>
                  </a:txBody>
                  <a:tcPr/>
                </a:tc>
              </a:tr>
            </a:tbl>
          </a:graphicData>
        </a:graphic>
      </p:graphicFrame>
      <p:graphicFrame>
        <p:nvGraphicFramePr>
          <p:cNvPr id="9" name="Tabla 8"/>
          <p:cNvGraphicFramePr>
            <a:graphicFrameLocks noGrp="1"/>
          </p:cNvGraphicFramePr>
          <p:nvPr>
            <p:extLst>
              <p:ext uri="{D42A27DB-BD31-4B8C-83A1-F6EECF244321}">
                <p14:modId xmlns:p14="http://schemas.microsoft.com/office/powerpoint/2010/main" val="2381613365"/>
              </p:ext>
            </p:extLst>
          </p:nvPr>
        </p:nvGraphicFramePr>
        <p:xfrm>
          <a:off x="482348" y="4672238"/>
          <a:ext cx="4069844" cy="1483360"/>
        </p:xfrm>
        <a:graphic>
          <a:graphicData uri="http://schemas.openxmlformats.org/drawingml/2006/table">
            <a:tbl>
              <a:tblPr firstRow="1" bandRow="1">
                <a:tableStyleId>{85BE263C-DBD7-4A20-BB59-AAB30ACAA65A}</a:tableStyleId>
              </a:tblPr>
              <a:tblGrid>
                <a:gridCol w="2034922"/>
                <a:gridCol w="2034922"/>
              </a:tblGrid>
              <a:tr h="370840">
                <a:tc>
                  <a:txBody>
                    <a:bodyPr/>
                    <a:lstStyle/>
                    <a:p>
                      <a:r>
                        <a:rPr lang="es-VE" dirty="0" smtClean="0"/>
                        <a:t>NAME</a:t>
                      </a:r>
                      <a:endParaRPr lang="es-VE" dirty="0"/>
                    </a:p>
                  </a:txBody>
                  <a:tcPr/>
                </a:tc>
                <a:tc>
                  <a:txBody>
                    <a:bodyPr/>
                    <a:lstStyle/>
                    <a:p>
                      <a:r>
                        <a:rPr lang="es-VE" dirty="0" smtClean="0"/>
                        <a:t>CREDIT_CARD</a:t>
                      </a:r>
                      <a:endParaRPr lang="es-VE" dirty="0"/>
                    </a:p>
                  </a:txBody>
                  <a:tcPr/>
                </a:tc>
              </a:tr>
              <a:tr h="370840">
                <a:tc>
                  <a:txBody>
                    <a:bodyPr/>
                    <a:lstStyle/>
                    <a:p>
                      <a:r>
                        <a:rPr lang="es-VE" dirty="0" err="1" smtClean="0"/>
                        <a:t>tom</a:t>
                      </a:r>
                      <a:endParaRPr lang="es-VE" dirty="0"/>
                    </a:p>
                  </a:txBody>
                  <a:tcPr/>
                </a:tc>
                <a:tc>
                  <a:txBody>
                    <a:bodyPr/>
                    <a:lstStyle/>
                    <a:p>
                      <a:r>
                        <a:rPr lang="es-VE" dirty="0" smtClean="0"/>
                        <a:t>############9132</a:t>
                      </a:r>
                      <a:endParaRPr lang="es-VE" dirty="0"/>
                    </a:p>
                  </a:txBody>
                  <a:tcPr/>
                </a:tc>
              </a:tr>
              <a:tr h="370840">
                <a:tc>
                  <a:txBody>
                    <a:bodyPr/>
                    <a:lstStyle/>
                    <a:p>
                      <a:r>
                        <a:rPr lang="es-VE" dirty="0" err="1" smtClean="0"/>
                        <a:t>steve</a:t>
                      </a:r>
                      <a:endParaRPr lang="es-VE" dirty="0"/>
                    </a:p>
                  </a:txBody>
                  <a:tcPr/>
                </a:tc>
                <a:tc>
                  <a:txBody>
                    <a:bodyPr/>
                    <a:lstStyle/>
                    <a:p>
                      <a:r>
                        <a:rPr lang="es-VE" dirty="0" smtClean="0"/>
                        <a:t>############5691</a:t>
                      </a:r>
                      <a:endParaRPr lang="es-VE" dirty="0"/>
                    </a:p>
                  </a:txBody>
                  <a:tcPr/>
                </a:tc>
              </a:tr>
              <a:tr h="370840">
                <a:tc>
                  <a:txBody>
                    <a:bodyPr/>
                    <a:lstStyle/>
                    <a:p>
                      <a:r>
                        <a:rPr lang="es-VE" dirty="0" err="1" smtClean="0"/>
                        <a:t>john</a:t>
                      </a:r>
                      <a:endParaRPr lang="es-VE" dirty="0"/>
                    </a:p>
                  </a:txBody>
                  <a:tcPr/>
                </a:tc>
                <a:tc>
                  <a:txBody>
                    <a:bodyPr/>
                    <a:lstStyle/>
                    <a:p>
                      <a:r>
                        <a:rPr lang="es-VE" dirty="0" smtClean="0"/>
                        <a:t>############5806</a:t>
                      </a:r>
                      <a:endParaRPr lang="es-VE" dirty="0"/>
                    </a:p>
                  </a:txBody>
                  <a:tcPr/>
                </a:tc>
              </a:tr>
            </a:tbl>
          </a:graphicData>
        </a:graphic>
      </p:graphicFrame>
      <p:sp>
        <p:nvSpPr>
          <p:cNvPr id="10" name="CuadroTexto 9"/>
          <p:cNvSpPr txBox="1"/>
          <p:nvPr/>
        </p:nvSpPr>
        <p:spPr>
          <a:xfrm>
            <a:off x="7146075" y="4116713"/>
            <a:ext cx="4874476" cy="236988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r>
              <a:rPr lang="es-VE" sz="1600" dirty="0" smtClean="0"/>
              <a:t>DBMS_REDACT.ADD_POLICY</a:t>
            </a:r>
          </a:p>
          <a:p>
            <a:r>
              <a:rPr lang="es-VE" sz="1600" dirty="0" smtClean="0"/>
              <a:t>(</a:t>
            </a:r>
            <a:r>
              <a:rPr lang="es-VE" sz="1600" dirty="0" err="1" smtClean="0"/>
              <a:t>object_schema</a:t>
            </a:r>
            <a:r>
              <a:rPr lang="es-VE" sz="1600" dirty="0" smtClean="0"/>
              <a:t> =&gt; ‘ERNESTO’</a:t>
            </a:r>
          </a:p>
          <a:p>
            <a:r>
              <a:rPr lang="es-VE" sz="1600" dirty="0" err="1"/>
              <a:t>o</a:t>
            </a:r>
            <a:r>
              <a:rPr lang="es-VE" sz="1600" dirty="0" err="1" smtClean="0"/>
              <a:t>bject_name</a:t>
            </a:r>
            <a:r>
              <a:rPr lang="es-VE" sz="1600" dirty="0" smtClean="0"/>
              <a:t> =&gt; ‘CUSTOMERS’</a:t>
            </a:r>
          </a:p>
          <a:p>
            <a:r>
              <a:rPr lang="es-VE" sz="1600" dirty="0" err="1" smtClean="0"/>
              <a:t>policy_name</a:t>
            </a:r>
            <a:r>
              <a:rPr lang="es-VE" sz="1600" dirty="0" smtClean="0"/>
              <a:t> =&gt; ‘CCN_POLICY’</a:t>
            </a:r>
          </a:p>
          <a:p>
            <a:r>
              <a:rPr lang="es-VE" sz="1600" dirty="0" err="1" smtClean="0"/>
              <a:t>column_name</a:t>
            </a:r>
            <a:r>
              <a:rPr lang="es-VE" sz="1600" dirty="0" smtClean="0"/>
              <a:t> =&gt; ‘CREDIT_CARD’</a:t>
            </a:r>
          </a:p>
          <a:p>
            <a:r>
              <a:rPr lang="es-VE" sz="1600" dirty="0" err="1" smtClean="0"/>
              <a:t>function_type</a:t>
            </a:r>
            <a:r>
              <a:rPr lang="es-VE" sz="1600" dirty="0" smtClean="0"/>
              <a:t> =&gt; </a:t>
            </a:r>
            <a:r>
              <a:rPr lang="es-VE" sz="1600" b="1" dirty="0" smtClean="0">
                <a:solidFill>
                  <a:schemeClr val="bg1">
                    <a:lumMod val="75000"/>
                  </a:schemeClr>
                </a:solidFill>
              </a:rPr>
              <a:t>DBMS_REDACT.PARTIAL</a:t>
            </a:r>
            <a:r>
              <a:rPr lang="es-VE" sz="1600" dirty="0" smtClean="0"/>
              <a:t>,</a:t>
            </a:r>
          </a:p>
          <a:p>
            <a:r>
              <a:rPr lang="es-VE" sz="1600" dirty="0" err="1" smtClean="0"/>
              <a:t>function_parameters</a:t>
            </a:r>
            <a:r>
              <a:rPr lang="es-VE" sz="1600" dirty="0" smtClean="0"/>
              <a:t> =&gt; ‘VVVVVVVVVVVVVVVV, </a:t>
            </a:r>
          </a:p>
          <a:p>
            <a:r>
              <a:rPr lang="es-VE" sz="1600" dirty="0" smtClean="0"/>
              <a:t>VVVVVVVVVVVVVVVV, #,1,12’</a:t>
            </a:r>
          </a:p>
          <a:p>
            <a:r>
              <a:rPr lang="es-VE" sz="1600" dirty="0" err="1"/>
              <a:t>e</a:t>
            </a:r>
            <a:r>
              <a:rPr lang="es-VE" sz="1600" dirty="0" err="1" smtClean="0"/>
              <a:t>xpression</a:t>
            </a:r>
            <a:r>
              <a:rPr lang="es-VE" sz="1600" dirty="0" smtClean="0"/>
              <a:t> =&gt; ’1=1’);</a:t>
            </a:r>
            <a:endParaRPr lang="es-VE" sz="1600" dirty="0"/>
          </a:p>
        </p:txBody>
      </p:sp>
      <p:sp>
        <p:nvSpPr>
          <p:cNvPr id="13" name="Rectángulo 12"/>
          <p:cNvSpPr/>
          <p:nvPr/>
        </p:nvSpPr>
        <p:spPr>
          <a:xfrm>
            <a:off x="7346858" y="2777956"/>
            <a:ext cx="346714" cy="29120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a:p>
        </p:txBody>
      </p:sp>
      <p:sp>
        <p:nvSpPr>
          <p:cNvPr id="14" name="CuadroTexto 13"/>
          <p:cNvSpPr txBox="1"/>
          <p:nvPr/>
        </p:nvSpPr>
        <p:spPr>
          <a:xfrm>
            <a:off x="8733881" y="1793847"/>
            <a:ext cx="1694695" cy="369332"/>
          </a:xfrm>
          <a:prstGeom prst="rect">
            <a:avLst/>
          </a:prstGeom>
          <a:noFill/>
        </p:spPr>
        <p:txBody>
          <a:bodyPr wrap="none" rtlCol="0">
            <a:spAutoFit/>
          </a:bodyPr>
          <a:lstStyle/>
          <a:p>
            <a:r>
              <a:rPr lang="es-VE" b="1" dirty="0" smtClean="0"/>
              <a:t>CUSTOMERS</a:t>
            </a:r>
            <a:endParaRPr lang="es-VE" b="1" dirty="0"/>
          </a:p>
        </p:txBody>
      </p:sp>
      <p:cxnSp>
        <p:nvCxnSpPr>
          <p:cNvPr id="16" name="Conector recto de flecha 15"/>
          <p:cNvCxnSpPr>
            <a:stCxn id="7" idx="1"/>
            <a:endCxn id="13" idx="3"/>
          </p:cNvCxnSpPr>
          <p:nvPr/>
        </p:nvCxnSpPr>
        <p:spPr>
          <a:xfrm>
            <a:off x="2517270" y="2923560"/>
            <a:ext cx="5176302" cy="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Conector recto de flecha 17"/>
          <p:cNvCxnSpPr>
            <a:stCxn id="13" idx="2"/>
          </p:cNvCxnSpPr>
          <p:nvPr/>
        </p:nvCxnSpPr>
        <p:spPr>
          <a:xfrm flipH="1">
            <a:off x="2721986" y="3069165"/>
            <a:ext cx="4798229" cy="164094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Conector recto de flecha 20"/>
          <p:cNvCxnSpPr/>
          <p:nvPr/>
        </p:nvCxnSpPr>
        <p:spPr>
          <a:xfrm flipV="1">
            <a:off x="7520215" y="3069166"/>
            <a:ext cx="15765" cy="990535"/>
          </a:xfrm>
          <a:prstGeom prst="straightConnector1">
            <a:avLst/>
          </a:prstGeom>
          <a:ln w="571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6" name="CuadroTexto 25"/>
          <p:cNvSpPr txBox="1"/>
          <p:nvPr/>
        </p:nvSpPr>
        <p:spPr>
          <a:xfrm>
            <a:off x="2984487" y="2554227"/>
            <a:ext cx="4241867" cy="369332"/>
          </a:xfrm>
          <a:prstGeom prst="rect">
            <a:avLst/>
          </a:prstGeom>
          <a:noFill/>
        </p:spPr>
        <p:txBody>
          <a:bodyPr wrap="none" rtlCol="0">
            <a:spAutoFit/>
          </a:bodyPr>
          <a:lstStyle/>
          <a:p>
            <a:r>
              <a:rPr lang="es-VE" dirty="0" smtClean="0"/>
              <a:t>SQL&gt; </a:t>
            </a:r>
            <a:r>
              <a:rPr lang="es-VE" b="1" dirty="0" smtClean="0"/>
              <a:t>SELECT * FROM CUSTOMERS;</a:t>
            </a:r>
            <a:endParaRPr lang="es-VE" b="1" dirty="0"/>
          </a:p>
        </p:txBody>
      </p:sp>
      <p:sp>
        <p:nvSpPr>
          <p:cNvPr id="17" name="Título 2"/>
          <p:cNvSpPr>
            <a:spLocks noGrp="1"/>
          </p:cNvSpPr>
          <p:nvPr>
            <p:ph type="title"/>
          </p:nvPr>
        </p:nvSpPr>
        <p:spPr>
          <a:xfrm>
            <a:off x="1343023" y="378036"/>
            <a:ext cx="10848977" cy="655430"/>
          </a:xfrm>
        </p:spPr>
        <p:txBody>
          <a:bodyPr/>
          <a:lstStyle/>
          <a:p>
            <a:r>
              <a:rPr lang="en-US" dirty="0"/>
              <a:t>Creating a redaction policy when using partial redaction</a:t>
            </a:r>
            <a:endParaRPr lang="es-VE" dirty="0"/>
          </a:p>
        </p:txBody>
      </p:sp>
    </p:spTree>
    <p:extLst>
      <p:ext uri="{BB962C8B-B14F-4D97-AF65-F5344CB8AC3E}">
        <p14:creationId xmlns:p14="http://schemas.microsoft.com/office/powerpoint/2010/main" val="2296969745"/>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lstStyle/>
          <a:p>
            <a:r>
              <a:rPr lang="en-US" dirty="0"/>
              <a:t>Even though users can't see unmasked data, they can use redacted columns in </a:t>
            </a:r>
            <a:r>
              <a:rPr lang="en-US" dirty="0">
                <a:solidFill>
                  <a:srgbClr val="F7941D"/>
                </a:solidFill>
              </a:rPr>
              <a:t>where</a:t>
            </a:r>
            <a:r>
              <a:rPr lang="en-US" dirty="0"/>
              <a:t> clause:</a:t>
            </a:r>
          </a:p>
          <a:p>
            <a:endParaRPr lang="en-US" dirty="0"/>
          </a:p>
          <a:p>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pPr/>
              <a:t>84</a:t>
            </a:fld>
            <a:endParaRPr lang="es-VE" dirty="0"/>
          </a:p>
        </p:txBody>
      </p:sp>
      <p:sp>
        <p:nvSpPr>
          <p:cNvPr id="5" name="Título 2"/>
          <p:cNvSpPr>
            <a:spLocks noGrp="1"/>
          </p:cNvSpPr>
          <p:nvPr>
            <p:ph type="title"/>
          </p:nvPr>
        </p:nvSpPr>
        <p:spPr>
          <a:xfrm>
            <a:off x="1343023" y="378036"/>
            <a:ext cx="10848977" cy="655430"/>
          </a:xfrm>
        </p:spPr>
        <p:txBody>
          <a:bodyPr/>
          <a:lstStyle/>
          <a:p>
            <a:r>
              <a:rPr lang="en-US" dirty="0"/>
              <a:t>Creating a redaction policy when using partial redaction</a:t>
            </a:r>
            <a:endParaRPr lang="es-VE" dirty="0"/>
          </a:p>
        </p:txBody>
      </p:sp>
      <p:sp>
        <p:nvSpPr>
          <p:cNvPr id="6" name="Rectángulo 5"/>
          <p:cNvSpPr/>
          <p:nvPr/>
        </p:nvSpPr>
        <p:spPr>
          <a:xfrm>
            <a:off x="1012547" y="2538248"/>
            <a:ext cx="10153650" cy="3507710"/>
          </a:xfrm>
          <a:prstGeom prst="rect">
            <a:avLst/>
          </a:prstGeom>
          <a:solidFill>
            <a:srgbClr val="F794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t>SQL&gt; select * from </a:t>
            </a:r>
            <a:r>
              <a:rPr lang="en-US" b="1" dirty="0" err="1" smtClean="0"/>
              <a:t>ernesto.customers</a:t>
            </a:r>
            <a:r>
              <a:rPr lang="en-US" b="1" dirty="0" smtClean="0"/>
              <a:t>;</a:t>
            </a:r>
            <a:endParaRPr lang="en-US" b="1" dirty="0"/>
          </a:p>
          <a:p>
            <a:r>
              <a:rPr lang="en-US" b="1" dirty="0"/>
              <a:t>NAME                 CREDIT_CARD</a:t>
            </a:r>
          </a:p>
          <a:p>
            <a:r>
              <a:rPr lang="en-US" b="1" dirty="0"/>
              <a:t>-------------------- ------------------------------</a:t>
            </a:r>
          </a:p>
          <a:p>
            <a:r>
              <a:rPr lang="en-US" b="1" dirty="0"/>
              <a:t>tom                  ############9132</a:t>
            </a:r>
          </a:p>
          <a:p>
            <a:r>
              <a:rPr lang="en-US" b="1" dirty="0" err="1" smtClean="0"/>
              <a:t>steve</a:t>
            </a:r>
            <a:r>
              <a:rPr lang="en-US" b="1" dirty="0" smtClean="0"/>
              <a:t>                 </a:t>
            </a:r>
            <a:r>
              <a:rPr lang="en-US" b="1" dirty="0"/>
              <a:t>############5691</a:t>
            </a:r>
          </a:p>
          <a:p>
            <a:r>
              <a:rPr lang="en-US" b="1" dirty="0"/>
              <a:t>john                 ############</a:t>
            </a:r>
            <a:r>
              <a:rPr lang="en-US" b="1" dirty="0" smtClean="0"/>
              <a:t>5806</a:t>
            </a:r>
            <a:endParaRPr lang="en-US" b="1" dirty="0"/>
          </a:p>
          <a:p>
            <a:r>
              <a:rPr lang="en-US" b="1" dirty="0"/>
              <a:t>SQL&gt; select * from </a:t>
            </a:r>
            <a:r>
              <a:rPr lang="en-US" b="1" dirty="0" err="1" smtClean="0"/>
              <a:t>ernesto.customers</a:t>
            </a:r>
            <a:r>
              <a:rPr lang="en-US" b="1" dirty="0" smtClean="0"/>
              <a:t> </a:t>
            </a:r>
            <a:r>
              <a:rPr lang="en-US" b="1" dirty="0"/>
              <a:t>where </a:t>
            </a:r>
            <a:r>
              <a:rPr lang="en-US" b="1" dirty="0" err="1"/>
              <a:t>credit_card</a:t>
            </a:r>
            <a:r>
              <a:rPr lang="en-US" b="1" dirty="0"/>
              <a:t> like </a:t>
            </a:r>
          </a:p>
          <a:p>
            <a:r>
              <a:rPr lang="en-US" b="1" dirty="0"/>
              <a:t>    '34</a:t>
            </a:r>
            <a:r>
              <a:rPr lang="en-US" b="1" dirty="0" smtClean="0"/>
              <a:t>%';</a:t>
            </a:r>
            <a:endParaRPr lang="en-US" b="1" dirty="0"/>
          </a:p>
          <a:p>
            <a:r>
              <a:rPr lang="en-US" b="1" dirty="0"/>
              <a:t>NAME                 CREDIT_CARD</a:t>
            </a:r>
          </a:p>
          <a:p>
            <a:r>
              <a:rPr lang="en-US" b="1" dirty="0"/>
              <a:t>-------------------- ------------------------------</a:t>
            </a:r>
          </a:p>
          <a:p>
            <a:r>
              <a:rPr lang="en-US" b="1" dirty="0"/>
              <a:t>tom                  ############9132</a:t>
            </a:r>
          </a:p>
          <a:p>
            <a:r>
              <a:rPr lang="en-US" b="1" dirty="0"/>
              <a:t>john                 ############5806</a:t>
            </a:r>
          </a:p>
        </p:txBody>
      </p:sp>
    </p:spTree>
    <p:extLst>
      <p:ext uri="{BB962C8B-B14F-4D97-AF65-F5344CB8AC3E}">
        <p14:creationId xmlns:p14="http://schemas.microsoft.com/office/powerpoint/2010/main" val="329074796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normAutofit fontScale="92500"/>
          </a:bodyPr>
          <a:lstStyle/>
          <a:p>
            <a:r>
              <a:rPr lang="en-US" dirty="0"/>
              <a:t>Random redaction type is usually used for the number and date-time data types because for these data types, it is hard to make a distinction between the redacted (random) and real data. </a:t>
            </a:r>
            <a:endParaRPr lang="en-US" dirty="0" smtClean="0"/>
          </a:p>
          <a:p>
            <a:endParaRPr lang="en-US" dirty="0"/>
          </a:p>
          <a:p>
            <a:r>
              <a:rPr lang="en-US" dirty="0" smtClean="0"/>
              <a:t>You </a:t>
            </a:r>
            <a:r>
              <a:rPr lang="en-US" dirty="0"/>
              <a:t>will create redaction policy </a:t>
            </a:r>
            <a:r>
              <a:rPr lang="en-US" dirty="0">
                <a:solidFill>
                  <a:srgbClr val="F7941D"/>
                </a:solidFill>
              </a:rPr>
              <a:t>EMP_POL</a:t>
            </a:r>
            <a:r>
              <a:rPr lang="en-US" dirty="0"/>
              <a:t> using random redaction type on </a:t>
            </a:r>
            <a:r>
              <a:rPr lang="en-US" dirty="0" err="1">
                <a:solidFill>
                  <a:srgbClr val="F7941D"/>
                </a:solidFill>
              </a:rPr>
              <a:t>hr.employees</a:t>
            </a:r>
            <a:r>
              <a:rPr lang="en-US" dirty="0">
                <a:solidFill>
                  <a:srgbClr val="F7941D"/>
                </a:solidFill>
              </a:rPr>
              <a:t> </a:t>
            </a:r>
            <a:r>
              <a:rPr lang="en-US" dirty="0"/>
              <a:t>table, column salary, by using SQL*Plus. </a:t>
            </a:r>
            <a:endParaRPr lang="en-US" dirty="0" smtClean="0"/>
          </a:p>
          <a:p>
            <a:endParaRPr lang="en-US" dirty="0"/>
          </a:p>
          <a:p>
            <a:r>
              <a:rPr lang="en-US" dirty="0" smtClean="0"/>
              <a:t>You </a:t>
            </a:r>
            <a:r>
              <a:rPr lang="en-US" dirty="0"/>
              <a:t>will modify the </a:t>
            </a:r>
            <a:r>
              <a:rPr lang="en-US" dirty="0">
                <a:solidFill>
                  <a:srgbClr val="F7941D"/>
                </a:solidFill>
              </a:rPr>
              <a:t>EMP_POL</a:t>
            </a:r>
            <a:r>
              <a:rPr lang="en-US" dirty="0"/>
              <a:t> redaction policy.</a:t>
            </a:r>
            <a:endParaRPr lang="es-VE" dirty="0"/>
          </a:p>
        </p:txBody>
      </p:sp>
      <p:sp>
        <p:nvSpPr>
          <p:cNvPr id="3" name="Título 2"/>
          <p:cNvSpPr>
            <a:spLocks noGrp="1"/>
          </p:cNvSpPr>
          <p:nvPr>
            <p:ph type="title"/>
          </p:nvPr>
        </p:nvSpPr>
        <p:spPr/>
        <p:txBody>
          <a:bodyPr/>
          <a:lstStyle/>
          <a:p>
            <a:r>
              <a:rPr lang="en-US" sz="3200" dirty="0"/>
              <a:t>Creating a redaction policy when using random </a:t>
            </a:r>
            <a:r>
              <a:rPr lang="en-US" sz="3200" dirty="0" smtClean="0"/>
              <a:t>redaction</a:t>
            </a:r>
            <a:endParaRPr lang="es-VE" sz="3200"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pPr/>
              <a:t>85</a:t>
            </a:fld>
            <a:endParaRPr lang="es-VE" dirty="0"/>
          </a:p>
        </p:txBody>
      </p:sp>
    </p:spTree>
    <p:extLst>
      <p:ext uri="{BB962C8B-B14F-4D97-AF65-F5344CB8AC3E}">
        <p14:creationId xmlns:p14="http://schemas.microsoft.com/office/powerpoint/2010/main" val="153299618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lstStyle/>
          <a:p>
            <a:r>
              <a:rPr lang="en-US" dirty="0"/>
              <a:t>To complete </a:t>
            </a:r>
            <a:r>
              <a:rPr lang="en-US" dirty="0" smtClean="0"/>
              <a:t>this, </a:t>
            </a:r>
            <a:r>
              <a:rPr lang="en-US" dirty="0"/>
              <a:t>you'll need:</a:t>
            </a:r>
          </a:p>
          <a:p>
            <a:endParaRPr lang="en-US" dirty="0"/>
          </a:p>
          <a:p>
            <a:endParaRPr lang="es-VE" dirty="0"/>
          </a:p>
        </p:txBody>
      </p:sp>
      <p:sp>
        <p:nvSpPr>
          <p:cNvPr id="3" name="Título 2"/>
          <p:cNvSpPr>
            <a:spLocks noGrp="1"/>
          </p:cNvSpPr>
          <p:nvPr>
            <p:ph type="title"/>
          </p:nvPr>
        </p:nvSpPr>
        <p:spPr/>
        <p:txBody>
          <a:bodyPr/>
          <a:lstStyle/>
          <a:p>
            <a:r>
              <a:rPr lang="en-US" sz="3200" dirty="0">
                <a:solidFill>
                  <a:prstClr val="white"/>
                </a:solidFill>
              </a:rPr>
              <a:t>Creating a redaction policy when using random redaction</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pPr/>
              <a:t>86</a:t>
            </a:fld>
            <a:endParaRPr lang="es-VE" dirty="0"/>
          </a:p>
        </p:txBody>
      </p:sp>
      <p:sp>
        <p:nvSpPr>
          <p:cNvPr id="5" name="Rectángulo 4"/>
          <p:cNvSpPr/>
          <p:nvPr/>
        </p:nvSpPr>
        <p:spPr>
          <a:xfrm>
            <a:off x="1012547" y="2474771"/>
            <a:ext cx="10153650" cy="2964331"/>
          </a:xfrm>
          <a:prstGeom prst="rect">
            <a:avLst/>
          </a:prstGeom>
          <a:solidFill>
            <a:srgbClr val="F794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2400" b="1" dirty="0"/>
              <a:t>An existing user who can view data in the HR.EMPLOYEES sample table but doesn't have an exempt redaction policy privilege (for example, </a:t>
            </a:r>
            <a:r>
              <a:rPr lang="en-US" sz="2400" b="1" dirty="0" err="1"/>
              <a:t>hr</a:t>
            </a:r>
            <a:r>
              <a:rPr lang="en-US" sz="2400" b="1" dirty="0"/>
              <a:t>)</a:t>
            </a:r>
          </a:p>
          <a:p>
            <a:pPr marL="285750" indent="-285750">
              <a:buFont typeface="Arial" panose="020B0604020202020204" pitchFamily="34" charset="0"/>
              <a:buChar char="•"/>
            </a:pPr>
            <a:endParaRPr lang="en-US" sz="2400" b="1" dirty="0"/>
          </a:p>
          <a:p>
            <a:pPr marL="285750" indent="-285750">
              <a:buFont typeface="Arial" panose="020B0604020202020204" pitchFamily="34" charset="0"/>
              <a:buChar char="•"/>
            </a:pPr>
            <a:r>
              <a:rPr lang="en-US" sz="2400" b="1" dirty="0"/>
              <a:t>The </a:t>
            </a:r>
            <a:r>
              <a:rPr lang="en-US" sz="2400" b="1" dirty="0" err="1"/>
              <a:t>secmgr</a:t>
            </a:r>
            <a:r>
              <a:rPr lang="en-US" sz="2400" b="1" dirty="0"/>
              <a:t> user created in the Creating a redaction policy using full redaction recipe or another user who can create redaction policies (has execute on the </a:t>
            </a:r>
            <a:r>
              <a:rPr lang="en-US" sz="2400" b="1" dirty="0" err="1"/>
              <a:t>dbms_redact</a:t>
            </a:r>
            <a:r>
              <a:rPr lang="en-US" sz="2400" b="1" dirty="0"/>
              <a:t> package)</a:t>
            </a:r>
            <a:endParaRPr lang="es-VE" sz="2400" b="1" dirty="0"/>
          </a:p>
        </p:txBody>
      </p:sp>
    </p:spTree>
    <p:extLst>
      <p:ext uri="{BB962C8B-B14F-4D97-AF65-F5344CB8AC3E}">
        <p14:creationId xmlns:p14="http://schemas.microsoft.com/office/powerpoint/2010/main" val="352810520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a:xfrm>
            <a:off x="331303" y="1504950"/>
            <a:ext cx="11516139" cy="4706664"/>
          </a:xfrm>
        </p:spPr>
        <p:txBody>
          <a:bodyPr>
            <a:normAutofit fontScale="92500" lnSpcReduction="10000"/>
          </a:bodyPr>
          <a:lstStyle/>
          <a:p>
            <a:pPr marL="514350" indent="-514350">
              <a:buFont typeface="+mj-lt"/>
              <a:buAutoNum type="arabicPeriod"/>
            </a:pPr>
            <a:r>
              <a:rPr lang="en-US" dirty="0" smtClean="0"/>
              <a:t>Create </a:t>
            </a:r>
            <a:r>
              <a:rPr lang="en-US" dirty="0"/>
              <a:t>the redaction policy </a:t>
            </a:r>
            <a:r>
              <a:rPr lang="en-US" dirty="0">
                <a:solidFill>
                  <a:srgbClr val="F7941D"/>
                </a:solidFill>
              </a:rPr>
              <a:t>EMP_POL</a:t>
            </a:r>
            <a:r>
              <a:rPr lang="en-US" dirty="0"/>
              <a:t> by using the procedure </a:t>
            </a:r>
            <a:r>
              <a:rPr lang="en-US" dirty="0">
                <a:solidFill>
                  <a:srgbClr val="F7941D"/>
                </a:solidFill>
              </a:rPr>
              <a:t>ADD_POLICY</a:t>
            </a:r>
            <a:r>
              <a:rPr lang="en-US" dirty="0"/>
              <a:t> in the </a:t>
            </a:r>
            <a:r>
              <a:rPr lang="en-US" dirty="0">
                <a:solidFill>
                  <a:srgbClr val="F7941D"/>
                </a:solidFill>
              </a:rPr>
              <a:t>DBMS_REDACT</a:t>
            </a:r>
            <a:r>
              <a:rPr lang="en-US" dirty="0"/>
              <a:t> package. </a:t>
            </a:r>
            <a:endParaRPr lang="en-US" dirty="0" smtClean="0"/>
          </a:p>
          <a:p>
            <a:pPr marL="514350" indent="-514350">
              <a:buFont typeface="+mj-lt"/>
              <a:buAutoNum type="arabicPeriod"/>
            </a:pPr>
            <a:endParaRPr lang="en-US" dirty="0"/>
          </a:p>
          <a:p>
            <a:pPr marL="514350" indent="-514350">
              <a:buFont typeface="+mj-lt"/>
              <a:buAutoNum type="arabicPeriod"/>
            </a:pPr>
            <a:r>
              <a:rPr lang="en-US" dirty="0" smtClean="0"/>
              <a:t>Define </a:t>
            </a:r>
            <a:r>
              <a:rPr lang="en-US" dirty="0"/>
              <a:t>that random redaction type will be used to redact data. </a:t>
            </a:r>
            <a:endParaRPr lang="en-US" dirty="0" smtClean="0"/>
          </a:p>
          <a:p>
            <a:pPr marL="514350" indent="-514350">
              <a:buFont typeface="+mj-lt"/>
              <a:buAutoNum type="arabicPeriod"/>
            </a:pPr>
            <a:endParaRPr lang="en-US" dirty="0"/>
          </a:p>
          <a:p>
            <a:pPr marL="514350" indent="-514350">
              <a:buFont typeface="+mj-lt"/>
              <a:buAutoNum type="arabicPeriod"/>
            </a:pPr>
            <a:r>
              <a:rPr lang="en-US" dirty="0" smtClean="0"/>
              <a:t>Policy expression, specifies </a:t>
            </a:r>
            <a:r>
              <a:rPr lang="en-US" dirty="0"/>
              <a:t>the blacklist (which contains only user HR). </a:t>
            </a:r>
            <a:endParaRPr lang="en-US" dirty="0" smtClean="0"/>
          </a:p>
          <a:p>
            <a:pPr marL="514350" indent="-514350">
              <a:buFont typeface="+mj-lt"/>
              <a:buAutoNum type="arabicPeriod"/>
            </a:pPr>
            <a:endParaRPr lang="en-US" dirty="0"/>
          </a:p>
          <a:p>
            <a:pPr marL="514350" indent="-514350">
              <a:buFont typeface="+mj-lt"/>
              <a:buAutoNum type="arabicPeriod"/>
            </a:pPr>
            <a:r>
              <a:rPr lang="en-US" dirty="0" smtClean="0"/>
              <a:t>To </a:t>
            </a:r>
            <a:r>
              <a:rPr lang="en-US" dirty="0"/>
              <a:t>define a whitelist </a:t>
            </a:r>
            <a:r>
              <a:rPr lang="en-US" dirty="0" smtClean="0"/>
              <a:t>change </a:t>
            </a:r>
            <a:r>
              <a:rPr lang="en-US" dirty="0"/>
              <a:t>operator </a:t>
            </a:r>
            <a:r>
              <a:rPr lang="en-US" dirty="0">
                <a:solidFill>
                  <a:srgbClr val="F7941D"/>
                </a:solidFill>
              </a:rPr>
              <a:t>=</a:t>
            </a:r>
            <a:r>
              <a:rPr lang="en-US" dirty="0"/>
              <a:t> to operator </a:t>
            </a:r>
            <a:r>
              <a:rPr lang="en-US" dirty="0">
                <a:solidFill>
                  <a:srgbClr val="F7941D"/>
                </a:solidFill>
              </a:rPr>
              <a:t>&lt;&gt;</a:t>
            </a:r>
            <a:r>
              <a:rPr lang="en-US" dirty="0"/>
              <a:t> and define left and right operand according to your needs.</a:t>
            </a:r>
            <a:endParaRPr lang="es-VE" dirty="0"/>
          </a:p>
        </p:txBody>
      </p:sp>
      <p:sp>
        <p:nvSpPr>
          <p:cNvPr id="3" name="Título 2"/>
          <p:cNvSpPr>
            <a:spLocks noGrp="1"/>
          </p:cNvSpPr>
          <p:nvPr>
            <p:ph type="title"/>
          </p:nvPr>
        </p:nvSpPr>
        <p:spPr/>
        <p:txBody>
          <a:bodyPr/>
          <a:lstStyle/>
          <a:p>
            <a:r>
              <a:rPr lang="en-US" sz="3200" dirty="0">
                <a:solidFill>
                  <a:prstClr val="white"/>
                </a:solidFill>
              </a:rPr>
              <a:t>Creating a redaction policy when using random redaction</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pPr/>
              <a:t>87</a:t>
            </a:fld>
            <a:endParaRPr lang="es-VE" dirty="0"/>
          </a:p>
        </p:txBody>
      </p:sp>
    </p:spTree>
    <p:extLst>
      <p:ext uri="{BB962C8B-B14F-4D97-AF65-F5344CB8AC3E}">
        <p14:creationId xmlns:p14="http://schemas.microsoft.com/office/powerpoint/2010/main" val="144912279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lstStyle/>
          <a:p>
            <a:r>
              <a:rPr lang="en-US" dirty="0"/>
              <a:t>When the number data type is redacted using random redaction type, the redacted value will belong to the interval </a:t>
            </a:r>
            <a:r>
              <a:rPr lang="en-US" b="1" dirty="0"/>
              <a:t>[0, |n|], </a:t>
            </a:r>
            <a:r>
              <a:rPr lang="en-US" dirty="0"/>
              <a:t>where |n| is the absolute value of the original data</a:t>
            </a:r>
            <a:r>
              <a:rPr lang="en-US" dirty="0" smtClean="0"/>
              <a:t>.</a:t>
            </a:r>
          </a:p>
          <a:p>
            <a:endParaRPr lang="en-US" dirty="0"/>
          </a:p>
          <a:p>
            <a:r>
              <a:rPr lang="en-US" dirty="0" smtClean="0"/>
              <a:t>The only </a:t>
            </a:r>
            <a:r>
              <a:rPr lang="en-US" dirty="0"/>
              <a:t>exception to this rule is when original data is an integer between </a:t>
            </a:r>
            <a:r>
              <a:rPr lang="en-US" b="1" dirty="0"/>
              <a:t>−1 </a:t>
            </a:r>
            <a:r>
              <a:rPr lang="en-US" dirty="0"/>
              <a:t>and </a:t>
            </a:r>
            <a:r>
              <a:rPr lang="en-US" b="1" dirty="0"/>
              <a:t>9</a:t>
            </a:r>
            <a:r>
              <a:rPr lang="en-US" dirty="0"/>
              <a:t>, and in that case, the redacted value will belong to the interval </a:t>
            </a:r>
            <a:r>
              <a:rPr lang="en-US" b="1" dirty="0"/>
              <a:t>[0, 9].</a:t>
            </a:r>
            <a:endParaRPr lang="es-VE" b="1"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pPr/>
              <a:t>88</a:t>
            </a:fld>
            <a:endParaRPr lang="es-VE" dirty="0"/>
          </a:p>
        </p:txBody>
      </p:sp>
      <p:sp>
        <p:nvSpPr>
          <p:cNvPr id="5" name="Título 2"/>
          <p:cNvSpPr>
            <a:spLocks noGrp="1"/>
          </p:cNvSpPr>
          <p:nvPr>
            <p:ph type="title"/>
          </p:nvPr>
        </p:nvSpPr>
        <p:spPr>
          <a:xfrm>
            <a:off x="1522343" y="393801"/>
            <a:ext cx="10848977" cy="655430"/>
          </a:xfrm>
        </p:spPr>
        <p:txBody>
          <a:bodyPr/>
          <a:lstStyle/>
          <a:p>
            <a:r>
              <a:rPr lang="en-US" sz="3200" dirty="0">
                <a:solidFill>
                  <a:prstClr val="white"/>
                </a:solidFill>
              </a:rPr>
              <a:t>Creating a redaction policy when using random redaction</a:t>
            </a:r>
            <a:endParaRPr lang="es-VE" dirty="0"/>
          </a:p>
        </p:txBody>
      </p:sp>
    </p:spTree>
    <p:extLst>
      <p:ext uri="{BB962C8B-B14F-4D97-AF65-F5344CB8AC3E}">
        <p14:creationId xmlns:p14="http://schemas.microsoft.com/office/powerpoint/2010/main" val="164471863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normAutofit/>
          </a:bodyPr>
          <a:lstStyle/>
          <a:p>
            <a:r>
              <a:rPr lang="en-US" dirty="0"/>
              <a:t>A regular expression redaction type enables you to create and implement flexible redaction rules. </a:t>
            </a:r>
            <a:endParaRPr lang="en-US" dirty="0" smtClean="0"/>
          </a:p>
          <a:p>
            <a:endParaRPr lang="en-US" dirty="0"/>
          </a:p>
          <a:p>
            <a:r>
              <a:rPr lang="en-US" dirty="0" smtClean="0"/>
              <a:t>You </a:t>
            </a:r>
            <a:r>
              <a:rPr lang="en-US" dirty="0"/>
              <a:t>define patterns that will be used in order to match and replace data, as well as some other parameters of the search</a:t>
            </a:r>
            <a:r>
              <a:rPr lang="en-US" dirty="0" smtClean="0"/>
              <a:t>.</a:t>
            </a:r>
          </a:p>
          <a:p>
            <a:endParaRPr lang="en-US" dirty="0"/>
          </a:p>
          <a:p>
            <a:r>
              <a:rPr lang="en-US" dirty="0" smtClean="0"/>
              <a:t>You </a:t>
            </a:r>
            <a:r>
              <a:rPr lang="en-US" dirty="0"/>
              <a:t>will create the redaction policy </a:t>
            </a:r>
            <a:r>
              <a:rPr lang="en-US" dirty="0">
                <a:solidFill>
                  <a:srgbClr val="F7941D"/>
                </a:solidFill>
              </a:rPr>
              <a:t>SHORT_POL</a:t>
            </a:r>
            <a:r>
              <a:rPr lang="en-US" dirty="0"/>
              <a:t>, which will be used to mask customers' phone numbers.</a:t>
            </a:r>
            <a:endParaRPr lang="es-VE" dirty="0"/>
          </a:p>
        </p:txBody>
      </p:sp>
      <p:sp>
        <p:nvSpPr>
          <p:cNvPr id="3" name="Título 2"/>
          <p:cNvSpPr>
            <a:spLocks noGrp="1"/>
          </p:cNvSpPr>
          <p:nvPr>
            <p:ph type="title"/>
          </p:nvPr>
        </p:nvSpPr>
        <p:spPr/>
        <p:txBody>
          <a:bodyPr/>
          <a:lstStyle/>
          <a:p>
            <a:r>
              <a:rPr lang="en-US" sz="2800" dirty="0"/>
              <a:t>Creating a redaction policy when using regular expression </a:t>
            </a:r>
            <a:r>
              <a:rPr lang="en-US" sz="2800" dirty="0" smtClean="0"/>
              <a:t>redaction</a:t>
            </a:r>
            <a:endParaRPr lang="es-VE" sz="2800"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pPr/>
              <a:t>89</a:t>
            </a:fld>
            <a:endParaRPr lang="es-VE" dirty="0"/>
          </a:p>
        </p:txBody>
      </p:sp>
    </p:spTree>
    <p:extLst>
      <p:ext uri="{BB962C8B-B14F-4D97-AF65-F5344CB8AC3E}">
        <p14:creationId xmlns:p14="http://schemas.microsoft.com/office/powerpoint/2010/main" val="24042882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Consolidates audit data from thousands of databases as well as monitors SQL traffic</a:t>
            </a:r>
          </a:p>
          <a:p>
            <a:r>
              <a:rPr lang="en-US" dirty="0" smtClean="0"/>
              <a:t>Prevents un authorized SQL statements or out of policy statements</a:t>
            </a:r>
          </a:p>
          <a:p>
            <a:r>
              <a:rPr lang="en-US" dirty="0" smtClean="0"/>
              <a:t>Supports most major Databases</a:t>
            </a:r>
          </a:p>
          <a:p>
            <a:pPr lvl="1"/>
            <a:r>
              <a:rPr lang="en-US" dirty="0" smtClean="0"/>
              <a:t>DB2</a:t>
            </a:r>
          </a:p>
          <a:p>
            <a:pPr lvl="1"/>
            <a:r>
              <a:rPr lang="en-US" dirty="0" smtClean="0"/>
              <a:t>SQL Server</a:t>
            </a:r>
          </a:p>
          <a:p>
            <a:pPr lvl="1"/>
            <a:r>
              <a:rPr lang="en-US" dirty="0" smtClean="0"/>
              <a:t>MySQL</a:t>
            </a:r>
          </a:p>
        </p:txBody>
      </p:sp>
      <p:sp>
        <p:nvSpPr>
          <p:cNvPr id="3" name="Title 2"/>
          <p:cNvSpPr>
            <a:spLocks noGrp="1"/>
          </p:cNvSpPr>
          <p:nvPr>
            <p:ph type="title"/>
          </p:nvPr>
        </p:nvSpPr>
        <p:spPr/>
        <p:txBody>
          <a:bodyPr/>
          <a:lstStyle/>
          <a:p>
            <a:r>
              <a:rPr lang="en-US" dirty="0" smtClean="0"/>
              <a:t>Oracle Audit Vault</a:t>
            </a:r>
            <a:endParaRPr lang="en-US" dirty="0"/>
          </a:p>
        </p:txBody>
      </p:sp>
      <p:sp>
        <p:nvSpPr>
          <p:cNvPr id="4" name="Slide Number Placeholder 3"/>
          <p:cNvSpPr>
            <a:spLocks noGrp="1"/>
          </p:cNvSpPr>
          <p:nvPr>
            <p:ph type="sldNum" sz="quarter" idx="12"/>
          </p:nvPr>
        </p:nvSpPr>
        <p:spPr/>
        <p:txBody>
          <a:bodyPr/>
          <a:lstStyle/>
          <a:p>
            <a:fld id="{5C6DB8CB-8B72-460F-B4E4-6A15EEC341A1}" type="slidenum">
              <a:rPr lang="es-VE" smtClean="0"/>
              <a:pPr/>
              <a:t>9</a:t>
            </a:fld>
            <a:endParaRPr lang="es-VE" dirty="0"/>
          </a:p>
        </p:txBody>
      </p:sp>
    </p:spTree>
    <p:extLst>
      <p:ext uri="{BB962C8B-B14F-4D97-AF65-F5344CB8AC3E}">
        <p14:creationId xmlns:p14="http://schemas.microsoft.com/office/powerpoint/2010/main" val="202575233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lstStyle/>
          <a:p>
            <a:r>
              <a:rPr lang="es-VE" dirty="0"/>
              <a:t> </a:t>
            </a:r>
            <a:r>
              <a:rPr lang="es-VE" dirty="0" err="1"/>
              <a:t>Y</a:t>
            </a:r>
            <a:r>
              <a:rPr lang="es-VE" dirty="0" err="1" smtClean="0"/>
              <a:t>ou'll</a:t>
            </a:r>
            <a:r>
              <a:rPr lang="es-VE" dirty="0" smtClean="0"/>
              <a:t> </a:t>
            </a:r>
            <a:r>
              <a:rPr lang="es-VE" dirty="0" err="1"/>
              <a:t>need</a:t>
            </a:r>
            <a:r>
              <a:rPr lang="es-VE" dirty="0"/>
              <a:t>:</a:t>
            </a:r>
          </a:p>
        </p:txBody>
      </p:sp>
      <p:sp>
        <p:nvSpPr>
          <p:cNvPr id="4" name="Marcador de número de diapositiva 3"/>
          <p:cNvSpPr>
            <a:spLocks noGrp="1"/>
          </p:cNvSpPr>
          <p:nvPr>
            <p:ph type="sldNum" sz="quarter" idx="12"/>
          </p:nvPr>
        </p:nvSpPr>
        <p:spPr/>
        <p:txBody>
          <a:bodyPr/>
          <a:lstStyle/>
          <a:p>
            <a:fld id="{5C6DB8CB-8B72-460F-B4E4-6A15EEC341A1}" type="slidenum">
              <a:rPr lang="es-VE" smtClean="0"/>
              <a:pPr/>
              <a:t>90</a:t>
            </a:fld>
            <a:endParaRPr lang="es-VE" dirty="0"/>
          </a:p>
        </p:txBody>
      </p:sp>
      <p:sp>
        <p:nvSpPr>
          <p:cNvPr id="5" name="Título 2"/>
          <p:cNvSpPr>
            <a:spLocks noGrp="1"/>
          </p:cNvSpPr>
          <p:nvPr>
            <p:ph type="title"/>
          </p:nvPr>
        </p:nvSpPr>
        <p:spPr>
          <a:xfrm>
            <a:off x="1522343" y="393801"/>
            <a:ext cx="10848977" cy="655430"/>
          </a:xfrm>
        </p:spPr>
        <p:txBody>
          <a:bodyPr/>
          <a:lstStyle/>
          <a:p>
            <a:r>
              <a:rPr lang="en-US" sz="2800" dirty="0"/>
              <a:t>Creating a redaction policy when using regular expression </a:t>
            </a:r>
            <a:r>
              <a:rPr lang="en-US" sz="2800" dirty="0" smtClean="0"/>
              <a:t>redaction</a:t>
            </a:r>
            <a:endParaRPr lang="es-VE" sz="2800" dirty="0"/>
          </a:p>
        </p:txBody>
      </p:sp>
      <p:sp>
        <p:nvSpPr>
          <p:cNvPr id="6" name="Rectángulo 5"/>
          <p:cNvSpPr/>
          <p:nvPr/>
        </p:nvSpPr>
        <p:spPr>
          <a:xfrm>
            <a:off x="1012547" y="2474771"/>
            <a:ext cx="10153650" cy="2964331"/>
          </a:xfrm>
          <a:prstGeom prst="rect">
            <a:avLst/>
          </a:prstGeom>
          <a:solidFill>
            <a:srgbClr val="F794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2400" b="1" dirty="0"/>
              <a:t>An existing user who can view data in the SH.CUSTOMERS sample table but doesn't have an exempt redaction policy privilege (for example, </a:t>
            </a:r>
            <a:r>
              <a:rPr lang="en-US" sz="2400" b="1" dirty="0" err="1"/>
              <a:t>sh</a:t>
            </a:r>
            <a:r>
              <a:rPr lang="en-US" sz="2400" b="1" dirty="0"/>
              <a:t>)</a:t>
            </a:r>
          </a:p>
          <a:p>
            <a:pPr marL="285750" indent="-285750">
              <a:buFont typeface="Arial" panose="020B0604020202020204" pitchFamily="34" charset="0"/>
              <a:buChar char="•"/>
            </a:pPr>
            <a:endParaRPr lang="en-US" sz="2400" b="1" dirty="0"/>
          </a:p>
          <a:p>
            <a:pPr marL="285750" indent="-285750">
              <a:buFont typeface="Arial" panose="020B0604020202020204" pitchFamily="34" charset="0"/>
              <a:buChar char="•"/>
            </a:pPr>
            <a:r>
              <a:rPr lang="en-US" sz="2400" b="1" dirty="0"/>
              <a:t>The </a:t>
            </a:r>
            <a:r>
              <a:rPr lang="en-US" sz="2400" b="1" dirty="0" err="1"/>
              <a:t>secmgr</a:t>
            </a:r>
            <a:r>
              <a:rPr lang="en-US" sz="2400" b="1" dirty="0"/>
              <a:t> user you created in the Creating redaction policy using full redaction recipe or another user who can create redaction policies (has execute on </a:t>
            </a:r>
            <a:r>
              <a:rPr lang="en-US" sz="2400" b="1" dirty="0" err="1"/>
              <a:t>dbms_redact</a:t>
            </a:r>
            <a:r>
              <a:rPr lang="en-US" sz="2400" b="1" dirty="0"/>
              <a:t> package)</a:t>
            </a:r>
            <a:endParaRPr lang="es-VE" sz="2400" b="1" dirty="0"/>
          </a:p>
        </p:txBody>
      </p:sp>
    </p:spTree>
    <p:extLst>
      <p:ext uri="{BB962C8B-B14F-4D97-AF65-F5344CB8AC3E}">
        <p14:creationId xmlns:p14="http://schemas.microsoft.com/office/powerpoint/2010/main" val="363597373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lstStyle/>
          <a:p>
            <a:r>
              <a:rPr lang="en-US" dirty="0"/>
              <a:t>When creating redaction policies that use regular expression redaction type, you can choose between redaction shortcuts </a:t>
            </a:r>
            <a:r>
              <a:rPr lang="en-US" dirty="0" smtClean="0"/>
              <a:t>and </a:t>
            </a:r>
            <a:r>
              <a:rPr lang="en-US" dirty="0"/>
              <a:t>the creation of custom regular </a:t>
            </a:r>
            <a:r>
              <a:rPr lang="en-US" dirty="0" smtClean="0"/>
              <a:t>expressions.</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pPr/>
              <a:t>91</a:t>
            </a:fld>
            <a:endParaRPr lang="es-VE" dirty="0"/>
          </a:p>
        </p:txBody>
      </p:sp>
      <p:sp>
        <p:nvSpPr>
          <p:cNvPr id="5" name="Título 2"/>
          <p:cNvSpPr>
            <a:spLocks noGrp="1"/>
          </p:cNvSpPr>
          <p:nvPr>
            <p:ph type="title"/>
          </p:nvPr>
        </p:nvSpPr>
        <p:spPr>
          <a:xfrm>
            <a:off x="1522343" y="393801"/>
            <a:ext cx="10848977" cy="655430"/>
          </a:xfrm>
        </p:spPr>
        <p:txBody>
          <a:bodyPr/>
          <a:lstStyle/>
          <a:p>
            <a:r>
              <a:rPr lang="en-US" sz="2800" dirty="0"/>
              <a:t>Creating a redaction policy when using regular expression </a:t>
            </a:r>
            <a:r>
              <a:rPr lang="en-US" sz="2800" dirty="0" smtClean="0"/>
              <a:t>redaction</a:t>
            </a:r>
            <a:endParaRPr lang="es-VE" sz="2800" dirty="0"/>
          </a:p>
        </p:txBody>
      </p:sp>
    </p:spTree>
    <p:extLst>
      <p:ext uri="{BB962C8B-B14F-4D97-AF65-F5344CB8AC3E}">
        <p14:creationId xmlns:p14="http://schemas.microsoft.com/office/powerpoint/2010/main" val="326064560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lstStyle/>
          <a:p>
            <a:r>
              <a:rPr lang="en-US" dirty="0" smtClean="0"/>
              <a:t>You </a:t>
            </a:r>
            <a:r>
              <a:rPr lang="en-US" dirty="0"/>
              <a:t>will perform several tasks with Data Redaction policies using Oracle Enterprise Manager Cloud Control 12c, including creation, modification, and deletion. </a:t>
            </a:r>
            <a:endParaRPr lang="en-US" dirty="0" smtClean="0"/>
          </a:p>
          <a:p>
            <a:endParaRPr lang="en-US" dirty="0"/>
          </a:p>
          <a:p>
            <a:r>
              <a:rPr lang="en-US" dirty="0" smtClean="0"/>
              <a:t>You </a:t>
            </a:r>
            <a:r>
              <a:rPr lang="en-US" dirty="0"/>
              <a:t>need Enterprise Manager Cloud Control 12c and </a:t>
            </a:r>
            <a:r>
              <a:rPr lang="en-US" dirty="0">
                <a:solidFill>
                  <a:srgbClr val="F7941D"/>
                </a:solidFill>
              </a:rPr>
              <a:t>HR</a:t>
            </a:r>
            <a:r>
              <a:rPr lang="en-US" dirty="0"/>
              <a:t> sample schema in the database.</a:t>
            </a:r>
          </a:p>
          <a:p>
            <a:endParaRPr lang="es-VE" dirty="0"/>
          </a:p>
        </p:txBody>
      </p:sp>
      <p:sp>
        <p:nvSpPr>
          <p:cNvPr id="3" name="Título 2"/>
          <p:cNvSpPr>
            <a:spLocks noGrp="1"/>
          </p:cNvSpPr>
          <p:nvPr>
            <p:ph type="title"/>
          </p:nvPr>
        </p:nvSpPr>
        <p:spPr>
          <a:xfrm>
            <a:off x="1343023" y="393801"/>
            <a:ext cx="10848977" cy="655430"/>
          </a:xfrm>
        </p:spPr>
        <p:txBody>
          <a:bodyPr/>
          <a:lstStyle/>
          <a:p>
            <a:r>
              <a:rPr lang="en-US" sz="2400" dirty="0"/>
              <a:t>Using Oracle Enterprise Manager Cloud Control 12c to manage redaction </a:t>
            </a:r>
            <a:r>
              <a:rPr lang="en-US" sz="2400" dirty="0" smtClean="0"/>
              <a:t>policies</a:t>
            </a:r>
            <a:endParaRPr lang="es-VE" sz="2400"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pPr/>
              <a:t>92</a:t>
            </a:fld>
            <a:endParaRPr lang="es-VE" dirty="0"/>
          </a:p>
        </p:txBody>
      </p:sp>
    </p:spTree>
    <p:extLst>
      <p:ext uri="{BB962C8B-B14F-4D97-AF65-F5344CB8AC3E}">
        <p14:creationId xmlns:p14="http://schemas.microsoft.com/office/powerpoint/2010/main" val="72334066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lstStyle/>
          <a:p>
            <a:r>
              <a:rPr lang="en-US" dirty="0"/>
              <a:t>There are several ways in which you can change an existing redaction policy. </a:t>
            </a:r>
            <a:r>
              <a:rPr lang="en-US" dirty="0" smtClean="0"/>
              <a:t>You </a:t>
            </a:r>
            <a:r>
              <a:rPr lang="en-US" dirty="0"/>
              <a:t>will:</a:t>
            </a:r>
          </a:p>
          <a:p>
            <a:endParaRPr lang="en-US" dirty="0"/>
          </a:p>
          <a:p>
            <a:endParaRPr lang="es-VE" dirty="0"/>
          </a:p>
        </p:txBody>
      </p:sp>
      <p:sp>
        <p:nvSpPr>
          <p:cNvPr id="3" name="Título 2"/>
          <p:cNvSpPr>
            <a:spLocks noGrp="1"/>
          </p:cNvSpPr>
          <p:nvPr>
            <p:ph type="title"/>
          </p:nvPr>
        </p:nvSpPr>
        <p:spPr/>
        <p:txBody>
          <a:bodyPr/>
          <a:lstStyle/>
          <a:p>
            <a:r>
              <a:rPr lang="en-US" sz="3400" dirty="0"/>
              <a:t>Changing the function parameters for a specified </a:t>
            </a:r>
            <a:r>
              <a:rPr lang="en-US" sz="3400" dirty="0" smtClean="0"/>
              <a:t>column</a:t>
            </a:r>
            <a:endParaRPr lang="es-VE" sz="3400"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pPr/>
              <a:t>93</a:t>
            </a:fld>
            <a:endParaRPr lang="es-VE" dirty="0"/>
          </a:p>
        </p:txBody>
      </p:sp>
      <p:sp>
        <p:nvSpPr>
          <p:cNvPr id="5" name="Rectángulo 4"/>
          <p:cNvSpPr/>
          <p:nvPr/>
        </p:nvSpPr>
        <p:spPr>
          <a:xfrm>
            <a:off x="1019175" y="2774316"/>
            <a:ext cx="10153650" cy="2964331"/>
          </a:xfrm>
          <a:prstGeom prst="rect">
            <a:avLst/>
          </a:prstGeom>
          <a:solidFill>
            <a:srgbClr val="F794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2400" b="1" dirty="0"/>
              <a:t>Change the function parameters for a specified column (the </a:t>
            </a:r>
            <a:r>
              <a:rPr lang="en-US" sz="2400" b="1" dirty="0" err="1"/>
              <a:t>a_tbl_partial</a:t>
            </a:r>
            <a:r>
              <a:rPr lang="en-US" sz="2400" b="1" dirty="0"/>
              <a:t> </a:t>
            </a:r>
            <a:r>
              <a:rPr lang="en-US" sz="2400" b="1" dirty="0" smtClean="0"/>
              <a:t>policy)</a:t>
            </a:r>
          </a:p>
          <a:p>
            <a:pPr marL="285750" indent="-285750">
              <a:buFont typeface="Arial" panose="020B0604020202020204" pitchFamily="34" charset="0"/>
              <a:buChar char="•"/>
            </a:pPr>
            <a:endParaRPr lang="en-US" sz="2400" b="1" dirty="0"/>
          </a:p>
          <a:p>
            <a:pPr marL="285750" indent="-285750">
              <a:buFont typeface="Arial" panose="020B0604020202020204" pitchFamily="34" charset="0"/>
              <a:buChar char="•"/>
            </a:pPr>
            <a:r>
              <a:rPr lang="en-US" sz="2400" b="1" dirty="0"/>
              <a:t>Add a column (</a:t>
            </a:r>
            <a:r>
              <a:rPr lang="en-US" sz="2400" b="1" dirty="0" err="1"/>
              <a:t>commission_pct</a:t>
            </a:r>
            <a:r>
              <a:rPr lang="en-US" sz="2400" b="1" dirty="0"/>
              <a:t> in the </a:t>
            </a:r>
            <a:r>
              <a:rPr lang="en-US" sz="2400" b="1" dirty="0" err="1"/>
              <a:t>hr.employees</a:t>
            </a:r>
            <a:r>
              <a:rPr lang="en-US" sz="2400" b="1" dirty="0"/>
              <a:t> table) to the redaction policy </a:t>
            </a:r>
            <a:r>
              <a:rPr lang="en-US" sz="2400" b="1" dirty="0" smtClean="0"/>
              <a:t>EMP_POL</a:t>
            </a:r>
            <a:endParaRPr lang="es-VE" sz="2400" b="1" dirty="0"/>
          </a:p>
        </p:txBody>
      </p:sp>
    </p:spTree>
    <p:extLst>
      <p:ext uri="{BB962C8B-B14F-4D97-AF65-F5344CB8AC3E}">
        <p14:creationId xmlns:p14="http://schemas.microsoft.com/office/powerpoint/2010/main" val="130986032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a:xfrm>
            <a:off x="331303" y="1504949"/>
            <a:ext cx="11516139" cy="4981643"/>
          </a:xfrm>
        </p:spPr>
        <p:txBody>
          <a:bodyPr>
            <a:normAutofit lnSpcReduction="10000"/>
          </a:bodyPr>
          <a:lstStyle/>
          <a:p>
            <a:r>
              <a:rPr lang="en-US" dirty="0"/>
              <a:t>Also, it is possible to remove column from the redaction policy, alter the policy expression, and modify the type of redaction for a specified column.</a:t>
            </a:r>
          </a:p>
          <a:p>
            <a:endParaRPr lang="en-US" dirty="0"/>
          </a:p>
          <a:p>
            <a:r>
              <a:rPr lang="en-US" dirty="0"/>
              <a:t>You concluded that the  </a:t>
            </a:r>
            <a:r>
              <a:rPr lang="en-US" dirty="0" err="1">
                <a:solidFill>
                  <a:srgbClr val="F7941D"/>
                </a:solidFill>
              </a:rPr>
              <a:t>a_tbl_partial</a:t>
            </a:r>
            <a:r>
              <a:rPr lang="en-US" dirty="0">
                <a:solidFill>
                  <a:srgbClr val="F7941D"/>
                </a:solidFill>
              </a:rPr>
              <a:t> </a:t>
            </a:r>
            <a:r>
              <a:rPr lang="en-US" dirty="0"/>
              <a:t>redaction policy doesn't satisfy the requirements for your application anymore because it redacts first four digits with 0 and leading </a:t>
            </a:r>
            <a:r>
              <a:rPr lang="en-US" dirty="0" err="1"/>
              <a:t>zeros</a:t>
            </a:r>
            <a:r>
              <a:rPr lang="en-US" dirty="0"/>
              <a:t> are not displayed in the application. </a:t>
            </a:r>
            <a:endParaRPr lang="en-US" dirty="0" smtClean="0"/>
          </a:p>
          <a:p>
            <a:endParaRPr lang="en-US" dirty="0"/>
          </a:p>
          <a:p>
            <a:r>
              <a:rPr lang="en-US" dirty="0" smtClean="0"/>
              <a:t>You </a:t>
            </a:r>
            <a:r>
              <a:rPr lang="en-US" dirty="0"/>
              <a:t>decide to alter the </a:t>
            </a:r>
            <a:r>
              <a:rPr lang="en-US" dirty="0" err="1">
                <a:solidFill>
                  <a:srgbClr val="F7941D"/>
                </a:solidFill>
              </a:rPr>
              <a:t>a_tbl_partial</a:t>
            </a:r>
            <a:r>
              <a:rPr lang="en-US" dirty="0">
                <a:solidFill>
                  <a:srgbClr val="F7941D"/>
                </a:solidFill>
              </a:rPr>
              <a:t> </a:t>
            </a:r>
            <a:r>
              <a:rPr lang="en-US" dirty="0"/>
              <a:t>policy. </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pPr/>
              <a:t>94</a:t>
            </a:fld>
            <a:endParaRPr lang="es-VE" dirty="0"/>
          </a:p>
        </p:txBody>
      </p:sp>
      <p:sp>
        <p:nvSpPr>
          <p:cNvPr id="5" name="Título 2"/>
          <p:cNvSpPr>
            <a:spLocks noGrp="1"/>
          </p:cNvSpPr>
          <p:nvPr>
            <p:ph type="title"/>
          </p:nvPr>
        </p:nvSpPr>
        <p:spPr>
          <a:xfrm>
            <a:off x="1522343" y="393801"/>
            <a:ext cx="10848977" cy="655430"/>
          </a:xfrm>
        </p:spPr>
        <p:txBody>
          <a:bodyPr/>
          <a:lstStyle/>
          <a:p>
            <a:r>
              <a:rPr lang="en-US" sz="3400" dirty="0"/>
              <a:t>Changing the function parameters for a specified </a:t>
            </a:r>
            <a:r>
              <a:rPr lang="en-US" sz="3400" dirty="0" smtClean="0"/>
              <a:t>column</a:t>
            </a:r>
            <a:endParaRPr lang="es-VE" sz="3400" dirty="0"/>
          </a:p>
        </p:txBody>
      </p:sp>
    </p:spTree>
    <p:extLst>
      <p:ext uri="{BB962C8B-B14F-4D97-AF65-F5344CB8AC3E}">
        <p14:creationId xmlns:p14="http://schemas.microsoft.com/office/powerpoint/2010/main" val="372625427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lstStyle/>
          <a:p>
            <a:r>
              <a:rPr lang="en-US" dirty="0"/>
              <a:t>Before doing </a:t>
            </a:r>
            <a:r>
              <a:rPr lang="en-US" dirty="0" smtClean="0"/>
              <a:t>this, </a:t>
            </a:r>
            <a:r>
              <a:rPr lang="en-US" dirty="0"/>
              <a:t>you should have completed the </a:t>
            </a:r>
            <a:r>
              <a:rPr lang="en-US" b="1" dirty="0"/>
              <a:t>Creating a redaction policy when using partial redaction</a:t>
            </a:r>
            <a:r>
              <a:rPr lang="en-US" dirty="0"/>
              <a:t> </a:t>
            </a:r>
            <a:r>
              <a:rPr lang="en-US" dirty="0" smtClean="0"/>
              <a:t>section. </a:t>
            </a:r>
          </a:p>
          <a:p>
            <a:endParaRPr lang="en-US" dirty="0"/>
          </a:p>
          <a:p>
            <a:r>
              <a:rPr lang="en-US" dirty="0" smtClean="0"/>
              <a:t>You </a:t>
            </a:r>
            <a:r>
              <a:rPr lang="en-US" dirty="0"/>
              <a:t>will use the </a:t>
            </a:r>
            <a:r>
              <a:rPr lang="en-US" dirty="0" err="1">
                <a:solidFill>
                  <a:srgbClr val="F7941D"/>
                </a:solidFill>
              </a:rPr>
              <a:t>secmgr</a:t>
            </a:r>
            <a:r>
              <a:rPr lang="en-US" dirty="0">
                <a:solidFill>
                  <a:srgbClr val="F7941D"/>
                </a:solidFill>
              </a:rPr>
              <a:t> </a:t>
            </a:r>
            <a:r>
              <a:rPr lang="en-US" dirty="0"/>
              <a:t>user you created in the </a:t>
            </a:r>
            <a:r>
              <a:rPr lang="en-US" b="1" dirty="0"/>
              <a:t>Creating a redaction policy when using full redaction</a:t>
            </a:r>
            <a:r>
              <a:rPr lang="en-US" dirty="0"/>
              <a:t> </a:t>
            </a:r>
            <a:r>
              <a:rPr lang="en-US" dirty="0" smtClean="0"/>
              <a:t>section.</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pPr/>
              <a:t>95</a:t>
            </a:fld>
            <a:endParaRPr lang="es-VE" dirty="0"/>
          </a:p>
        </p:txBody>
      </p:sp>
      <p:sp>
        <p:nvSpPr>
          <p:cNvPr id="5" name="Título 2"/>
          <p:cNvSpPr>
            <a:spLocks noGrp="1"/>
          </p:cNvSpPr>
          <p:nvPr>
            <p:ph type="title"/>
          </p:nvPr>
        </p:nvSpPr>
        <p:spPr>
          <a:xfrm>
            <a:off x="1522343" y="393801"/>
            <a:ext cx="10848977" cy="655430"/>
          </a:xfrm>
        </p:spPr>
        <p:txBody>
          <a:bodyPr/>
          <a:lstStyle/>
          <a:p>
            <a:r>
              <a:rPr lang="en-US" sz="3400" dirty="0"/>
              <a:t>Changing the function parameters for a specified </a:t>
            </a:r>
            <a:r>
              <a:rPr lang="en-US" sz="3400" dirty="0" smtClean="0"/>
              <a:t>column</a:t>
            </a:r>
            <a:endParaRPr lang="es-VE" sz="3400" dirty="0"/>
          </a:p>
        </p:txBody>
      </p:sp>
    </p:spTree>
    <p:extLst>
      <p:ext uri="{BB962C8B-B14F-4D97-AF65-F5344CB8AC3E}">
        <p14:creationId xmlns:p14="http://schemas.microsoft.com/office/powerpoint/2010/main" val="82383975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a:xfrm>
            <a:off x="331303" y="1504950"/>
            <a:ext cx="11516139" cy="4817022"/>
          </a:xfrm>
        </p:spPr>
        <p:txBody>
          <a:bodyPr>
            <a:normAutofit fontScale="92500" lnSpcReduction="10000"/>
          </a:bodyPr>
          <a:lstStyle/>
          <a:p>
            <a:r>
              <a:rPr lang="en-US" dirty="0"/>
              <a:t>You have to modify the existing redaction policy in order to redact more than one column in the table. </a:t>
            </a:r>
            <a:endParaRPr lang="en-US" dirty="0" smtClean="0"/>
          </a:p>
          <a:p>
            <a:endParaRPr lang="en-US" dirty="0"/>
          </a:p>
          <a:p>
            <a:r>
              <a:rPr lang="en-US" dirty="0" smtClean="0"/>
              <a:t>In </a:t>
            </a:r>
            <a:r>
              <a:rPr lang="en-US" dirty="0"/>
              <a:t>the table </a:t>
            </a:r>
            <a:r>
              <a:rPr lang="en-US" dirty="0">
                <a:solidFill>
                  <a:srgbClr val="F7941D"/>
                </a:solidFill>
              </a:rPr>
              <a:t>HR.EMPLOYEES</a:t>
            </a:r>
            <a:r>
              <a:rPr lang="en-US" dirty="0"/>
              <a:t>, besides the column </a:t>
            </a:r>
            <a:r>
              <a:rPr lang="en-US" dirty="0">
                <a:solidFill>
                  <a:srgbClr val="F7941D"/>
                </a:solidFill>
              </a:rPr>
              <a:t>SALARY</a:t>
            </a:r>
            <a:r>
              <a:rPr lang="en-US" dirty="0"/>
              <a:t>, you want to redact the column </a:t>
            </a:r>
            <a:r>
              <a:rPr lang="en-US" dirty="0">
                <a:solidFill>
                  <a:srgbClr val="F7941D"/>
                </a:solidFill>
              </a:rPr>
              <a:t>COMMISSION_PCT</a:t>
            </a:r>
            <a:r>
              <a:rPr lang="en-US" dirty="0"/>
              <a:t>. </a:t>
            </a:r>
            <a:endParaRPr lang="en-US" dirty="0" smtClean="0"/>
          </a:p>
          <a:p>
            <a:endParaRPr lang="en-US" dirty="0"/>
          </a:p>
          <a:p>
            <a:r>
              <a:rPr lang="en-US" dirty="0" smtClean="0"/>
              <a:t>You </a:t>
            </a:r>
            <a:r>
              <a:rPr lang="en-US" dirty="0"/>
              <a:t>will modify the redaction policy </a:t>
            </a:r>
            <a:r>
              <a:rPr lang="en-US" dirty="0">
                <a:solidFill>
                  <a:srgbClr val="F7941D"/>
                </a:solidFill>
              </a:rPr>
              <a:t>EMP_POL</a:t>
            </a:r>
            <a:r>
              <a:rPr lang="en-US" dirty="0"/>
              <a:t>. </a:t>
            </a:r>
            <a:endParaRPr lang="en-US" dirty="0" smtClean="0"/>
          </a:p>
          <a:p>
            <a:endParaRPr lang="en-US" dirty="0"/>
          </a:p>
          <a:p>
            <a:r>
              <a:rPr lang="en-US" dirty="0" smtClean="0"/>
              <a:t>You </a:t>
            </a:r>
            <a:r>
              <a:rPr lang="en-US" dirty="0"/>
              <a:t>decide that you want to use full redaction type for the column </a:t>
            </a:r>
            <a:r>
              <a:rPr lang="en-US" dirty="0">
                <a:solidFill>
                  <a:srgbClr val="F7941D"/>
                </a:solidFill>
              </a:rPr>
              <a:t>COMMISSION_PCT</a:t>
            </a:r>
            <a:r>
              <a:rPr lang="en-US" dirty="0"/>
              <a:t>.</a:t>
            </a:r>
            <a:endParaRPr lang="es-VE" dirty="0"/>
          </a:p>
        </p:txBody>
      </p:sp>
      <p:sp>
        <p:nvSpPr>
          <p:cNvPr id="3" name="Título 2"/>
          <p:cNvSpPr>
            <a:spLocks noGrp="1"/>
          </p:cNvSpPr>
          <p:nvPr>
            <p:ph type="title"/>
          </p:nvPr>
        </p:nvSpPr>
        <p:spPr/>
        <p:txBody>
          <a:bodyPr/>
          <a:lstStyle/>
          <a:p>
            <a:r>
              <a:rPr lang="en-US" dirty="0"/>
              <a:t>Add a column to the redaction </a:t>
            </a:r>
            <a:r>
              <a:rPr lang="en-US" dirty="0" smtClean="0"/>
              <a:t>policy</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pPr/>
              <a:t>96</a:t>
            </a:fld>
            <a:endParaRPr lang="es-VE" dirty="0"/>
          </a:p>
        </p:txBody>
      </p:sp>
    </p:spTree>
    <p:extLst>
      <p:ext uri="{BB962C8B-B14F-4D97-AF65-F5344CB8AC3E}">
        <p14:creationId xmlns:p14="http://schemas.microsoft.com/office/powerpoint/2010/main" val="394488485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lstStyle/>
          <a:p>
            <a:r>
              <a:rPr lang="en-US" dirty="0"/>
              <a:t>Before doing </a:t>
            </a:r>
            <a:r>
              <a:rPr lang="en-US" dirty="0" smtClean="0"/>
              <a:t>this, </a:t>
            </a:r>
            <a:r>
              <a:rPr lang="en-US" dirty="0"/>
              <a:t>you should have completed the </a:t>
            </a:r>
            <a:r>
              <a:rPr lang="en-US" b="1" dirty="0"/>
              <a:t>Creating redaction policy when using random redaction </a:t>
            </a:r>
            <a:r>
              <a:rPr lang="en-US" dirty="0" smtClean="0"/>
              <a:t>section. </a:t>
            </a:r>
          </a:p>
          <a:p>
            <a:endParaRPr lang="en-US" dirty="0"/>
          </a:p>
          <a:p>
            <a:r>
              <a:rPr lang="en-US" dirty="0" smtClean="0"/>
              <a:t>You </a:t>
            </a:r>
            <a:r>
              <a:rPr lang="en-US" dirty="0"/>
              <a:t>will use the </a:t>
            </a:r>
            <a:r>
              <a:rPr lang="en-US" dirty="0" err="1">
                <a:solidFill>
                  <a:srgbClr val="F7941D"/>
                </a:solidFill>
              </a:rPr>
              <a:t>secmgr</a:t>
            </a:r>
            <a:r>
              <a:rPr lang="en-US" dirty="0">
                <a:solidFill>
                  <a:srgbClr val="F7941D"/>
                </a:solidFill>
              </a:rPr>
              <a:t> </a:t>
            </a:r>
            <a:r>
              <a:rPr lang="en-US" dirty="0"/>
              <a:t>user you created in the </a:t>
            </a:r>
            <a:r>
              <a:rPr lang="en-US" b="1" dirty="0"/>
              <a:t>Creating redaction policy when using full redaction </a:t>
            </a:r>
            <a:r>
              <a:rPr lang="en-US" dirty="0" smtClean="0"/>
              <a:t>section.</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pPr/>
              <a:t>97</a:t>
            </a:fld>
            <a:endParaRPr lang="es-VE" dirty="0"/>
          </a:p>
        </p:txBody>
      </p:sp>
      <p:sp>
        <p:nvSpPr>
          <p:cNvPr id="5" name="Título 2"/>
          <p:cNvSpPr>
            <a:spLocks noGrp="1"/>
          </p:cNvSpPr>
          <p:nvPr>
            <p:ph type="title"/>
          </p:nvPr>
        </p:nvSpPr>
        <p:spPr>
          <a:xfrm>
            <a:off x="1522343" y="393801"/>
            <a:ext cx="10848977" cy="655430"/>
          </a:xfrm>
        </p:spPr>
        <p:txBody>
          <a:bodyPr/>
          <a:lstStyle/>
          <a:p>
            <a:r>
              <a:rPr lang="en-US" dirty="0"/>
              <a:t>Add a column to the redaction </a:t>
            </a:r>
            <a:r>
              <a:rPr lang="en-US" dirty="0" smtClean="0"/>
              <a:t>policy</a:t>
            </a:r>
            <a:endParaRPr lang="es-VE" dirty="0"/>
          </a:p>
        </p:txBody>
      </p:sp>
    </p:spTree>
    <p:extLst>
      <p:ext uri="{BB962C8B-B14F-4D97-AF65-F5344CB8AC3E}">
        <p14:creationId xmlns:p14="http://schemas.microsoft.com/office/powerpoint/2010/main" val="98959273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lstStyle/>
          <a:p>
            <a:r>
              <a:rPr lang="en-US" dirty="0" smtClean="0"/>
              <a:t>Use </a:t>
            </a:r>
            <a:r>
              <a:rPr lang="en-US" dirty="0"/>
              <a:t>the procedure </a:t>
            </a:r>
            <a:r>
              <a:rPr lang="en-US" dirty="0">
                <a:solidFill>
                  <a:srgbClr val="F7941D"/>
                </a:solidFill>
              </a:rPr>
              <a:t>ALTER_POLICY</a:t>
            </a:r>
            <a:r>
              <a:rPr lang="en-US" dirty="0"/>
              <a:t> in the PL/SQL package </a:t>
            </a:r>
            <a:r>
              <a:rPr lang="en-US" dirty="0">
                <a:solidFill>
                  <a:srgbClr val="F7941D"/>
                </a:solidFill>
              </a:rPr>
              <a:t>DMBS_REDACT</a:t>
            </a:r>
            <a:r>
              <a:rPr lang="en-US" dirty="0"/>
              <a:t> to change redaction policies. </a:t>
            </a:r>
          </a:p>
          <a:p>
            <a:endParaRPr lang="en-US" dirty="0" smtClean="0"/>
          </a:p>
          <a:p>
            <a:r>
              <a:rPr lang="en-US" dirty="0" smtClean="0"/>
              <a:t>Specify </a:t>
            </a:r>
            <a:r>
              <a:rPr lang="en-US" dirty="0"/>
              <a:t>value for the </a:t>
            </a:r>
            <a:r>
              <a:rPr lang="en-US" dirty="0">
                <a:solidFill>
                  <a:srgbClr val="F7941D"/>
                </a:solidFill>
              </a:rPr>
              <a:t>ACTION</a:t>
            </a:r>
            <a:r>
              <a:rPr lang="en-US" dirty="0"/>
              <a:t> parameter, which defines what kind of change will happen.</a:t>
            </a:r>
            <a:endParaRPr lang="es-VE" dirty="0"/>
          </a:p>
        </p:txBody>
      </p:sp>
      <p:sp>
        <p:nvSpPr>
          <p:cNvPr id="3" name="Título 2"/>
          <p:cNvSpPr>
            <a:spLocks noGrp="1"/>
          </p:cNvSpPr>
          <p:nvPr>
            <p:ph type="title"/>
          </p:nvPr>
        </p:nvSpPr>
        <p:spPr/>
        <p:txBody>
          <a:bodyPr/>
          <a:lstStyle/>
          <a:p>
            <a:r>
              <a:rPr lang="en-US" dirty="0"/>
              <a:t>Add a column to the redaction policy</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pPr/>
              <a:t>98</a:t>
            </a:fld>
            <a:endParaRPr lang="es-VE" dirty="0"/>
          </a:p>
        </p:txBody>
      </p:sp>
    </p:spTree>
    <p:extLst>
      <p:ext uri="{BB962C8B-B14F-4D97-AF65-F5344CB8AC3E}">
        <p14:creationId xmlns:p14="http://schemas.microsoft.com/office/powerpoint/2010/main" val="144341197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normAutofit/>
          </a:bodyPr>
          <a:lstStyle/>
          <a:p>
            <a:r>
              <a:rPr lang="en-US" dirty="0" smtClean="0"/>
              <a:t>You </a:t>
            </a:r>
            <a:r>
              <a:rPr lang="en-US" dirty="0"/>
              <a:t>will perform the three basic tasks: enabling, disabling, and dropping the same redaction policy (</a:t>
            </a:r>
            <a:r>
              <a:rPr lang="en-US" dirty="0" smtClean="0">
                <a:solidFill>
                  <a:srgbClr val="F7941D"/>
                </a:solidFill>
              </a:rPr>
              <a:t>CUST_POL)</a:t>
            </a:r>
            <a:r>
              <a:rPr lang="en-US" dirty="0" smtClean="0"/>
              <a:t>. </a:t>
            </a:r>
          </a:p>
          <a:p>
            <a:endParaRPr lang="en-US" dirty="0"/>
          </a:p>
          <a:p>
            <a:r>
              <a:rPr lang="en-US" dirty="0" smtClean="0"/>
              <a:t>Also</a:t>
            </a:r>
            <a:r>
              <a:rPr lang="en-US" dirty="0"/>
              <a:t>, you will check which redaction policies exist in the database and whether they are enforced (enabled</a:t>
            </a:r>
            <a:r>
              <a:rPr lang="en-US" dirty="0" smtClean="0"/>
              <a:t>).</a:t>
            </a:r>
            <a:endParaRPr lang="en-US" dirty="0"/>
          </a:p>
        </p:txBody>
      </p:sp>
      <p:sp>
        <p:nvSpPr>
          <p:cNvPr id="3" name="Título 2"/>
          <p:cNvSpPr>
            <a:spLocks noGrp="1"/>
          </p:cNvSpPr>
          <p:nvPr>
            <p:ph type="title"/>
          </p:nvPr>
        </p:nvSpPr>
        <p:spPr/>
        <p:txBody>
          <a:bodyPr/>
          <a:lstStyle/>
          <a:p>
            <a:r>
              <a:rPr lang="en-US" dirty="0"/>
              <a:t>Enabling, disabling, and dropping redaction </a:t>
            </a:r>
            <a:r>
              <a:rPr lang="en-US" dirty="0" smtClean="0"/>
              <a:t>policy</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pPr/>
              <a:t>99</a:t>
            </a:fld>
            <a:endParaRPr lang="es-VE" dirty="0"/>
          </a:p>
        </p:txBody>
      </p:sp>
    </p:spTree>
    <p:extLst>
      <p:ext uri="{BB962C8B-B14F-4D97-AF65-F5344CB8AC3E}">
        <p14:creationId xmlns:p14="http://schemas.microsoft.com/office/powerpoint/2010/main" val="848771047"/>
      </p:ext>
    </p:extLst>
  </p:cSld>
  <p:clrMapOvr>
    <a:masterClrMapping/>
  </p:clrMapOvr>
</p:sld>
</file>

<file path=ppt/theme/theme1.xml><?xml version="1.0" encoding="utf-8"?>
<a:theme xmlns:a="http://schemas.openxmlformats.org/drawingml/2006/main" name="1_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Personalizado 1">
      <a:majorFont>
        <a:latin typeface="Times New Roman"/>
        <a:ea typeface=""/>
        <a:cs typeface=""/>
      </a:majorFont>
      <a:minorFont>
        <a:latin typeface="Palatino Linotyp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5655</TotalTime>
  <Words>17325</Words>
  <Application>Microsoft Macintosh PowerPoint</Application>
  <PresentationFormat>Widescreen</PresentationFormat>
  <Paragraphs>2733</Paragraphs>
  <Slides>340</Slides>
  <Notes>113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340</vt:i4>
      </vt:variant>
    </vt:vector>
  </HeadingPairs>
  <TitlesOfParts>
    <vt:vector size="347" baseType="lpstr">
      <vt:lpstr>Calibri</vt:lpstr>
      <vt:lpstr>Courier New</vt:lpstr>
      <vt:lpstr>Lato</vt:lpstr>
      <vt:lpstr>Palatino Linotype</vt:lpstr>
      <vt:lpstr>Times New Roman</vt:lpstr>
      <vt:lpstr>Arial</vt:lpstr>
      <vt:lpstr>1_Tema de Office</vt:lpstr>
      <vt:lpstr>PowerPoint Presentation</vt:lpstr>
      <vt:lpstr>Introduction</vt:lpstr>
      <vt:lpstr>Introduction</vt:lpstr>
      <vt:lpstr>PowerPoint Presentation</vt:lpstr>
      <vt:lpstr>Oracle Audit Vault</vt:lpstr>
      <vt:lpstr>Oracle Audit Vault</vt:lpstr>
      <vt:lpstr>Oracle Audit Vault</vt:lpstr>
      <vt:lpstr>Oracle Audit Vault</vt:lpstr>
      <vt:lpstr>Oracle Audit Vault</vt:lpstr>
      <vt:lpstr>Oracle Audit Vault</vt:lpstr>
      <vt:lpstr>Oracle Audit Vault</vt:lpstr>
      <vt:lpstr>Oracle Audit Vault</vt:lpstr>
      <vt:lpstr>Oracle Audit Vault</vt:lpstr>
      <vt:lpstr>Oracle Audit Vault</vt:lpstr>
      <vt:lpstr>Oracle Audit Vault</vt:lpstr>
      <vt:lpstr>Oracle Audit Vault</vt:lpstr>
      <vt:lpstr>Oracle Audit Vault</vt:lpstr>
      <vt:lpstr>PowerPoint Presentation</vt:lpstr>
      <vt:lpstr>Database Firewall</vt:lpstr>
      <vt:lpstr>Database Firewall</vt:lpstr>
      <vt:lpstr>Database Firewall</vt:lpstr>
      <vt:lpstr>Database Firewall</vt:lpstr>
      <vt:lpstr>Database Firewall</vt:lpstr>
      <vt:lpstr>Database Firewall</vt:lpstr>
      <vt:lpstr>Database Firewall</vt:lpstr>
      <vt:lpstr>Database Firewall</vt:lpstr>
      <vt:lpstr>Database Firewall</vt:lpstr>
      <vt:lpstr>Database Firewall</vt:lpstr>
      <vt:lpstr>Database Firewall</vt:lpstr>
      <vt:lpstr>Database Firewall</vt:lpstr>
      <vt:lpstr>Database Firewall</vt:lpstr>
      <vt:lpstr>Database Firewall</vt:lpstr>
      <vt:lpstr>Database Firewall</vt:lpstr>
      <vt:lpstr>Database Firewall</vt:lpstr>
      <vt:lpstr>Database Firewall</vt:lpstr>
      <vt:lpstr>Database Firewall</vt:lpstr>
      <vt:lpstr>Database Firewall</vt:lpstr>
      <vt:lpstr>PowerPoint Presentation</vt:lpstr>
      <vt:lpstr>Introduction</vt:lpstr>
      <vt:lpstr>Introduction</vt:lpstr>
      <vt:lpstr>Introduction</vt:lpstr>
      <vt:lpstr>Introduction</vt:lpstr>
      <vt:lpstr>Introduction</vt:lpstr>
      <vt:lpstr>Introduction</vt:lpstr>
      <vt:lpstr>Creating different policy functions</vt:lpstr>
      <vt:lpstr>Creating different policy functions</vt:lpstr>
      <vt:lpstr>Creating different policy functions</vt:lpstr>
      <vt:lpstr>Creating different policy functions</vt:lpstr>
      <vt:lpstr>Creating different policy functions</vt:lpstr>
      <vt:lpstr>Creating different policy functions</vt:lpstr>
      <vt:lpstr>Creating Oracle Virtual Private Database row-level policies</vt:lpstr>
      <vt:lpstr>Creating Oracle Virtual Private Database row-level policies</vt:lpstr>
      <vt:lpstr>Creating column-level policies</vt:lpstr>
      <vt:lpstr>Creating column-level policies</vt:lpstr>
      <vt:lpstr>Creating column-level policies</vt:lpstr>
      <vt:lpstr>Creating a driving context</vt:lpstr>
      <vt:lpstr>Creating a driving context</vt:lpstr>
      <vt:lpstr>Creating policy groups</vt:lpstr>
      <vt:lpstr>Setting context as a driving context</vt:lpstr>
      <vt:lpstr>Adding policy to a group</vt:lpstr>
      <vt:lpstr>Exempting users from VPD policies</vt:lpstr>
      <vt:lpstr>PowerPoint Presentation</vt:lpstr>
      <vt:lpstr>Introduction</vt:lpstr>
      <vt:lpstr>Introduction</vt:lpstr>
      <vt:lpstr>Introduction</vt:lpstr>
      <vt:lpstr>Introduction</vt:lpstr>
      <vt:lpstr>The parts of a redaction policy</vt:lpstr>
      <vt:lpstr>The types of redaction</vt:lpstr>
      <vt:lpstr>Introduction</vt:lpstr>
      <vt:lpstr>Creating a redaction policy when using full redaction</vt:lpstr>
      <vt:lpstr>Creating a redaction policy when using full redaction</vt:lpstr>
      <vt:lpstr>Creating a redaction policy when using full redaction</vt:lpstr>
      <vt:lpstr>Creating a redaction policy when using full redaction</vt:lpstr>
      <vt:lpstr>Creating a redaction policy when using full redaction</vt:lpstr>
      <vt:lpstr>Creating a redaction policy when using full redaction</vt:lpstr>
      <vt:lpstr>How to change the default value</vt:lpstr>
      <vt:lpstr>How to change the default value</vt:lpstr>
      <vt:lpstr>How to change the default value</vt:lpstr>
      <vt:lpstr>Creating a redaction policy when using partial redaction</vt:lpstr>
      <vt:lpstr>Creating a redaction policy when using partial redaction</vt:lpstr>
      <vt:lpstr>Creating a redaction policy when using partial redaction</vt:lpstr>
      <vt:lpstr>Creating a redaction policy when using partial redaction</vt:lpstr>
      <vt:lpstr>Creating a redaction policy when using partial redaction</vt:lpstr>
      <vt:lpstr>Creating a redaction policy when using partial redaction</vt:lpstr>
      <vt:lpstr>Creating a redaction policy when using random redaction</vt:lpstr>
      <vt:lpstr>Creating a redaction policy when using random redaction</vt:lpstr>
      <vt:lpstr>Creating a redaction policy when using random redaction</vt:lpstr>
      <vt:lpstr>Creating a redaction policy when using random redaction</vt:lpstr>
      <vt:lpstr>Creating a redaction policy when using regular expression redaction</vt:lpstr>
      <vt:lpstr>Creating a redaction policy when using regular expression redaction</vt:lpstr>
      <vt:lpstr>Creating a redaction policy when using regular expression redaction</vt:lpstr>
      <vt:lpstr>Using Oracle Enterprise Manager Cloud Control 12c to manage redaction policies</vt:lpstr>
      <vt:lpstr>Changing the function parameters for a specified column</vt:lpstr>
      <vt:lpstr>Changing the function parameters for a specified column</vt:lpstr>
      <vt:lpstr>Changing the function parameters for a specified column</vt:lpstr>
      <vt:lpstr>Add a column to the redaction policy</vt:lpstr>
      <vt:lpstr>Add a column to the redaction policy</vt:lpstr>
      <vt:lpstr>Add a column to the redaction policy</vt:lpstr>
      <vt:lpstr>Enabling, disabling, and dropping redaction policy</vt:lpstr>
      <vt:lpstr>Enabling, disabling, and dropping redaction policy</vt:lpstr>
      <vt:lpstr>Exempting users from data redaction policies</vt:lpstr>
      <vt:lpstr>Exempting users from data redaction policies</vt:lpstr>
      <vt:lpstr>Exempting users from data redaction policies</vt:lpstr>
      <vt:lpstr>Exempting users from data redaction policies</vt:lpstr>
      <vt:lpstr>PowerPoint Presentation</vt:lpstr>
      <vt:lpstr>Introduction</vt:lpstr>
      <vt:lpstr>Introduction</vt:lpstr>
      <vt:lpstr>The steps to analyze the used and unused privileges</vt:lpstr>
      <vt:lpstr>Introduction</vt:lpstr>
      <vt:lpstr>Introduction</vt:lpstr>
      <vt:lpstr>Creating database analysis policy</vt:lpstr>
      <vt:lpstr>Creating database analysis policy</vt:lpstr>
      <vt:lpstr>Creating database analysis policy</vt:lpstr>
      <vt:lpstr>Creating database analysis policy</vt:lpstr>
      <vt:lpstr>Creating database analysis policy</vt:lpstr>
      <vt:lpstr>Creating database analysis policy</vt:lpstr>
      <vt:lpstr>Creating database analysis policy</vt:lpstr>
      <vt:lpstr>Creating role analysis policy</vt:lpstr>
      <vt:lpstr>Creating role analysis policy</vt:lpstr>
      <vt:lpstr>Creating role analysis policy</vt:lpstr>
      <vt:lpstr>Creating role analysis policy</vt:lpstr>
      <vt:lpstr>Creating role analysis policy</vt:lpstr>
      <vt:lpstr>Creating context analysis policy</vt:lpstr>
      <vt:lpstr>Creating context analysis policy</vt:lpstr>
      <vt:lpstr>Creating context analysis policy</vt:lpstr>
      <vt:lpstr>Creating context analysis policy</vt:lpstr>
      <vt:lpstr>Creating context analysis policy</vt:lpstr>
      <vt:lpstr>Creating context analysis policy</vt:lpstr>
      <vt:lpstr>Creating combined analysis policy</vt:lpstr>
      <vt:lpstr>Creating combined analysis policy</vt:lpstr>
      <vt:lpstr>Creating combined analysis policy</vt:lpstr>
      <vt:lpstr>Creating combined analysis policy</vt:lpstr>
      <vt:lpstr>Creating combined analysis policy</vt:lpstr>
      <vt:lpstr>Creating combined analysis policy</vt:lpstr>
      <vt:lpstr>Starting and stopping privilege analysis</vt:lpstr>
      <vt:lpstr>Starting and stopping privilege analysis</vt:lpstr>
      <vt:lpstr>Starting and stopping privilege analysis</vt:lpstr>
      <vt:lpstr>Starting and stopping privilege analysis</vt:lpstr>
      <vt:lpstr>Starting and stopping privilege analysis</vt:lpstr>
      <vt:lpstr>Starting and stopping privilege analysis</vt:lpstr>
      <vt:lpstr>Starting and stopping privilege analysis</vt:lpstr>
      <vt:lpstr>Starting and stopping privilege analysis</vt:lpstr>
      <vt:lpstr>Starting and stopping privilege analysis</vt:lpstr>
      <vt:lpstr>Starting and stopping privilege analysis</vt:lpstr>
      <vt:lpstr>Starting and stopping privilege analysis</vt:lpstr>
      <vt:lpstr>Reporting on used system privileges</vt:lpstr>
      <vt:lpstr>Reporting on used system privileges</vt:lpstr>
      <vt:lpstr>Reporting on used system privileges</vt:lpstr>
      <vt:lpstr>Reporting on used system privileges</vt:lpstr>
      <vt:lpstr>Reporting on used object privileges</vt:lpstr>
      <vt:lpstr>Reporting on used object privileges</vt:lpstr>
      <vt:lpstr>Reporting on unused system privileges</vt:lpstr>
      <vt:lpstr>Reporting on unused system privileges</vt:lpstr>
      <vt:lpstr>Reporting on unused object privileges</vt:lpstr>
      <vt:lpstr>Reporting on unused object privileges</vt:lpstr>
      <vt:lpstr>How to revoke unused privileges</vt:lpstr>
      <vt:lpstr>How to revoke unused privileges</vt:lpstr>
      <vt:lpstr>How to revoke unused privileges</vt:lpstr>
      <vt:lpstr>Dropping the analysis</vt:lpstr>
      <vt:lpstr>Dropping the analysis</vt:lpstr>
      <vt:lpstr>PowerPoint Presentation</vt:lpstr>
      <vt:lpstr>Introduction</vt:lpstr>
      <vt:lpstr>Introduction</vt:lpstr>
      <vt:lpstr>Introduction</vt:lpstr>
      <vt:lpstr>Introduction</vt:lpstr>
      <vt:lpstr>Enabling Unified Auditing mode</vt:lpstr>
      <vt:lpstr>Enabling Unified Auditing mode</vt:lpstr>
      <vt:lpstr>Enabling Unified Auditing mode</vt:lpstr>
      <vt:lpstr>Enabling Unified Auditing mode</vt:lpstr>
      <vt:lpstr>Enabling Unified Auditing mode</vt:lpstr>
      <vt:lpstr>Enabling Unified Auditing mode</vt:lpstr>
      <vt:lpstr>Configuring whether loss of audit data is acceptable</vt:lpstr>
      <vt:lpstr>Configuring whether loss of audit data is acceptable</vt:lpstr>
      <vt:lpstr>Which roles do you need to have to be able to create audit policies and to view audit data?</vt:lpstr>
      <vt:lpstr>Which roles do you need to have to be able to create audit policies and to view audit data?</vt:lpstr>
      <vt:lpstr>Which roles do you need to have to be able to create audit policies and to view audit data?</vt:lpstr>
      <vt:lpstr>Which roles do you need to have to be able to create audit policies and to view audit data?</vt:lpstr>
      <vt:lpstr>Which roles do you need to have to be able to create audit policies and to view audit data?</vt:lpstr>
      <vt:lpstr>Which roles do you need to have to be able to create audit policies and to view audit data?</vt:lpstr>
      <vt:lpstr>Which roles do you need to have to be able to create audit policies and to view audit data?</vt:lpstr>
      <vt:lpstr>Which roles do you need to have to be able to create audit policies and to view audit data?</vt:lpstr>
      <vt:lpstr>Which roles do you need to have to be able to create audit policies and to view audit data?</vt:lpstr>
      <vt:lpstr>Which roles do you need to have to be able to create audit policies and to view audit data?</vt:lpstr>
      <vt:lpstr>Which roles do you need to have to be able to create audit policies and to view audit data?</vt:lpstr>
      <vt:lpstr>Auditing RMAN operations</vt:lpstr>
      <vt:lpstr>Auditing RMAN operations</vt:lpstr>
      <vt:lpstr>Auditing RMAN operations</vt:lpstr>
      <vt:lpstr>Auditing RMAN operations</vt:lpstr>
      <vt:lpstr>Auditing Data Pump operations</vt:lpstr>
      <vt:lpstr>Auditing Data Pump operations</vt:lpstr>
      <vt:lpstr>Auditing Database Vault operations</vt:lpstr>
      <vt:lpstr>Auditing Database Vault operations</vt:lpstr>
      <vt:lpstr>Auditing Database Vault operations</vt:lpstr>
      <vt:lpstr>Creating audit policies to audit privileges, actions and roles under specified conditions </vt:lpstr>
      <vt:lpstr>Creating audit policies to audit privileges, actions and roles under specified conditions </vt:lpstr>
      <vt:lpstr>Creating audit policies to audit privileges, actions and roles under specified conditions </vt:lpstr>
      <vt:lpstr>Creating audit policies to audit privileges, actions and roles under specified conditions </vt:lpstr>
      <vt:lpstr>Creating audit policies to audit privileges, actions and roles under specified conditions </vt:lpstr>
      <vt:lpstr>Enabling audit policy</vt:lpstr>
      <vt:lpstr>Enabling audit policy</vt:lpstr>
      <vt:lpstr>Enabling audit policy</vt:lpstr>
      <vt:lpstr>Finding information about audit policies and audited data</vt:lpstr>
      <vt:lpstr>Finding information about audit policies and audited data</vt:lpstr>
      <vt:lpstr>Auditing application contexts</vt:lpstr>
      <vt:lpstr>Auditing application contexts</vt:lpstr>
      <vt:lpstr>Auditing application contexts</vt:lpstr>
      <vt:lpstr>Auditing application contexts</vt:lpstr>
      <vt:lpstr>Auditing application contexts</vt:lpstr>
      <vt:lpstr>Purging audit trail</vt:lpstr>
      <vt:lpstr>Purging audit trail</vt:lpstr>
      <vt:lpstr>Purging audit trail</vt:lpstr>
      <vt:lpstr>Disabling and dropping audit policies</vt:lpstr>
      <vt:lpstr>Disabling and dropping audit policies</vt:lpstr>
      <vt:lpstr>PowerPoint Presentation</vt:lpstr>
      <vt:lpstr>Introduction</vt:lpstr>
      <vt:lpstr>Introduction</vt:lpstr>
      <vt:lpstr>Introduction</vt:lpstr>
      <vt:lpstr>Registering Database Vault</vt:lpstr>
      <vt:lpstr>Registering Database Vault</vt:lpstr>
      <vt:lpstr>Registering Database Vault</vt:lpstr>
      <vt:lpstr>Registering Database Vault</vt:lpstr>
      <vt:lpstr>Registering Database Vault</vt:lpstr>
      <vt:lpstr>Preventing users from exercising system privileges on schema objects</vt:lpstr>
      <vt:lpstr>Preventing users from exercising system privileges on schema objects</vt:lpstr>
      <vt:lpstr>Preventing users from exercising system privileges on schema objects</vt:lpstr>
      <vt:lpstr>Preventing users from exercising system privileges on schema objects</vt:lpstr>
      <vt:lpstr>Preventing users from exercising system privileges on schema objects</vt:lpstr>
      <vt:lpstr>Preventing users from exercising system privileges on schema objects</vt:lpstr>
      <vt:lpstr>Preventing users from exercising system privileges on schema objects</vt:lpstr>
      <vt:lpstr>Preventing users from exercising system privileges on schema objects</vt:lpstr>
      <vt:lpstr>Preventing users from exercising system privileges on schema objects</vt:lpstr>
      <vt:lpstr>Securing roles</vt:lpstr>
      <vt:lpstr>Securing roles</vt:lpstr>
      <vt:lpstr>Securing roles</vt:lpstr>
      <vt:lpstr>Securing roles</vt:lpstr>
      <vt:lpstr>Preventing users from executing specific command on specific object</vt:lpstr>
      <vt:lpstr>Preventing users from executing specific command on specific object</vt:lpstr>
      <vt:lpstr>Creating a rule set</vt:lpstr>
      <vt:lpstr>Creating a rule set</vt:lpstr>
      <vt:lpstr>Creating a rule set</vt:lpstr>
      <vt:lpstr>Creating a rule set</vt:lpstr>
      <vt:lpstr>Creating a rule set</vt:lpstr>
      <vt:lpstr>Creating a rule set</vt:lpstr>
      <vt:lpstr>Creating a secure application role</vt:lpstr>
      <vt:lpstr>Creating a secure application role</vt:lpstr>
      <vt:lpstr>Creating a secure application role</vt:lpstr>
      <vt:lpstr>Creating a secure application role</vt:lpstr>
      <vt:lpstr>Creating a secure application role</vt:lpstr>
      <vt:lpstr>Creating a secure application role</vt:lpstr>
      <vt:lpstr>Creating a secure application role</vt:lpstr>
      <vt:lpstr>Using Database Vault to implement that administrators cannot view data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Running Oracle Database Vault reports</vt:lpstr>
      <vt:lpstr>Disabling Database Vault</vt:lpstr>
      <vt:lpstr>Re-enabling Database Vault</vt:lpstr>
      <vt:lpstr>PowerPoint Presentation</vt:lpstr>
      <vt:lpstr>Introduction</vt:lpstr>
      <vt:lpstr>Introduction</vt:lpstr>
      <vt:lpstr>Introduction</vt:lpstr>
      <vt:lpstr>Exporting data using Oracle Data Pump in Oracle Database Vault environment </vt:lpstr>
      <vt:lpstr>Exporting data using Oracle Data Pump in Oracle Database Vault environment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Creating factors in Oracle Database Vault</vt:lpstr>
      <vt:lpstr>Creating factors in Oracle Database Vault</vt:lpstr>
      <vt:lpstr>Creating factors in Oracle Database Vault</vt:lpstr>
      <vt:lpstr>Creating factors in Oracle Database Vault</vt:lpstr>
      <vt:lpstr>Creating factors in Oracle Database Vault</vt:lpstr>
      <vt:lpstr>Creating factors in Oracle Database Vault</vt:lpstr>
      <vt:lpstr>Creating factors in Oracle Database Vault</vt:lpstr>
      <vt:lpstr>Creating factors in Oracle Database Vault</vt:lpstr>
      <vt:lpstr>Using TDE in a multitenant environment</vt:lpstr>
      <vt:lpstr>Using TDE in a multitenant environment</vt:lpstr>
      <vt:lpstr>Using TDE in a multitenant environment</vt:lpstr>
      <vt:lpstr>Using TDE in a multitenant environment</vt:lpstr>
      <vt:lpstr>PowerPoint Presentation</vt:lpstr>
      <vt:lpstr>Introduction</vt:lpstr>
      <vt:lpstr>Introduction</vt:lpstr>
      <vt:lpstr>The steps to implement a local application context</vt:lpstr>
      <vt:lpstr>Exploring and using built-in contexts</vt:lpstr>
      <vt:lpstr>Exploring and using built-in contexts</vt:lpstr>
      <vt:lpstr>Exploring and using built-in contexts</vt:lpstr>
      <vt:lpstr>The value of the UNIFIED_AUDIT_SESSIONID</vt:lpstr>
      <vt:lpstr>Exploring and using built-in contexts</vt:lpstr>
      <vt:lpstr>Exploring and using built-in contexts</vt:lpstr>
      <vt:lpstr>Creating an application context</vt:lpstr>
      <vt:lpstr>Creating an application context</vt:lpstr>
      <vt:lpstr>Setting application context attributes</vt:lpstr>
      <vt:lpstr>Setting application context attributes</vt:lpstr>
      <vt:lpstr>Setting application context attributes</vt:lpstr>
      <vt:lpstr>Using an application context</vt:lpstr>
      <vt:lpstr>Using an application context</vt:lpstr>
      <vt:lpstr>Using an application context</vt:lpstr>
      <vt:lpstr>PowerPoint Presentation</vt:lpstr>
      <vt:lpstr>Oracle Compliance Framework</vt:lpstr>
      <vt:lpstr>Oracle Compliance Framework</vt:lpstr>
      <vt:lpstr>Oracle Compliance Framework</vt:lpstr>
      <vt:lpstr>Oracle Compliance Framework</vt:lpstr>
      <vt:lpstr>Oracle Compliance Framework</vt:lpstr>
      <vt:lpstr>Oracle Compliance Framework</vt:lpstr>
      <vt:lpstr>Oracle Compliance Framework</vt:lpstr>
      <vt:lpstr>Oracle Compliance Framework</vt:lpstr>
      <vt:lpstr>Oracle Compliance Framework</vt:lpstr>
      <vt:lpstr>Oracle Compliance Framework</vt:lpstr>
      <vt:lpstr>Oracle Compliance Framework</vt:lpstr>
      <vt:lpstr>Oracle Compliance Framework</vt:lpstr>
      <vt:lpstr>Oracle Compliance Framework</vt:lpstr>
      <vt:lpstr>Oracle Compliance Framework</vt:lpstr>
      <vt:lpstr>Oracle Compliance Framework</vt:lpstr>
      <vt:lpstr>Oracle Compliance Framework</vt:lpstr>
      <vt:lpstr>Oracle Compliance Framework</vt:lpstr>
      <vt:lpstr>PowerPoint Presentation</vt:lpstr>
      <vt:lpstr>Compliance Framework rules</vt:lpstr>
      <vt:lpstr>Compliance Framework rules</vt:lpstr>
      <vt:lpstr>Compliance Framework rules</vt:lpstr>
      <vt:lpstr>Compliance Framework rules</vt:lpstr>
      <vt:lpstr>Compliance Framework rules</vt:lpstr>
      <vt:lpstr>Compliance Framework rules</vt:lpstr>
      <vt:lpstr>Compliance Framework rules</vt:lpstr>
      <vt:lpstr>Compliance Framework rules</vt:lpstr>
      <vt:lpstr>Compliance Framework rules</vt:lpstr>
      <vt:lpstr>Compliance Framework rules</vt:lpstr>
      <vt:lpstr>Compliance Framework rules</vt:lpstr>
      <vt:lpstr>Compliance Framework rules</vt:lpstr>
      <vt:lpstr>Compliance Framework rules</vt:lpstr>
      <vt:lpstr>Compliance Framework rules</vt:lpstr>
      <vt:lpstr>Compliance Framework rules</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Usuario de Windows</dc:creator>
  <cp:lastModifiedBy>Steven Hamilton</cp:lastModifiedBy>
  <cp:revision>178</cp:revision>
  <dcterms:created xsi:type="dcterms:W3CDTF">2019-02-10T23:44:34Z</dcterms:created>
  <dcterms:modified xsi:type="dcterms:W3CDTF">2019-06-11T15:05:31Z</dcterms:modified>
</cp:coreProperties>
</file>